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2" r:id="rId2"/>
  </p:sldMasterIdLst>
  <p:sldIdLst>
    <p:sldId id="276" r:id="rId3"/>
    <p:sldId id="258" r:id="rId4"/>
    <p:sldId id="259" r:id="rId5"/>
    <p:sldId id="275" r:id="rId6"/>
    <p:sldId id="270" r:id="rId7"/>
    <p:sldId id="273" r:id="rId8"/>
    <p:sldId id="274" r:id="rId9"/>
    <p:sldId id="260" r:id="rId10"/>
    <p:sldId id="261" r:id="rId11"/>
    <p:sldId id="262" r:id="rId12"/>
    <p:sldId id="263" r:id="rId13"/>
    <p:sldId id="264" r:id="rId14"/>
    <p:sldId id="265" r:id="rId15"/>
    <p:sldId id="266" r:id="rId16"/>
    <p:sldId id="267" r:id="rId17"/>
    <p:sldId id="268" r:id="rId18"/>
    <p:sldId id="277" r:id="rId19"/>
    <p:sldId id="278" r:id="rId20"/>
    <p:sldId id="269" r:id="rId21"/>
    <p:sldId id="272"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heme" Target="theme/theme1.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presProps" Target="pres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C81F805-DFE7-42D2-9AA8-15EEBAA446D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425261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81F805-DFE7-42D2-9AA8-15EEBAA446D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7742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81F805-DFE7-42D2-9AA8-15EEBAA446D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656194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C0414C-4EBA-4F63-A311-60D220571929}"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71B05-E905-4B52-A7EE-C58DE7618ED1}" type="slidenum">
              <a:rPr lang="en-IN" smtClean="0"/>
              <a:t>‹#›</a:t>
            </a:fld>
            <a:endParaRPr lang="en-IN"/>
          </a:p>
        </p:txBody>
      </p:sp>
    </p:spTree>
    <p:extLst>
      <p:ext uri="{BB962C8B-B14F-4D97-AF65-F5344CB8AC3E}">
        <p14:creationId xmlns:p14="http://schemas.microsoft.com/office/powerpoint/2010/main" val="50700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81F805-DFE7-42D2-9AA8-15EEBAA446D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4511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1F805-DFE7-42D2-9AA8-15EEBAA446D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400396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81F805-DFE7-42D2-9AA8-15EEBAA446DD}"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206267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81F805-DFE7-42D2-9AA8-15EEBAA446DD}"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405040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81F805-DFE7-42D2-9AA8-15EEBAA446DD}"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2947690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1F805-DFE7-42D2-9AA8-15EEBAA446DD}"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421914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1F805-DFE7-42D2-9AA8-15EEBAA446DD}"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392601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1F805-DFE7-42D2-9AA8-15EEBAA446DD}"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2216A-5FB3-4B24-BECF-2C4578D11BB4}" type="slidenum">
              <a:rPr lang="en-US" smtClean="0"/>
              <a:t>‹#›</a:t>
            </a:fld>
            <a:endParaRPr lang="en-US"/>
          </a:p>
        </p:txBody>
      </p:sp>
    </p:spTree>
    <p:extLst>
      <p:ext uri="{BB962C8B-B14F-4D97-AF65-F5344CB8AC3E}">
        <p14:creationId xmlns:p14="http://schemas.microsoft.com/office/powerpoint/2010/main" val="273451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1F805-DFE7-42D2-9AA8-15EEBAA446DD}" type="datetimeFigureOut">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2216A-5FB3-4B24-BECF-2C4578D11BB4}" type="slidenum">
              <a:rPr lang="en-US" smtClean="0"/>
              <a:t>‹#›</a:t>
            </a:fld>
            <a:endParaRPr lang="en-US"/>
          </a:p>
        </p:txBody>
      </p:sp>
    </p:spTree>
    <p:extLst>
      <p:ext uri="{BB962C8B-B14F-4D97-AF65-F5344CB8AC3E}">
        <p14:creationId xmlns:p14="http://schemas.microsoft.com/office/powerpoint/2010/main" val="27402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C0414C-4EBA-4F63-A311-60D220571929}" type="datetimeFigureOut">
              <a:rPr lang="en-IN" smtClean="0"/>
              <a:t>08-01-2024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471B05-E905-4B52-A7EE-C58DE7618ED1}" type="slidenum">
              <a:rPr lang="en-IN" smtClean="0"/>
              <a:t>‹#›</a:t>
            </a:fld>
            <a:endParaRPr lang="en-IN"/>
          </a:p>
        </p:txBody>
      </p:sp>
    </p:spTree>
    <p:extLst>
      <p:ext uri="{BB962C8B-B14F-4D97-AF65-F5344CB8AC3E}">
        <p14:creationId xmlns:p14="http://schemas.microsoft.com/office/powerpoint/2010/main" val="2179429880"/>
      </p:ext>
    </p:extLst>
  </p:cSld>
  <p:clrMap bg1="lt1" tx1="dk1" bg2="lt2" tx2="dk2" accent1="accent1" accent2="accent2" accent3="accent3" accent4="accent4" accent5="accent5" accent6="accent6" hlink="hlink" folHlink="folHlink"/>
  <p:sldLayoutIdLst>
    <p:sldLayoutId id="2147483763"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8" Type="http://schemas.openxmlformats.org/officeDocument/2006/relationships/hyperlink" Target="https://mobilepriceprediction.streamlit.app/" TargetMode="External" /><Relationship Id="rId3" Type="http://schemas.openxmlformats.org/officeDocument/2006/relationships/hyperlink" Target="https://medium.com/@Nivitus./mobile-price-prediction-using-machine-learning-fa9cab6fb242" TargetMode="External" /><Relationship Id="rId7" Type="http://schemas.openxmlformats.org/officeDocument/2006/relationships/hyperlink" Target="https://github.com/W-A-R-L-U/intelrepo" TargetMode="External" /><Relationship Id="rId2" Type="http://schemas.openxmlformats.org/officeDocument/2006/relationships/hyperlink" Target="http://dx.doi.org/10.1007/978-981-15-1097-7_65" TargetMode="External" /><Relationship Id="rId1" Type="http://schemas.openxmlformats.org/officeDocument/2006/relationships/slideLayout" Target="../slideLayouts/slideLayout7.xml" /><Relationship Id="rId6" Type="http://schemas.openxmlformats.org/officeDocument/2006/relationships/hyperlink" Target="https://www.analyticsvidhya.com/blog/2022/02/learn-mobile-price-prediction-through-four-classification-algorithms/" TargetMode="External" /><Relationship Id="rId5" Type="http://schemas.openxmlformats.org/officeDocument/2006/relationships/hyperlink" Target="http://dx.doi.org/10.5120/ijca2018916555" TargetMode="External" /><Relationship Id="rId4" Type="http://schemas.openxmlformats.org/officeDocument/2006/relationships/hyperlink" Target="https://www.ijsdr.org/papers/IJSDR2004057.pdf" TargetMode="Externa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regression-classification-supervised-machine-learning/" TargetMode="External" /><Relationship Id="rId2" Type="http://schemas.openxmlformats.org/officeDocument/2006/relationships/hyperlink" Target="https://www.geeksforgeeks.org/ensemble-methods-in-python/" TargetMode="External" /><Relationship Id="rId1" Type="http://schemas.openxmlformats.org/officeDocument/2006/relationships/slideLayout" Target="../slideLayouts/slideLayout7.xml" /><Relationship Id="rId4" Type="http://schemas.openxmlformats.org/officeDocument/2006/relationships/hyperlink" Target="https://www.geeksforgeeks.org/bagging-vs-boosting-in-machine-learning/"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DC932D-93F8-18FE-E93C-735880334FE1}"/>
              </a:ext>
            </a:extLst>
          </p:cNvPr>
          <p:cNvSpPr txBox="1"/>
          <p:nvPr/>
        </p:nvSpPr>
        <p:spPr>
          <a:xfrm>
            <a:off x="131322" y="714244"/>
            <a:ext cx="11065214" cy="4265527"/>
          </a:xfrm>
          <a:prstGeom prst="rect">
            <a:avLst/>
          </a:prstGeom>
          <a:noFill/>
        </p:spPr>
        <p:txBody>
          <a:bodyPr wrap="square">
            <a:spAutoFit/>
          </a:bodyPr>
          <a:lstStyle/>
          <a:p>
            <a:pPr algn="ctr" eaLnBrk="1"/>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SREENIDHI INSTITUTE OF SCIENCE AND TECHNOLOGY</a:t>
            </a:r>
            <a:endParaRPr lang="en-US" altLang="en-US" sz="1000" b="1" dirty="0">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(AN AUTONOMOUS INSTITUTION Approved by UGC)</a:t>
            </a:r>
            <a:endParaRPr lang="en-US" altLang="en-US" sz="1000" dirty="0">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r>
              <a:rPr lang="en-US" altLang="en-US" dirty="0" err="1">
                <a:latin typeface="Times New Roman" panose="02020603050405020304" pitchFamily="18" charset="0"/>
                <a:cs typeface="Times New Roman" panose="02020603050405020304" pitchFamily="18" charset="0"/>
                <a:sym typeface="Times New Roman" panose="02020603050405020304" pitchFamily="18" charset="0"/>
              </a:rPr>
              <a:t>Yamnampet</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sym typeface="Times New Roman" panose="02020603050405020304" pitchFamily="18" charset="0"/>
              </a:rPr>
              <a:t>Ghatkesar</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R.R. District -501 301</a:t>
            </a:r>
          </a:p>
          <a:p>
            <a:pPr algn="ctr" eaLnBrk="1" hangingPunct="1">
              <a:lnSpc>
                <a:spcPct val="150000"/>
              </a:lnSpc>
            </a:pPr>
            <a:r>
              <a:rPr lang="en-US" altLang="en-US" sz="1800" b="1" dirty="0">
                <a:solidFill>
                  <a:schemeClr val="tx1"/>
                </a:solidFill>
                <a:latin typeface="Times New Roman" panose="02020603050405020304" pitchFamily="18" charset="0"/>
                <a:cs typeface="Times New Roman" panose="02020603050405020304" pitchFamily="18" charset="0"/>
              </a:rPr>
              <a:t>DEPARTMENT OF CSE- AI &amp; ML</a:t>
            </a:r>
          </a:p>
          <a:p>
            <a:pPr algn="ctr" eaLnBrk="1" hangingPunct="1">
              <a:lnSpc>
                <a:spcPct val="150000"/>
              </a:lnSpc>
            </a:pPr>
            <a:endParaRPr lang="en-US" altLang="en-US" sz="1400" b="1" dirty="0">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SUMMER INTERSHIP PROJECT -I SEMINAR</a:t>
            </a:r>
          </a:p>
          <a:p>
            <a:pPr algn="ctr" eaLnBrk="1"/>
            <a:r>
              <a:rPr lang="en-US" altLang="en-US" sz="1400" dirty="0">
                <a:latin typeface="Times New Roman" panose="02020603050405020304" pitchFamily="18" charset="0"/>
                <a:cs typeface="Times New Roman" panose="02020603050405020304" pitchFamily="18" charset="0"/>
                <a:sym typeface="Times New Roman" panose="02020603050405020304" pitchFamily="18" charset="0"/>
              </a:rPr>
              <a:t>On</a:t>
            </a:r>
            <a:endParaRPr lang="en-US" altLang="en-US" sz="1000" dirty="0">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lnSpc>
                <a:spcPct val="107000"/>
              </a:lnSpc>
              <a:spcBef>
                <a:spcPts val="800"/>
              </a:spcBef>
            </a:pP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SMART MOBILE PHONE PRICE PREDICTION</a:t>
            </a:r>
          </a:p>
          <a:p>
            <a:pPr algn="ctr" eaLnBrk="1">
              <a:lnSpc>
                <a:spcPct val="107000"/>
              </a:lnSpc>
              <a:spcBef>
                <a:spcPts val="800"/>
              </a:spcBef>
            </a:pP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BATCH NO : 606</a:t>
            </a:r>
          </a:p>
          <a:p>
            <a:pPr algn="ctr" eaLnBrk="1">
              <a:lnSpc>
                <a:spcPct val="115000"/>
              </a:lnSpc>
              <a:spcBef>
                <a:spcPts val="1000"/>
              </a:spcBef>
            </a:pPr>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Group  Members</a:t>
            </a:r>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a:t>
            </a:r>
          </a:p>
          <a:p>
            <a:pPr algn="ctr" eaLnBrk="1"/>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         NAALLA VENKATESHWARLU (21311A6606)</a:t>
            </a:r>
          </a:p>
          <a:p>
            <a:pPr algn="ctr" eaLnBrk="1"/>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           MALLA VENKATA SAI ASHISH (21311A6602)</a:t>
            </a:r>
          </a:p>
          <a:p>
            <a:pPr algn="ctr" eaLnBrk="1"/>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           THAKUR JAYANTH SINGH (21311A6604)</a:t>
            </a:r>
          </a:p>
        </p:txBody>
      </p:sp>
      <p:sp>
        <p:nvSpPr>
          <p:cNvPr id="6" name="Text Box 7" descr="Text Box 5">
            <a:extLst>
              <a:ext uri="{FF2B5EF4-FFF2-40B4-BE49-F238E27FC236}">
                <a16:creationId xmlns:a16="http://schemas.microsoft.com/office/drawing/2014/main" id="{AAA6CB2F-FD2F-F849-3665-D74AFA437FD0}"/>
              </a:ext>
            </a:extLst>
          </p:cNvPr>
          <p:cNvSpPr txBox="1">
            <a:spLocks/>
          </p:cNvSpPr>
          <p:nvPr/>
        </p:nvSpPr>
        <p:spPr bwMode="auto">
          <a:xfrm>
            <a:off x="8200925" y="5227047"/>
            <a:ext cx="3481387" cy="133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Head of the Department</a:t>
            </a:r>
            <a:endParaRPr lang="en-US" altLang="en-US" sz="2000" b="1" dirty="0">
              <a:latin typeface="Times New Roman" panose="02020603050405020304" pitchFamily="18" charset="0"/>
              <a:cs typeface="Times New Roman" panose="02020603050405020304" pitchFamily="18" charset="0"/>
              <a:sym typeface="Helvetica" panose="020B0604020202020204" pitchFamily="34" charset="0"/>
            </a:endParaRPr>
          </a:p>
          <a:p>
            <a:pPr eaLnBrk="1"/>
            <a:r>
              <a:rPr lang="en-US" altLang="en-US" sz="2000" dirty="0" err="1">
                <a:latin typeface="Times New Roman" panose="02020603050405020304" pitchFamily="18" charset="0"/>
                <a:cs typeface="Times New Roman" panose="02020603050405020304" pitchFamily="18" charset="0"/>
                <a:sym typeface="Times New Roman" panose="02020603050405020304" pitchFamily="18" charset="0"/>
              </a:rPr>
              <a:t>Dr.T</a:t>
            </a: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V Rajinikanth</a:t>
            </a:r>
            <a:endParaRPr lang="en-US" altLang="en-US" sz="2000" dirty="0">
              <a:latin typeface="Times New Roman" panose="02020603050405020304" pitchFamily="18" charset="0"/>
              <a:cs typeface="Times New Roman" panose="02020603050405020304" pitchFamily="18" charset="0"/>
              <a:sym typeface="Helvetica Light" charset="0"/>
            </a:endParaRPr>
          </a:p>
          <a:p>
            <a:pPr eaLnBrk="1"/>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Professor &amp; </a:t>
            </a:r>
            <a:r>
              <a:rPr lang="en-US" altLang="en-US" sz="2000" dirty="0" err="1">
                <a:latin typeface="Times New Roman" panose="02020603050405020304" pitchFamily="18" charset="0"/>
                <a:cs typeface="Times New Roman" panose="02020603050405020304" pitchFamily="18" charset="0"/>
                <a:sym typeface="Times New Roman" panose="02020603050405020304" pitchFamily="18" charset="0"/>
              </a:rPr>
              <a:t>HoD</a:t>
            </a: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Dept. Of CSE- AI &amp; ML</a:t>
            </a:r>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,SNIST</a:t>
            </a:r>
          </a:p>
        </p:txBody>
      </p:sp>
      <p:sp>
        <p:nvSpPr>
          <p:cNvPr id="7" name="Text Box 6" descr="Text Box 4">
            <a:extLst>
              <a:ext uri="{FF2B5EF4-FFF2-40B4-BE49-F238E27FC236}">
                <a16:creationId xmlns:a16="http://schemas.microsoft.com/office/drawing/2014/main" id="{F70CBF78-1BA5-6EF2-69C6-20EDB777A9F4}"/>
              </a:ext>
            </a:extLst>
          </p:cNvPr>
          <p:cNvSpPr txBox="1">
            <a:spLocks/>
          </p:cNvSpPr>
          <p:nvPr/>
        </p:nvSpPr>
        <p:spPr bwMode="auto">
          <a:xfrm>
            <a:off x="4355307" y="5339636"/>
            <a:ext cx="3505536" cy="151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50800" tIns="50800" rIns="50800" bIns="50800" anchor="ctr">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just" eaLnBrk="1"/>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Project Coordinator</a:t>
            </a:r>
            <a:endParaRPr lang="en-US" altLang="en-US" b="1" dirty="0">
              <a:latin typeface="Times New Roman" panose="02020603050405020304" pitchFamily="18" charset="0"/>
              <a:cs typeface="Times New Roman" panose="02020603050405020304" pitchFamily="18" charset="0"/>
              <a:sym typeface="Helvetica" panose="020B0604020202020204" pitchFamily="34" charset="0"/>
            </a:endParaRPr>
          </a:p>
          <a:p>
            <a:pPr algn="just" eaLnBrk="1"/>
            <a:r>
              <a:rPr lang="en-US" altLang="en-US" b="1" dirty="0" err="1">
                <a:latin typeface="Times New Roman" panose="02020603050405020304" pitchFamily="18" charset="0"/>
                <a:cs typeface="Times New Roman" panose="02020603050405020304" pitchFamily="18" charset="0"/>
                <a:sym typeface="Times New Roman" panose="02020603050405020304" pitchFamily="18" charset="0"/>
              </a:rPr>
              <a:t>Mr.Gugulothu</a:t>
            </a: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 Ravi</a:t>
            </a:r>
          </a:p>
          <a:p>
            <a:pPr algn="just" eaLnBrk="1"/>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Assistant Professor</a:t>
            </a:r>
          </a:p>
          <a:p>
            <a:pPr algn="just"/>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Dept. Of CSE- AI &amp; ML,SNIST</a:t>
            </a:r>
          </a:p>
          <a:p>
            <a:pPr algn="just" eaLnBrk="1"/>
            <a:endParaRPr lang="en-US" altLang="en-US" sz="20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 name="Text Box 5" descr="Text Box 3">
            <a:extLst>
              <a:ext uri="{FF2B5EF4-FFF2-40B4-BE49-F238E27FC236}">
                <a16:creationId xmlns:a16="http://schemas.microsoft.com/office/drawing/2014/main" id="{FB9074AA-42D5-C73D-2DF1-87246900F86B}"/>
              </a:ext>
            </a:extLst>
          </p:cNvPr>
          <p:cNvSpPr txBox="1">
            <a:spLocks/>
          </p:cNvSpPr>
          <p:nvPr/>
        </p:nvSpPr>
        <p:spPr bwMode="auto">
          <a:xfrm>
            <a:off x="521788" y="5339636"/>
            <a:ext cx="3663478" cy="191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50800" tIns="50800" rIns="50800" bIns="50800" anchor="ctr">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just" eaLnBrk="1"/>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Internal guide</a:t>
            </a:r>
          </a:p>
          <a:p>
            <a:pPr algn="just" eaLnBrk="1"/>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Guide name</a:t>
            </a:r>
          </a:p>
          <a:p>
            <a:pPr algn="just" eaLnBrk="1"/>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Professor/Assistant Professor</a:t>
            </a:r>
          </a:p>
          <a:p>
            <a:pPr algn="just"/>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Dept. Of CSE- AI &amp; ML, ,SNIST</a:t>
            </a:r>
          </a:p>
          <a:p>
            <a:pPr algn="just"/>
            <a:endPar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endParaRPr>
          </a:p>
          <a:p>
            <a:pPr algn="just" eaLnBrk="1"/>
            <a:endParaRPr lang="en-US" altLang="en-US" sz="2000" dirty="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10" name="Picture 9">
            <a:extLst>
              <a:ext uri="{FF2B5EF4-FFF2-40B4-BE49-F238E27FC236}">
                <a16:creationId xmlns:a16="http://schemas.microsoft.com/office/drawing/2014/main" id="{7C7640E8-6348-5E88-F5A9-B2A67A047B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2230" y="-107961"/>
            <a:ext cx="4459233" cy="1014986"/>
          </a:xfrm>
          <a:prstGeom prst="rect">
            <a:avLst/>
          </a:prstGeom>
        </p:spPr>
      </p:pic>
    </p:spTree>
    <p:extLst>
      <p:ext uri="{BB962C8B-B14F-4D97-AF65-F5344CB8AC3E}">
        <p14:creationId xmlns:p14="http://schemas.microsoft.com/office/powerpoint/2010/main" val="126996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08" y="1145309"/>
            <a:ext cx="10991273" cy="5006109"/>
          </a:xfrm>
          <a:prstGeom prst="rect">
            <a:avLst/>
          </a:prstGeom>
        </p:spPr>
      </p:pic>
      <p:sp>
        <p:nvSpPr>
          <p:cNvPr id="3" name="TextBox 2"/>
          <p:cNvSpPr txBox="1"/>
          <p:nvPr/>
        </p:nvSpPr>
        <p:spPr>
          <a:xfrm>
            <a:off x="858982" y="674254"/>
            <a:ext cx="9180945" cy="369332"/>
          </a:xfrm>
          <a:prstGeom prst="rect">
            <a:avLst/>
          </a:prstGeom>
          <a:noFill/>
        </p:spPr>
        <p:txBody>
          <a:bodyPr wrap="square" rtlCol="0">
            <a:spAutoFit/>
          </a:bodyPr>
          <a:lstStyle/>
          <a:p>
            <a:r>
              <a:rPr lang="en-US" b="1" dirty="0"/>
              <a:t>Describing the mean, </a:t>
            </a:r>
            <a:r>
              <a:rPr lang="en-US" b="1" dirty="0" err="1"/>
              <a:t>std</a:t>
            </a:r>
            <a:r>
              <a:rPr lang="en-US" b="1" dirty="0"/>
              <a:t> for </a:t>
            </a:r>
            <a:r>
              <a:rPr lang="en-US" b="1" dirty="0" err="1"/>
              <a:t>continous</a:t>
            </a:r>
            <a:r>
              <a:rPr lang="en-US" b="1" dirty="0"/>
              <a:t> </a:t>
            </a:r>
            <a:r>
              <a:rPr lang="en-US" b="1" dirty="0" err="1"/>
              <a:t>vlaues</a:t>
            </a:r>
            <a:endParaRPr lang="en-US" b="1" dirty="0"/>
          </a:p>
        </p:txBody>
      </p:sp>
    </p:spTree>
    <p:extLst>
      <p:ext uri="{BB962C8B-B14F-4D97-AF65-F5344CB8AC3E}">
        <p14:creationId xmlns:p14="http://schemas.microsoft.com/office/powerpoint/2010/main" val="145166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2456" y="1994233"/>
            <a:ext cx="12007088" cy="2489275"/>
          </a:xfrm>
          <a:prstGeom prst="rect">
            <a:avLst/>
          </a:prstGeom>
        </p:spPr>
      </p:pic>
      <p:sp>
        <p:nvSpPr>
          <p:cNvPr id="4" name="TextBox 3"/>
          <p:cNvSpPr txBox="1"/>
          <p:nvPr/>
        </p:nvSpPr>
        <p:spPr>
          <a:xfrm>
            <a:off x="4424218" y="738909"/>
            <a:ext cx="4211781" cy="584775"/>
          </a:xfrm>
          <a:prstGeom prst="rect">
            <a:avLst/>
          </a:prstGeom>
          <a:noFill/>
        </p:spPr>
        <p:txBody>
          <a:bodyPr wrap="square" rtlCol="0">
            <a:spAutoFit/>
          </a:bodyPr>
          <a:lstStyle/>
          <a:p>
            <a:r>
              <a:rPr lang="en-US" sz="3200" b="1" dirty="0"/>
              <a:t>IMPLEMENTATION</a:t>
            </a:r>
          </a:p>
        </p:txBody>
      </p:sp>
    </p:spTree>
    <p:extLst>
      <p:ext uri="{BB962C8B-B14F-4D97-AF65-F5344CB8AC3E}">
        <p14:creationId xmlns:p14="http://schemas.microsoft.com/office/powerpoint/2010/main" val="145824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53" y="1117599"/>
            <a:ext cx="9853514" cy="5197290"/>
          </a:xfrm>
          <a:prstGeom prst="rect">
            <a:avLst/>
          </a:prstGeom>
        </p:spPr>
      </p:pic>
      <p:sp>
        <p:nvSpPr>
          <p:cNvPr id="3" name="TextBox 2"/>
          <p:cNvSpPr txBox="1"/>
          <p:nvPr/>
        </p:nvSpPr>
        <p:spPr>
          <a:xfrm>
            <a:off x="1939635" y="397285"/>
            <a:ext cx="2752437" cy="584775"/>
          </a:xfrm>
          <a:prstGeom prst="rect">
            <a:avLst/>
          </a:prstGeom>
          <a:noFill/>
        </p:spPr>
        <p:txBody>
          <a:bodyPr wrap="square" rtlCol="0">
            <a:spAutoFit/>
          </a:bodyPr>
          <a:lstStyle/>
          <a:p>
            <a:r>
              <a:rPr lang="en-US" sz="3200" b="1" dirty="0"/>
              <a:t>RESULTS:</a:t>
            </a:r>
          </a:p>
        </p:txBody>
      </p:sp>
    </p:spTree>
    <p:extLst>
      <p:ext uri="{BB962C8B-B14F-4D97-AF65-F5344CB8AC3E}">
        <p14:creationId xmlns:p14="http://schemas.microsoft.com/office/powerpoint/2010/main" val="177049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68" y="683490"/>
            <a:ext cx="7391749" cy="5708073"/>
          </a:xfrm>
          <a:prstGeom prst="rect">
            <a:avLst/>
          </a:prstGeom>
        </p:spPr>
      </p:pic>
      <p:sp>
        <p:nvSpPr>
          <p:cNvPr id="3" name="TextBox 2"/>
          <p:cNvSpPr txBox="1"/>
          <p:nvPr/>
        </p:nvSpPr>
        <p:spPr>
          <a:xfrm>
            <a:off x="8977745" y="2521527"/>
            <a:ext cx="2909454" cy="1446550"/>
          </a:xfrm>
          <a:prstGeom prst="rect">
            <a:avLst/>
          </a:prstGeom>
          <a:noFill/>
        </p:spPr>
        <p:txBody>
          <a:bodyPr wrap="square" rtlCol="0">
            <a:spAutoFit/>
          </a:bodyPr>
          <a:lstStyle/>
          <a:p>
            <a:r>
              <a:rPr lang="en-US" sz="4400" b="1" dirty="0"/>
              <a:t>SAMPLE   </a:t>
            </a:r>
          </a:p>
          <a:p>
            <a:r>
              <a:rPr lang="en-US" sz="4400" b="1" dirty="0"/>
              <a:t>   CODE</a:t>
            </a:r>
          </a:p>
        </p:txBody>
      </p:sp>
    </p:spTree>
    <p:extLst>
      <p:ext uri="{BB962C8B-B14F-4D97-AF65-F5344CB8AC3E}">
        <p14:creationId xmlns:p14="http://schemas.microsoft.com/office/powerpoint/2010/main" val="36878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65" y="249108"/>
            <a:ext cx="7130473" cy="6608892"/>
          </a:xfrm>
          <a:prstGeom prst="rect">
            <a:avLst/>
          </a:prstGeom>
        </p:spPr>
      </p:pic>
      <p:sp>
        <p:nvSpPr>
          <p:cNvPr id="4" name="Rectangle 3"/>
          <p:cNvSpPr/>
          <p:nvPr/>
        </p:nvSpPr>
        <p:spPr>
          <a:xfrm>
            <a:off x="9023926" y="2551654"/>
            <a:ext cx="2530764" cy="1446550"/>
          </a:xfrm>
          <a:prstGeom prst="rect">
            <a:avLst/>
          </a:prstGeom>
        </p:spPr>
        <p:txBody>
          <a:bodyPr wrap="square">
            <a:spAutoFit/>
          </a:bodyPr>
          <a:lstStyle/>
          <a:p>
            <a:r>
              <a:rPr lang="en-US" sz="4400" b="1" dirty="0"/>
              <a:t>SAMPLE   </a:t>
            </a:r>
          </a:p>
          <a:p>
            <a:r>
              <a:rPr lang="en-US" sz="4400" b="1" dirty="0"/>
              <a:t>   CODE</a:t>
            </a:r>
          </a:p>
        </p:txBody>
      </p:sp>
    </p:spTree>
    <p:extLst>
      <p:ext uri="{BB962C8B-B14F-4D97-AF65-F5344CB8AC3E}">
        <p14:creationId xmlns:p14="http://schemas.microsoft.com/office/powerpoint/2010/main" val="100358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71" y="349416"/>
            <a:ext cx="6803049" cy="6166838"/>
          </a:xfrm>
          <a:prstGeom prst="rect">
            <a:avLst/>
          </a:prstGeom>
        </p:spPr>
      </p:pic>
      <p:sp>
        <p:nvSpPr>
          <p:cNvPr id="3" name="Rectangle 2"/>
          <p:cNvSpPr/>
          <p:nvPr/>
        </p:nvSpPr>
        <p:spPr>
          <a:xfrm>
            <a:off x="8950037" y="2709560"/>
            <a:ext cx="2336800" cy="1446550"/>
          </a:xfrm>
          <a:prstGeom prst="rect">
            <a:avLst/>
          </a:prstGeom>
        </p:spPr>
        <p:txBody>
          <a:bodyPr wrap="square">
            <a:spAutoFit/>
          </a:bodyPr>
          <a:lstStyle/>
          <a:p>
            <a:r>
              <a:rPr lang="en-US" sz="4400" b="1" dirty="0"/>
              <a:t>SAMPLE   </a:t>
            </a:r>
          </a:p>
          <a:p>
            <a:r>
              <a:rPr lang="en-US" sz="4400" b="1" dirty="0"/>
              <a:t>   CODE</a:t>
            </a:r>
          </a:p>
        </p:txBody>
      </p:sp>
    </p:spTree>
    <p:extLst>
      <p:ext uri="{BB962C8B-B14F-4D97-AF65-F5344CB8AC3E}">
        <p14:creationId xmlns:p14="http://schemas.microsoft.com/office/powerpoint/2010/main" val="294060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895350"/>
            <a:ext cx="10287000" cy="5067300"/>
          </a:xfrm>
          <a:prstGeom prst="rect">
            <a:avLst/>
          </a:prstGeom>
        </p:spPr>
      </p:pic>
    </p:spTree>
    <p:extLst>
      <p:ext uri="{BB962C8B-B14F-4D97-AF65-F5344CB8AC3E}">
        <p14:creationId xmlns:p14="http://schemas.microsoft.com/office/powerpoint/2010/main" val="187621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F3117E9-2116-F3DD-ECE9-C5F30746F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321" y="870437"/>
            <a:ext cx="9189357" cy="5117126"/>
          </a:xfrm>
          <a:prstGeom prst="rect">
            <a:avLst/>
          </a:prstGeom>
        </p:spPr>
      </p:pic>
    </p:spTree>
    <p:extLst>
      <p:ext uri="{BB962C8B-B14F-4D97-AF65-F5344CB8AC3E}">
        <p14:creationId xmlns:p14="http://schemas.microsoft.com/office/powerpoint/2010/main" val="75297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7D4BA92-70E5-7929-9DAB-9300FB876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165946"/>
            <a:ext cx="8128000" cy="4526106"/>
          </a:xfrm>
          <a:prstGeom prst="rect">
            <a:avLst/>
          </a:prstGeom>
        </p:spPr>
      </p:pic>
    </p:spTree>
    <p:extLst>
      <p:ext uri="{BB962C8B-B14F-4D97-AF65-F5344CB8AC3E}">
        <p14:creationId xmlns:p14="http://schemas.microsoft.com/office/powerpoint/2010/main" val="2002350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327" y="1847273"/>
            <a:ext cx="11185236" cy="2308324"/>
          </a:xfrm>
          <a:prstGeom prst="rect">
            <a:avLst/>
          </a:prstGeom>
          <a:noFill/>
        </p:spPr>
        <p:txBody>
          <a:bodyPr wrap="square" rtlCol="0">
            <a:spAutoFit/>
          </a:bodyPr>
          <a:lstStyle/>
          <a:p>
            <a:r>
              <a:rPr lang="en-IN" dirty="0"/>
              <a:t>In conclusion, our project on smart mobile phone price prediction using machine learning has successfully empowered consumers to make informed purchasing decisions based on accurate price forecasts. By leveraging historical data and employing machine learning algorithms, we have developed a valuable tool that helps users assess the value of smartphones and avoid overpayment. Additionally, our project benefits industry stakeholders by providing insights into pricing strategies and market trends. With a user-friendly web interface, our project offers accessible and convenient access to our predictive model. Overall, our project enhances the consumer experience and contributes to a more informed mobile phone market.</a:t>
            </a:r>
            <a:endParaRPr lang="en-US" dirty="0"/>
          </a:p>
          <a:p>
            <a:endParaRPr lang="en-US" dirty="0"/>
          </a:p>
        </p:txBody>
      </p:sp>
      <p:sp>
        <p:nvSpPr>
          <p:cNvPr id="3" name="TextBox 2"/>
          <p:cNvSpPr txBox="1"/>
          <p:nvPr/>
        </p:nvSpPr>
        <p:spPr>
          <a:xfrm>
            <a:off x="4765964" y="822038"/>
            <a:ext cx="3620655" cy="584775"/>
          </a:xfrm>
          <a:prstGeom prst="rect">
            <a:avLst/>
          </a:prstGeom>
          <a:noFill/>
        </p:spPr>
        <p:txBody>
          <a:bodyPr wrap="square" rtlCol="0">
            <a:spAutoFit/>
          </a:bodyPr>
          <a:lstStyle/>
          <a:p>
            <a:r>
              <a:rPr lang="en-US" sz="3200" b="1" dirty="0"/>
              <a:t>CONCLUSION</a:t>
            </a:r>
          </a:p>
        </p:txBody>
      </p:sp>
    </p:spTree>
    <p:extLst>
      <p:ext uri="{BB962C8B-B14F-4D97-AF65-F5344CB8AC3E}">
        <p14:creationId xmlns:p14="http://schemas.microsoft.com/office/powerpoint/2010/main" val="314217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5163" y="369453"/>
            <a:ext cx="4581237" cy="769441"/>
          </a:xfrm>
          <a:prstGeom prst="rect">
            <a:avLst/>
          </a:prstGeom>
          <a:noFill/>
        </p:spPr>
        <p:txBody>
          <a:bodyPr wrap="square" rtlCol="0">
            <a:spAutoFit/>
          </a:bodyPr>
          <a:lstStyle/>
          <a:p>
            <a:r>
              <a:rPr lang="en-US" sz="4400" b="1" dirty="0">
                <a:latin typeface="Arial Rounded MT Bold" panose="020F0704030504030204" pitchFamily="34" charset="0"/>
              </a:rPr>
              <a:t>       ABSTRACT</a:t>
            </a:r>
          </a:p>
        </p:txBody>
      </p:sp>
      <p:sp>
        <p:nvSpPr>
          <p:cNvPr id="3" name="TextBox 2"/>
          <p:cNvSpPr txBox="1"/>
          <p:nvPr/>
        </p:nvSpPr>
        <p:spPr>
          <a:xfrm>
            <a:off x="535709" y="1440873"/>
            <a:ext cx="10843491" cy="3970318"/>
          </a:xfrm>
          <a:prstGeom prst="rect">
            <a:avLst/>
          </a:prstGeom>
          <a:noFill/>
        </p:spPr>
        <p:txBody>
          <a:bodyPr wrap="square" rtlCol="0">
            <a:spAutoFit/>
          </a:bodyPr>
          <a:lstStyle/>
          <a:p>
            <a:r>
              <a:rPr lang="en-IN" b="1" dirty="0"/>
              <a:t>ABSTRACT:</a:t>
            </a:r>
            <a:r>
              <a:rPr lang="en-IN" dirty="0"/>
              <a:t> In this Modern Era, Smartphones are an integral part of the lives of human beings. When a smartphone is purchased ,many factors like the Display, Processor, Memory, Camera, Thickness, Battery, Connectivity and others are taken into account . One factor that people do not consider is whether the product is worth the cost .</a:t>
            </a:r>
            <a:endParaRPr lang="en-US" dirty="0"/>
          </a:p>
          <a:p>
            <a:r>
              <a:rPr lang="en-IN" dirty="0"/>
              <a:t>Based on the accuracy , the appropriate algorithm has been used to predict the prices of the smartphone. This not only helps the customers decide the right phone to purchase , it also helps the owners decide what should be the appropriate pricing of the phone for the features that they offer</a:t>
            </a:r>
            <a:endParaRPr lang="en-US" dirty="0"/>
          </a:p>
          <a:p>
            <a:r>
              <a:rPr lang="en-IN" dirty="0"/>
              <a:t>Different feature selection algorithms are used to identify and remove less important and redundant features and have minimum computational complexity. Ref[4]</a:t>
            </a:r>
            <a:endParaRPr lang="en-US" dirty="0"/>
          </a:p>
          <a:p>
            <a:r>
              <a:rPr lang="en-IN" dirty="0"/>
              <a:t>Different classifiers are used to achieve the best possible accuracy. Results are measured in terms of achieving the maximum accuracy and choosing the minimum </a:t>
            </a:r>
            <a:r>
              <a:rPr lang="en-IN" dirty="0" err="1"/>
              <a:t>features.Ref</a:t>
            </a:r>
            <a:r>
              <a:rPr lang="en-IN" dirty="0"/>
              <a:t>[3]</a:t>
            </a:r>
          </a:p>
          <a:p>
            <a:endParaRPr lang="en-US" dirty="0"/>
          </a:p>
          <a:p>
            <a:r>
              <a:rPr lang="en-IN" b="1" i="1" dirty="0"/>
              <a:t>Keywords: Machine learning, Random forest, Mobile cost </a:t>
            </a:r>
            <a:r>
              <a:rPr lang="en-IN" b="1" i="1" dirty="0" err="1"/>
              <a:t>prediction,Smartphone</a:t>
            </a:r>
            <a:r>
              <a:rPr lang="en-IN" b="1" i="1" dirty="0"/>
              <a:t> price </a:t>
            </a:r>
            <a:r>
              <a:rPr lang="en-IN" b="1" i="1" dirty="0" err="1"/>
              <a:t>prediction,Price</a:t>
            </a:r>
            <a:r>
              <a:rPr lang="en-IN" b="1" i="1" dirty="0"/>
              <a:t> prediction</a:t>
            </a:r>
            <a:endParaRPr lang="en-US" dirty="0"/>
          </a:p>
        </p:txBody>
      </p:sp>
    </p:spTree>
    <p:extLst>
      <p:ext uri="{BB962C8B-B14F-4D97-AF65-F5344CB8AC3E}">
        <p14:creationId xmlns:p14="http://schemas.microsoft.com/office/powerpoint/2010/main" val="786918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4" y="486643"/>
            <a:ext cx="3870037" cy="584775"/>
          </a:xfrm>
          <a:prstGeom prst="rect">
            <a:avLst/>
          </a:prstGeom>
          <a:noFill/>
        </p:spPr>
        <p:txBody>
          <a:bodyPr wrap="square" rtlCol="0">
            <a:spAutoFit/>
          </a:bodyPr>
          <a:lstStyle/>
          <a:p>
            <a:r>
              <a:rPr lang="en-US" sz="3200" b="1" dirty="0"/>
              <a:t>REFERENCES:</a:t>
            </a:r>
          </a:p>
        </p:txBody>
      </p:sp>
      <p:sp>
        <p:nvSpPr>
          <p:cNvPr id="3" name="TextBox 2"/>
          <p:cNvSpPr txBox="1"/>
          <p:nvPr/>
        </p:nvSpPr>
        <p:spPr>
          <a:xfrm>
            <a:off x="295564" y="1071418"/>
            <a:ext cx="11397672" cy="5355312"/>
          </a:xfrm>
          <a:prstGeom prst="rect">
            <a:avLst/>
          </a:prstGeom>
          <a:noFill/>
        </p:spPr>
        <p:txBody>
          <a:bodyPr wrap="square" rtlCol="0">
            <a:spAutoFit/>
          </a:bodyPr>
          <a:lstStyle/>
          <a:p>
            <a:r>
              <a:rPr lang="en-IN" b="1" dirty="0"/>
              <a:t>[1] S. </a:t>
            </a:r>
            <a:r>
              <a:rPr lang="en-IN" b="1" dirty="0" err="1"/>
              <a:t>Subhiksha</a:t>
            </a:r>
            <a:r>
              <a:rPr lang="en-IN" b="1" dirty="0"/>
              <a:t>, </a:t>
            </a:r>
            <a:r>
              <a:rPr lang="en-IN" b="1" dirty="0" err="1"/>
              <a:t>Swathi</a:t>
            </a:r>
            <a:r>
              <a:rPr lang="en-IN" b="1" dirty="0"/>
              <a:t> </a:t>
            </a:r>
            <a:r>
              <a:rPr lang="en-IN" b="1" dirty="0" err="1"/>
              <a:t>Thota</a:t>
            </a:r>
            <a:r>
              <a:rPr lang="en-IN" b="1" dirty="0"/>
              <a:t>, J. </a:t>
            </a:r>
            <a:r>
              <a:rPr lang="en-IN" b="1" dirty="0" err="1"/>
              <a:t>Sangeetha</a:t>
            </a:r>
            <a:r>
              <a:rPr lang="en-IN" b="1" dirty="0"/>
              <a:t>: Prediction of Phone Prices Using Machine Learning Techniques. (09 January 2020)</a:t>
            </a:r>
            <a:endParaRPr lang="en-US" dirty="0"/>
          </a:p>
          <a:p>
            <a:r>
              <a:rPr lang="en-IN" b="1" u="sng" dirty="0">
                <a:hlinkClick r:id="rId2"/>
              </a:rPr>
              <a:t>http://dx.doi.org/10.1007/978-981-15-1097-7_65</a:t>
            </a:r>
            <a:endParaRPr lang="en-US" dirty="0"/>
          </a:p>
          <a:p>
            <a:r>
              <a:rPr lang="en-IN" b="1" dirty="0"/>
              <a:t>[2]</a:t>
            </a:r>
            <a:r>
              <a:rPr lang="en-IN" b="1" dirty="0" err="1"/>
              <a:t>Nivitus</a:t>
            </a:r>
            <a:r>
              <a:rPr lang="en-IN" b="1" dirty="0"/>
              <a:t> : Mobile Price Prediction Using Machine Learning(July 2022)</a:t>
            </a:r>
            <a:endParaRPr lang="en-US" dirty="0"/>
          </a:p>
          <a:p>
            <a:r>
              <a:rPr lang="en-IN" b="1" u="sng" dirty="0">
                <a:hlinkClick r:id="rId3"/>
              </a:rPr>
              <a:t>https://medium.com/@Nivitus./mobile-price-prediction-using-machine-learning-fa9cab6fb242</a:t>
            </a:r>
            <a:endParaRPr lang="en-US" dirty="0"/>
          </a:p>
          <a:p>
            <a:r>
              <a:rPr lang="en-IN" b="1" dirty="0"/>
              <a:t>[3] </a:t>
            </a:r>
            <a:r>
              <a:rPr lang="en-IN" b="1" dirty="0" err="1"/>
              <a:t>Pritish</a:t>
            </a:r>
            <a:r>
              <a:rPr lang="en-IN" b="1" dirty="0"/>
              <a:t> Arora, </a:t>
            </a:r>
            <a:r>
              <a:rPr lang="en-IN" b="1" dirty="0" err="1"/>
              <a:t>Sudhanshu</a:t>
            </a:r>
            <a:r>
              <a:rPr lang="en-IN" b="1" dirty="0"/>
              <a:t> Srivastava, </a:t>
            </a:r>
            <a:r>
              <a:rPr lang="en-IN" b="1" dirty="0" err="1"/>
              <a:t>Bindu</a:t>
            </a:r>
            <a:r>
              <a:rPr lang="en-IN" b="1" dirty="0"/>
              <a:t> </a:t>
            </a:r>
            <a:r>
              <a:rPr lang="en-IN" b="1" dirty="0" err="1"/>
              <a:t>Garg</a:t>
            </a:r>
            <a:r>
              <a:rPr lang="en-IN" b="1" dirty="0"/>
              <a:t> , ISSN: 2455-2631 Issue 4</a:t>
            </a:r>
            <a:endParaRPr lang="en-US" dirty="0"/>
          </a:p>
          <a:p>
            <a:r>
              <a:rPr lang="en-IN" b="1" dirty="0"/>
              <a:t>  Publishing date: Apr 2020</a:t>
            </a:r>
            <a:endParaRPr lang="en-US" dirty="0"/>
          </a:p>
          <a:p>
            <a:r>
              <a:rPr lang="en-IN" b="1" u="sng" dirty="0">
                <a:hlinkClick r:id="rId4"/>
              </a:rPr>
              <a:t>https://www.ijsdr.org/papers/IJSDR2004057.pdf</a:t>
            </a:r>
            <a:endParaRPr lang="en-US" dirty="0"/>
          </a:p>
          <a:p>
            <a:r>
              <a:rPr lang="en-IN" b="1" dirty="0"/>
              <a:t>[4]   Muhammad </a:t>
            </a:r>
            <a:r>
              <a:rPr lang="en-IN" b="1" dirty="0" err="1"/>
              <a:t>Asim</a:t>
            </a:r>
            <a:r>
              <a:rPr lang="en-IN" b="1" dirty="0"/>
              <a:t>, Zafar </a:t>
            </a:r>
            <a:r>
              <a:rPr lang="en-IN" b="1" dirty="0" err="1"/>
              <a:t>KhanMobile</a:t>
            </a:r>
            <a:r>
              <a:rPr lang="en-IN" b="1" dirty="0"/>
              <a:t> Price Class prediction using Machine Learning Techniques. International Journal of Computer Applications (0975 – 8887)</a:t>
            </a:r>
            <a:endParaRPr lang="en-US" dirty="0"/>
          </a:p>
          <a:p>
            <a:r>
              <a:rPr lang="en-IN" b="1" dirty="0"/>
              <a:t>Volume 179 – No.29, March 2018</a:t>
            </a:r>
            <a:endParaRPr lang="en-US" dirty="0"/>
          </a:p>
          <a:p>
            <a:r>
              <a:rPr lang="en-IN" b="1" dirty="0" err="1"/>
              <a:t>DOI:</a:t>
            </a:r>
            <a:r>
              <a:rPr lang="en-IN" b="1" u="sng" dirty="0" err="1">
                <a:hlinkClick r:id="rId5"/>
              </a:rPr>
              <a:t>http</a:t>
            </a:r>
            <a:r>
              <a:rPr lang="en-IN" b="1" u="sng" dirty="0">
                <a:hlinkClick r:id="rId5"/>
              </a:rPr>
              <a:t>://dx.doi.org/10.5120/ijca2018916555</a:t>
            </a:r>
            <a:endParaRPr lang="en-US" dirty="0"/>
          </a:p>
          <a:p>
            <a:r>
              <a:rPr lang="en-IN" b="1" dirty="0"/>
              <a:t>[5]</a:t>
            </a:r>
            <a:r>
              <a:rPr lang="en-IN" b="1" dirty="0" err="1"/>
              <a:t>Prateek</a:t>
            </a:r>
            <a:r>
              <a:rPr lang="en-IN" b="1" dirty="0"/>
              <a:t> </a:t>
            </a:r>
            <a:r>
              <a:rPr lang="en-IN" b="1" dirty="0" err="1"/>
              <a:t>Majumder</a:t>
            </a:r>
            <a:r>
              <a:rPr lang="en-IN" b="1" dirty="0"/>
              <a:t> — </a:t>
            </a:r>
            <a:endParaRPr lang="en-US" dirty="0"/>
          </a:p>
          <a:p>
            <a:r>
              <a:rPr lang="en-IN" b="1" dirty="0"/>
              <a:t>Learn Mobile Price Prediction Through Four Classification Algorithms Published On February 23, 2022 and Last Modified On March 22nd, 2022</a:t>
            </a:r>
            <a:endParaRPr lang="en-US" dirty="0"/>
          </a:p>
          <a:p>
            <a:r>
              <a:rPr lang="en-IN" b="1" u="sng" dirty="0">
                <a:hlinkClick r:id="rId6"/>
              </a:rPr>
              <a:t>https://www.analyticsvidhya.com/blog/2022/02/learn-mobile-price-prediction-through-four-classification-algorithms/</a:t>
            </a:r>
            <a:endParaRPr lang="en-IN" b="1" u="sng" dirty="0"/>
          </a:p>
          <a:p>
            <a:r>
              <a:rPr lang="en-US" dirty="0"/>
              <a:t>SOURCE CODE AND CONFIGURATION FILES  </a:t>
            </a:r>
            <a:r>
              <a:rPr lang="en-US" dirty="0">
                <a:hlinkClick r:id="rId7"/>
              </a:rPr>
              <a:t>https://github.com/W-A-R-L-U/intelrepo </a:t>
            </a:r>
            <a:endParaRPr lang="en-US" dirty="0"/>
          </a:p>
          <a:p>
            <a:r>
              <a:rPr lang="en-US" dirty="0"/>
              <a:t>Live Web Site [Demo] </a:t>
            </a:r>
            <a:r>
              <a:rPr lang="en-US" dirty="0">
                <a:hlinkClick r:id="rId8"/>
              </a:rPr>
              <a:t>https://mobilepriceprediction.streamlit.app/</a:t>
            </a:r>
            <a:endParaRPr lang="en-US" dirty="0"/>
          </a:p>
        </p:txBody>
      </p:sp>
    </p:spTree>
    <p:extLst>
      <p:ext uri="{BB962C8B-B14F-4D97-AF65-F5344CB8AC3E}">
        <p14:creationId xmlns:p14="http://schemas.microsoft.com/office/powerpoint/2010/main" val="61716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8945" y="2466108"/>
            <a:ext cx="8765309" cy="1569660"/>
          </a:xfrm>
          <a:prstGeom prst="rect">
            <a:avLst/>
          </a:prstGeom>
          <a:noFill/>
        </p:spPr>
        <p:txBody>
          <a:bodyPr wrap="square" rtlCol="0">
            <a:spAutoFit/>
          </a:bodyPr>
          <a:lstStyle/>
          <a:p>
            <a:r>
              <a:rPr lang="en-US" sz="9600" b="1" dirty="0">
                <a:cs typeface="Times New Roman" panose="02020603050405020304" pitchFamily="18" charset="0"/>
              </a:rPr>
              <a:t>   THANK YOU</a:t>
            </a:r>
          </a:p>
        </p:txBody>
      </p:sp>
    </p:spTree>
    <p:extLst>
      <p:ext uri="{BB962C8B-B14F-4D97-AF65-F5344CB8AC3E}">
        <p14:creationId xmlns:p14="http://schemas.microsoft.com/office/powerpoint/2010/main" val="35879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5601" y="406400"/>
            <a:ext cx="4488872" cy="707886"/>
          </a:xfrm>
          <a:prstGeom prst="rect">
            <a:avLst/>
          </a:prstGeom>
          <a:noFill/>
        </p:spPr>
        <p:txBody>
          <a:bodyPr wrap="square" rtlCol="0">
            <a:spAutoFit/>
          </a:bodyPr>
          <a:lstStyle/>
          <a:p>
            <a:r>
              <a:rPr lang="en-US" sz="4000" b="1" dirty="0"/>
              <a:t>INTRODUCTION</a:t>
            </a:r>
          </a:p>
        </p:txBody>
      </p:sp>
      <p:sp>
        <p:nvSpPr>
          <p:cNvPr id="3" name="TextBox 2"/>
          <p:cNvSpPr txBox="1"/>
          <p:nvPr/>
        </p:nvSpPr>
        <p:spPr>
          <a:xfrm>
            <a:off x="397164" y="1302327"/>
            <a:ext cx="11249891" cy="5262979"/>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Machine learning algorithms can perform various tasks which are to be chosen with respect to the data to be worked with and the motive of the task. </a:t>
            </a:r>
          </a:p>
          <a:p>
            <a:pPr marL="285750" indent="-285750">
              <a:buFont typeface="Wingdings" panose="05000000000000000000" pitchFamily="2" charset="2"/>
              <a:buChar char="Ø"/>
            </a:pPr>
            <a:r>
              <a:rPr lang="en-IN" sz="2800" dirty="0"/>
              <a:t>Various tools and languages like Python, MATLAB, Java, WEKA, Cygwin, Octave, </a:t>
            </a:r>
            <a:r>
              <a:rPr lang="en-IN" sz="2800" dirty="0" err="1"/>
              <a:t>etc</a:t>
            </a:r>
            <a:r>
              <a:rPr lang="en-IN" sz="2800" dirty="0"/>
              <a:t> are available to perform machine learning tasks. </a:t>
            </a:r>
          </a:p>
          <a:p>
            <a:pPr marL="285750" indent="-285750">
              <a:buFont typeface="Wingdings" panose="05000000000000000000" pitchFamily="2" charset="2"/>
              <a:buChar char="Ø"/>
            </a:pPr>
            <a:r>
              <a:rPr lang="en-IN" sz="2800" dirty="0"/>
              <a:t>Examples of some frequently used algorithms include Naïve Bayes, K-NN, etc. Feature selection algorithms can be used to select and extract only the best parameters to train a model to optimize the accuracy and lessen the computational time of the model.</a:t>
            </a:r>
          </a:p>
          <a:p>
            <a:pPr marL="285750" indent="-285750">
              <a:buFont typeface="Wingdings" panose="05000000000000000000" pitchFamily="2" charset="2"/>
              <a:buChar char="Ø"/>
            </a:pPr>
            <a:r>
              <a:rPr lang="en-IN" sz="2800" dirty="0"/>
              <a:t> Any of these methods can be used to perform the task of predicting the price of a product depending on the type of data available to train the model.</a:t>
            </a:r>
            <a:endParaRPr lang="en-US" sz="2800" dirty="0"/>
          </a:p>
        </p:txBody>
      </p:sp>
    </p:spTree>
    <p:extLst>
      <p:ext uri="{BB962C8B-B14F-4D97-AF65-F5344CB8AC3E}">
        <p14:creationId xmlns:p14="http://schemas.microsoft.com/office/powerpoint/2010/main" val="46945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871" y="418675"/>
            <a:ext cx="7075056" cy="523220"/>
          </a:xfrm>
          <a:prstGeom prst="rect">
            <a:avLst/>
          </a:prstGeom>
          <a:noFill/>
        </p:spPr>
        <p:txBody>
          <a:bodyPr wrap="square" rtlCol="0">
            <a:spAutoFit/>
          </a:bodyPr>
          <a:lstStyle/>
          <a:p>
            <a:r>
              <a:rPr lang="en-US" sz="2800" b="1" dirty="0"/>
              <a:t>WHAT IS MACHINE LEARNING?</a:t>
            </a:r>
          </a:p>
        </p:txBody>
      </p:sp>
      <p:sp>
        <p:nvSpPr>
          <p:cNvPr id="3" name="TextBox 2"/>
          <p:cNvSpPr txBox="1"/>
          <p:nvPr/>
        </p:nvSpPr>
        <p:spPr>
          <a:xfrm>
            <a:off x="175491" y="941895"/>
            <a:ext cx="11665527" cy="6001643"/>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Machine Learning is the field of study that gives computers the capability to learn without being explicitly programmed. </a:t>
            </a:r>
          </a:p>
          <a:p>
            <a:pPr marL="342900" indent="-342900">
              <a:buFont typeface="Wingdings" panose="05000000000000000000" pitchFamily="2" charset="2"/>
              <a:buChar char="Ø"/>
            </a:pPr>
            <a:r>
              <a:rPr lang="en-US" sz="2400" dirty="0"/>
              <a:t>ML is one of the most exciting technologies that one would have ever come across. </a:t>
            </a:r>
          </a:p>
          <a:p>
            <a:pPr marL="342900" indent="-342900">
              <a:buFont typeface="Wingdings" panose="05000000000000000000" pitchFamily="2" charset="2"/>
              <a:buChar char="Ø"/>
            </a:pPr>
            <a:r>
              <a:rPr lang="en-US" sz="2400" dirty="0"/>
              <a:t>As it is evident from the name, it gives the computer that makes it more similar to humans: The ability to learn.</a:t>
            </a:r>
          </a:p>
          <a:p>
            <a:pPr marL="342900" indent="-342900">
              <a:buFont typeface="Wingdings" panose="05000000000000000000" pitchFamily="2" charset="2"/>
              <a:buChar char="Ø"/>
            </a:pPr>
            <a:r>
              <a:rPr lang="en-US" sz="2400" dirty="0"/>
              <a:t>Machine learning is actively being used today, perhaps in many more places than one would expect.</a:t>
            </a:r>
          </a:p>
          <a:p>
            <a:pPr marL="342900" indent="-342900" fontAlgn="base">
              <a:buFont typeface="Wingdings" panose="05000000000000000000" pitchFamily="2" charset="2"/>
              <a:buChar char="Ø"/>
            </a:pPr>
            <a:r>
              <a:rPr lang="en-US" sz="2400" dirty="0"/>
              <a:t>Machine learning is data driven technology. Large amount of data generated by organizations on daily bases. So, by notable relationships in data, organizations makes better decisions.</a:t>
            </a:r>
          </a:p>
          <a:p>
            <a:pPr marL="342900" indent="-342900" fontAlgn="base">
              <a:buFont typeface="Wingdings" panose="05000000000000000000" pitchFamily="2" charset="2"/>
              <a:buChar char="Ø"/>
            </a:pPr>
            <a:r>
              <a:rPr lang="en-US" sz="2400" dirty="0"/>
              <a:t>Machine can learn itself from past data and automatically improve.</a:t>
            </a:r>
          </a:p>
          <a:p>
            <a:pPr marL="342900" indent="-342900" fontAlgn="base">
              <a:buFont typeface="Wingdings" panose="05000000000000000000" pitchFamily="2" charset="2"/>
              <a:buChar char="Ø"/>
            </a:pPr>
            <a:r>
              <a:rPr lang="en-US" sz="2400" dirty="0"/>
              <a:t>From the given dataset it detects various patterns on data.</a:t>
            </a:r>
          </a:p>
          <a:p>
            <a:pPr marL="342900" indent="-342900" fontAlgn="base">
              <a:buFont typeface="Wingdings" panose="05000000000000000000" pitchFamily="2" charset="2"/>
              <a:buChar char="Ø"/>
            </a:pPr>
            <a:r>
              <a:rPr lang="en-US" sz="2400" dirty="0"/>
              <a:t>For the big organizations branding is important and it will become more easy to target relatable customer base.</a:t>
            </a:r>
          </a:p>
          <a:p>
            <a:pPr marL="342900" indent="-342900" fontAlgn="base">
              <a:buFont typeface="Wingdings" panose="05000000000000000000" pitchFamily="2" charset="2"/>
              <a:buChar char="Ø"/>
            </a:pPr>
            <a:r>
              <a:rPr lang="en-US" sz="2400" dirty="0"/>
              <a:t>It is similar to data mining because it is also deals with the huge amount of data.</a:t>
            </a:r>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177203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855" y="314036"/>
            <a:ext cx="11526981" cy="6555641"/>
          </a:xfrm>
          <a:prstGeom prst="rect">
            <a:avLst/>
          </a:prstGeom>
          <a:noFill/>
        </p:spPr>
        <p:txBody>
          <a:bodyPr wrap="square" rtlCol="0">
            <a:spAutoFit/>
          </a:bodyPr>
          <a:lstStyle/>
          <a:p>
            <a:r>
              <a:rPr lang="en-IN" sz="2400" b="1" dirty="0"/>
              <a:t>PYTHON LIBRARIES USED IN THE PROGRAMS </a:t>
            </a:r>
            <a:endParaRPr lang="en-US" sz="2400" dirty="0"/>
          </a:p>
          <a:p>
            <a:r>
              <a:rPr lang="en-IN" b="1" dirty="0" err="1"/>
              <a:t>Numpy</a:t>
            </a:r>
            <a:r>
              <a:rPr lang="en-IN" b="1" dirty="0"/>
              <a:t>-</a:t>
            </a:r>
            <a:r>
              <a:rPr lang="en-IN" dirty="0"/>
              <a:t> </a:t>
            </a:r>
            <a:r>
              <a:rPr lang="en-IN" dirty="0" err="1"/>
              <a:t>NumPy</a:t>
            </a:r>
            <a:r>
              <a:rPr lang="en-IN" dirty="0"/>
              <a:t> is a fundamental library for numerical computing in Python. It provides support for efficient and multidimensional arrays, along with a wide range of mathematical functions. </a:t>
            </a:r>
            <a:r>
              <a:rPr lang="en-IN" dirty="0" err="1"/>
              <a:t>NumPy</a:t>
            </a:r>
            <a:r>
              <a:rPr lang="en-IN" dirty="0"/>
              <a:t> is essential for creating and modifying arrays, performing mathematical operations on arrays, and handling large datasets efficiently.</a:t>
            </a:r>
            <a:endParaRPr lang="en-US" dirty="0"/>
          </a:p>
          <a:p>
            <a:r>
              <a:rPr lang="en-IN" b="1" dirty="0"/>
              <a:t>Pandas- </a:t>
            </a:r>
            <a:r>
              <a:rPr lang="en-IN" dirty="0"/>
              <a:t>Pandas is a versatile library for data manipulation and analysis. It provides data structures like </a:t>
            </a:r>
            <a:r>
              <a:rPr lang="en-IN" dirty="0" err="1"/>
              <a:t>DataFrames</a:t>
            </a:r>
            <a:r>
              <a:rPr lang="en-IN" dirty="0"/>
              <a:t> that allow for easy handling and manipulation of structured data. Pandas is commonly used for cleaning and </a:t>
            </a:r>
            <a:r>
              <a:rPr lang="en-IN" dirty="0" err="1"/>
              <a:t>preprocessing</a:t>
            </a:r>
            <a:r>
              <a:rPr lang="en-IN" dirty="0"/>
              <a:t> data, transforming data into desired formats, and performing various data analysis tasks.</a:t>
            </a:r>
            <a:endParaRPr lang="en-US" dirty="0"/>
          </a:p>
          <a:p>
            <a:r>
              <a:rPr lang="en-IN" b="1" dirty="0" err="1"/>
              <a:t>Seaborn</a:t>
            </a:r>
            <a:r>
              <a:rPr lang="en-IN" b="1" dirty="0"/>
              <a:t>- </a:t>
            </a:r>
            <a:r>
              <a:rPr lang="en-IN" dirty="0" err="1"/>
              <a:t>Seaborn</a:t>
            </a:r>
            <a:r>
              <a:rPr lang="en-IN" dirty="0"/>
              <a:t> is a statistical data visualization library built on top of </a:t>
            </a:r>
            <a:r>
              <a:rPr lang="en-IN" dirty="0" err="1"/>
              <a:t>Matplotlib</a:t>
            </a:r>
            <a:r>
              <a:rPr lang="en-IN" dirty="0"/>
              <a:t>. It provides a high-level interface for creating informative and visually appealing statistical graphics. </a:t>
            </a:r>
            <a:r>
              <a:rPr lang="en-IN" dirty="0" err="1"/>
              <a:t>Seaborn</a:t>
            </a:r>
            <a:r>
              <a:rPr lang="en-IN" dirty="0"/>
              <a:t> simplifies the process of creating various types of plots, such as scatter plots, bar plots, box plots, and </a:t>
            </a:r>
            <a:r>
              <a:rPr lang="en-IN" dirty="0" err="1"/>
              <a:t>heatmaps</a:t>
            </a:r>
            <a:r>
              <a:rPr lang="en-IN" dirty="0"/>
              <a:t>. It can also assist in identifying outliers in the data through visualizations.</a:t>
            </a:r>
            <a:endParaRPr lang="en-US" dirty="0"/>
          </a:p>
          <a:p>
            <a:r>
              <a:rPr lang="en-IN" b="1" dirty="0" err="1"/>
              <a:t>matplotlib</a:t>
            </a:r>
            <a:r>
              <a:rPr lang="en-IN" b="1" dirty="0"/>
              <a:t>- </a:t>
            </a:r>
            <a:r>
              <a:rPr lang="en-IN" dirty="0" err="1"/>
              <a:t>Matplotlib</a:t>
            </a:r>
            <a:r>
              <a:rPr lang="en-IN" dirty="0"/>
              <a:t> is a widely-used plotting library in Python. It offers extensive flexibility for creating static, animated, and interactive visualizations. </a:t>
            </a:r>
            <a:r>
              <a:rPr lang="en-IN" dirty="0" err="1"/>
              <a:t>Matplotlib</a:t>
            </a:r>
            <a:r>
              <a:rPr lang="en-IN" dirty="0"/>
              <a:t> enables the creation of a wide range of plots, from simple line plots and histograms to complex 3D visualizations. It is often used in conjunction with other libraries, such as </a:t>
            </a:r>
            <a:r>
              <a:rPr lang="en-IN" dirty="0" err="1"/>
              <a:t>NumPy</a:t>
            </a:r>
            <a:r>
              <a:rPr lang="en-IN" dirty="0"/>
              <a:t> and Pandas, to visualize data and identify outliers.</a:t>
            </a:r>
            <a:endParaRPr lang="en-US" dirty="0"/>
          </a:p>
          <a:p>
            <a:r>
              <a:rPr lang="en-IN" b="1" dirty="0" err="1"/>
              <a:t>Sklearn</a:t>
            </a:r>
            <a:r>
              <a:rPr lang="en-IN" b="1" dirty="0"/>
              <a:t>- </a:t>
            </a:r>
            <a:r>
              <a:rPr lang="en-IN" dirty="0" err="1"/>
              <a:t>Scikit</a:t>
            </a:r>
            <a:r>
              <a:rPr lang="en-IN" dirty="0"/>
              <a:t>-learn is a comprehensive machine learning library that provides various algorithms and tools for data analysis and </a:t>
            </a:r>
            <a:r>
              <a:rPr lang="en-IN" dirty="0" err="1"/>
              <a:t>modeling</a:t>
            </a:r>
            <a:r>
              <a:rPr lang="en-IN" dirty="0"/>
              <a:t>. It includes implementations of popular machine learning algorithms, such as regression, classification, clustering, and dimensionality reduction. </a:t>
            </a:r>
            <a:r>
              <a:rPr lang="en-IN" dirty="0" err="1"/>
              <a:t>Scikit</a:t>
            </a:r>
            <a:r>
              <a:rPr lang="en-IN" dirty="0"/>
              <a:t>-learn also offers utilities for data </a:t>
            </a:r>
            <a:r>
              <a:rPr lang="en-IN" dirty="0" err="1"/>
              <a:t>preprocessing</a:t>
            </a:r>
            <a:r>
              <a:rPr lang="en-IN" dirty="0"/>
              <a:t>, model evaluation, and model selection.</a:t>
            </a:r>
            <a:endParaRPr lang="en-US" dirty="0"/>
          </a:p>
          <a:p>
            <a:r>
              <a:rPr lang="en-IN" b="1" dirty="0" err="1"/>
              <a:t>JobLib</a:t>
            </a:r>
            <a:r>
              <a:rPr lang="en-IN" b="1" dirty="0"/>
              <a:t>- </a:t>
            </a:r>
            <a:r>
              <a:rPr lang="en-IN" dirty="0" err="1"/>
              <a:t>Joblib</a:t>
            </a:r>
            <a:r>
              <a:rPr lang="en-IN" dirty="0"/>
              <a:t> is a library in Python that provides tools for efficiently saving and loading Python objects, especially large </a:t>
            </a:r>
            <a:r>
              <a:rPr lang="en-IN" dirty="0" err="1"/>
              <a:t>NumPy</a:t>
            </a:r>
            <a:r>
              <a:rPr lang="en-IN" dirty="0"/>
              <a:t> arrays. It is commonly used in conjunction with </a:t>
            </a:r>
            <a:r>
              <a:rPr lang="en-IN" dirty="0" err="1"/>
              <a:t>scikit</a:t>
            </a:r>
            <a:r>
              <a:rPr lang="en-IN" dirty="0"/>
              <a:t>-learn to store trained machine learning models and avoid retraining them from scratch.</a:t>
            </a:r>
            <a:endParaRPr lang="en-US" dirty="0"/>
          </a:p>
          <a:p>
            <a:endParaRPr lang="en-US" dirty="0"/>
          </a:p>
        </p:txBody>
      </p:sp>
    </p:spTree>
    <p:extLst>
      <p:ext uri="{BB962C8B-B14F-4D97-AF65-F5344CB8AC3E}">
        <p14:creationId xmlns:p14="http://schemas.microsoft.com/office/powerpoint/2010/main" val="350594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054" y="406400"/>
            <a:ext cx="5218546" cy="523220"/>
          </a:xfrm>
          <a:prstGeom prst="rect">
            <a:avLst/>
          </a:prstGeom>
          <a:noFill/>
        </p:spPr>
        <p:txBody>
          <a:bodyPr wrap="square" rtlCol="0">
            <a:spAutoFit/>
          </a:bodyPr>
          <a:lstStyle/>
          <a:p>
            <a:r>
              <a:rPr lang="en-US" sz="2800" b="1" dirty="0"/>
              <a:t>RANDOM FOREST</a:t>
            </a:r>
          </a:p>
        </p:txBody>
      </p:sp>
      <p:sp>
        <p:nvSpPr>
          <p:cNvPr id="3" name="TextBox 2"/>
          <p:cNvSpPr txBox="1"/>
          <p:nvPr/>
        </p:nvSpPr>
        <p:spPr>
          <a:xfrm>
            <a:off x="314036" y="1265382"/>
            <a:ext cx="11342255" cy="3416320"/>
          </a:xfrm>
          <a:prstGeom prst="rect">
            <a:avLst/>
          </a:prstGeom>
          <a:noFill/>
        </p:spPr>
        <p:txBody>
          <a:bodyPr wrap="square" rtlCol="0">
            <a:spAutoFit/>
          </a:bodyPr>
          <a:lstStyle/>
          <a:p>
            <a:pPr marL="342900" indent="-342900" fontAlgn="base">
              <a:buFont typeface="Wingdings" panose="05000000000000000000" pitchFamily="2" charset="2"/>
              <a:buChar char="Ø"/>
            </a:pPr>
            <a:r>
              <a:rPr lang="en-US" sz="2400" dirty="0"/>
              <a:t>Random Forest Regression in machine learning is an </a:t>
            </a:r>
            <a:r>
              <a:rPr lang="en-US" sz="2400" u="sng" dirty="0">
                <a:hlinkClick r:id="rId2"/>
              </a:rPr>
              <a:t>ensemble technique</a:t>
            </a:r>
            <a:r>
              <a:rPr lang="en-US" sz="2400" dirty="0"/>
              <a:t> capable of performing both </a:t>
            </a:r>
            <a:r>
              <a:rPr lang="en-US" sz="2400" u="sng" dirty="0">
                <a:hlinkClick r:id="rId3"/>
              </a:rPr>
              <a:t>regression and classification</a:t>
            </a:r>
            <a:r>
              <a:rPr lang="en-US" sz="2400" dirty="0"/>
              <a:t> tasks with the use of multiple decision trees and a technique called Bootstrap and Aggregation, commonly known as </a:t>
            </a:r>
            <a:r>
              <a:rPr lang="en-US" sz="2400" u="sng" dirty="0">
                <a:hlinkClick r:id="rId4"/>
              </a:rPr>
              <a:t>bagging</a:t>
            </a:r>
            <a:r>
              <a:rPr lang="en-US" sz="2400" dirty="0"/>
              <a:t>. </a:t>
            </a:r>
          </a:p>
          <a:p>
            <a:pPr marL="342900" indent="-342900" fontAlgn="base">
              <a:buFont typeface="Wingdings" panose="05000000000000000000" pitchFamily="2" charset="2"/>
              <a:buChar char="Ø"/>
            </a:pPr>
            <a:r>
              <a:rPr lang="en-US" sz="2400" dirty="0"/>
              <a:t>The basic idea behind this is to combine multiple decision trees in determining the final output rather than relying on individual decision trees. </a:t>
            </a:r>
          </a:p>
          <a:p>
            <a:pPr marL="342900" indent="-342900" fontAlgn="base">
              <a:buFont typeface="Wingdings" panose="05000000000000000000" pitchFamily="2" charset="2"/>
              <a:buChar char="Ø"/>
            </a:pPr>
            <a:r>
              <a:rPr lang="en-US" sz="2400" dirty="0"/>
              <a:t>Random Forest has multiple decision trees as base learning models. </a:t>
            </a:r>
          </a:p>
          <a:p>
            <a:pPr marL="342900" indent="-342900" fontAlgn="base">
              <a:buFont typeface="Wingdings" panose="05000000000000000000" pitchFamily="2" charset="2"/>
              <a:buChar char="Ø"/>
            </a:pPr>
            <a:r>
              <a:rPr lang="en-US" sz="2400" dirty="0"/>
              <a:t>We randomly perform row sampling and feature sampling from the dataset forming sample datasets for every model. This part is called Bootstrap.</a:t>
            </a:r>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16774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8455" y="278959"/>
            <a:ext cx="4461162" cy="584775"/>
          </a:xfrm>
          <a:prstGeom prst="rect">
            <a:avLst/>
          </a:prstGeom>
          <a:noFill/>
        </p:spPr>
        <p:txBody>
          <a:bodyPr wrap="square" rtlCol="0">
            <a:spAutoFit/>
          </a:bodyPr>
          <a:lstStyle/>
          <a:p>
            <a:r>
              <a:rPr lang="en-US" sz="3200" b="1" dirty="0"/>
              <a:t>SYSTEM ARCHITECTURE</a:t>
            </a:r>
          </a:p>
        </p:txBody>
      </p:sp>
      <p:pic>
        <p:nvPicPr>
          <p:cNvPr id="7" name="image4.png"/>
          <p:cNvPicPr/>
          <p:nvPr/>
        </p:nvPicPr>
        <p:blipFill>
          <a:blip r:embed="rId2"/>
          <a:srcRect t="8533" b="28522"/>
          <a:stretch>
            <a:fillRect/>
          </a:stretch>
        </p:blipFill>
        <p:spPr>
          <a:xfrm>
            <a:off x="2278148" y="1110960"/>
            <a:ext cx="3300615" cy="4329258"/>
          </a:xfrm>
          <a:prstGeom prst="rect">
            <a:avLst/>
          </a:prstGeom>
          <a:ln/>
        </p:spPr>
      </p:pic>
      <p:pic>
        <p:nvPicPr>
          <p:cNvPr id="8" name="image6.png"/>
          <p:cNvPicPr/>
          <p:nvPr/>
        </p:nvPicPr>
        <p:blipFill>
          <a:blip r:embed="rId3"/>
          <a:srcRect t="7255" b="29094"/>
          <a:stretch>
            <a:fillRect/>
          </a:stretch>
        </p:blipFill>
        <p:spPr>
          <a:xfrm>
            <a:off x="6372167" y="1110960"/>
            <a:ext cx="3095106" cy="4329258"/>
          </a:xfrm>
          <a:prstGeom prst="rect">
            <a:avLst/>
          </a:prstGeom>
          <a:ln/>
        </p:spPr>
      </p:pic>
      <p:sp>
        <p:nvSpPr>
          <p:cNvPr id="6" name="TextBox 5"/>
          <p:cNvSpPr txBox="1"/>
          <p:nvPr/>
        </p:nvSpPr>
        <p:spPr>
          <a:xfrm>
            <a:off x="3814617" y="5934670"/>
            <a:ext cx="4516582" cy="923330"/>
          </a:xfrm>
          <a:prstGeom prst="rect">
            <a:avLst/>
          </a:prstGeom>
          <a:noFill/>
        </p:spPr>
        <p:txBody>
          <a:bodyPr wrap="square" rtlCol="0">
            <a:spAutoFit/>
          </a:bodyPr>
          <a:lstStyle/>
          <a:p>
            <a:r>
              <a:rPr lang="en-IN" b="1" dirty="0"/>
              <a:t>Fig.1: Architecture diagram of MPP Site</a:t>
            </a:r>
            <a:endParaRPr lang="en-US" dirty="0"/>
          </a:p>
          <a:p>
            <a:r>
              <a:rPr lang="en-IN" b="1" dirty="0"/>
              <a:t>Fig.2: Architecture diagram of MPP Model</a:t>
            </a:r>
            <a:endParaRPr lang="en-US" dirty="0"/>
          </a:p>
          <a:p>
            <a:endParaRPr lang="en-US" dirty="0"/>
          </a:p>
        </p:txBody>
      </p:sp>
      <p:sp>
        <p:nvSpPr>
          <p:cNvPr id="9" name="TextBox 8"/>
          <p:cNvSpPr txBox="1"/>
          <p:nvPr/>
        </p:nvSpPr>
        <p:spPr>
          <a:xfrm>
            <a:off x="3495962" y="5458465"/>
            <a:ext cx="1357745" cy="369332"/>
          </a:xfrm>
          <a:prstGeom prst="rect">
            <a:avLst/>
          </a:prstGeom>
          <a:noFill/>
        </p:spPr>
        <p:txBody>
          <a:bodyPr wrap="square" rtlCol="0">
            <a:spAutoFit/>
          </a:bodyPr>
          <a:lstStyle/>
          <a:p>
            <a:r>
              <a:rPr lang="en-IN" b="1" dirty="0"/>
              <a:t>Fig 1 </a:t>
            </a:r>
            <a:endParaRPr lang="en-US" dirty="0"/>
          </a:p>
        </p:txBody>
      </p:sp>
      <p:sp>
        <p:nvSpPr>
          <p:cNvPr id="10" name="TextBox 9"/>
          <p:cNvSpPr txBox="1"/>
          <p:nvPr/>
        </p:nvSpPr>
        <p:spPr>
          <a:xfrm>
            <a:off x="7518400" y="5458465"/>
            <a:ext cx="1182255" cy="369332"/>
          </a:xfrm>
          <a:prstGeom prst="rect">
            <a:avLst/>
          </a:prstGeom>
          <a:noFill/>
        </p:spPr>
        <p:txBody>
          <a:bodyPr wrap="square" rtlCol="0">
            <a:spAutoFit/>
          </a:bodyPr>
          <a:lstStyle/>
          <a:p>
            <a:r>
              <a:rPr lang="en-IN" b="1"/>
              <a:t>Fig 2</a:t>
            </a:r>
            <a:endParaRPr lang="en-US" dirty="0"/>
          </a:p>
        </p:txBody>
      </p:sp>
    </p:spTree>
    <p:extLst>
      <p:ext uri="{BB962C8B-B14F-4D97-AF65-F5344CB8AC3E}">
        <p14:creationId xmlns:p14="http://schemas.microsoft.com/office/powerpoint/2010/main" val="48972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154" y="1933250"/>
            <a:ext cx="9579691" cy="3218853"/>
          </a:xfrm>
          <a:prstGeom prst="rect">
            <a:avLst/>
          </a:prstGeom>
        </p:spPr>
      </p:pic>
      <p:sp>
        <p:nvSpPr>
          <p:cNvPr id="8" name="TextBox 7"/>
          <p:cNvSpPr txBox="1"/>
          <p:nvPr/>
        </p:nvSpPr>
        <p:spPr>
          <a:xfrm>
            <a:off x="4243774" y="984418"/>
            <a:ext cx="4233008" cy="584775"/>
          </a:xfrm>
          <a:prstGeom prst="rect">
            <a:avLst/>
          </a:prstGeom>
          <a:noFill/>
        </p:spPr>
        <p:txBody>
          <a:bodyPr wrap="square" rtlCol="0">
            <a:spAutoFit/>
          </a:bodyPr>
          <a:lstStyle/>
          <a:p>
            <a:r>
              <a:rPr lang="en-US" sz="3200" b="1" dirty="0"/>
              <a:t>IMPLEMENTATION:</a:t>
            </a:r>
          </a:p>
        </p:txBody>
      </p:sp>
    </p:spTree>
    <p:extLst>
      <p:ext uri="{BB962C8B-B14F-4D97-AF65-F5344CB8AC3E}">
        <p14:creationId xmlns:p14="http://schemas.microsoft.com/office/powerpoint/2010/main" val="259010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226" y="1127076"/>
            <a:ext cx="9960203" cy="5121084"/>
          </a:xfrm>
          <a:prstGeom prst="rect">
            <a:avLst/>
          </a:prstGeom>
        </p:spPr>
      </p:pic>
      <p:sp>
        <p:nvSpPr>
          <p:cNvPr id="3" name="TextBox 2"/>
          <p:cNvSpPr txBox="1"/>
          <p:nvPr/>
        </p:nvSpPr>
        <p:spPr>
          <a:xfrm>
            <a:off x="1422400" y="388381"/>
            <a:ext cx="3408218" cy="646331"/>
          </a:xfrm>
          <a:prstGeom prst="rect">
            <a:avLst/>
          </a:prstGeom>
          <a:noFill/>
        </p:spPr>
        <p:txBody>
          <a:bodyPr wrap="square" rtlCol="0">
            <a:spAutoFit/>
          </a:bodyPr>
          <a:lstStyle/>
          <a:p>
            <a:r>
              <a:rPr lang="en-US" sz="3600" b="1" dirty="0"/>
              <a:t>RESULTS:</a:t>
            </a:r>
          </a:p>
        </p:txBody>
      </p:sp>
    </p:spTree>
    <p:extLst>
      <p:ext uri="{BB962C8B-B14F-4D97-AF65-F5344CB8AC3E}">
        <p14:creationId xmlns:p14="http://schemas.microsoft.com/office/powerpoint/2010/main" val="1618651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319</TotalTime>
  <Words>1449</Words>
  <Application>Microsoft Office PowerPoint</Application>
  <PresentationFormat>Widescreen</PresentationFormat>
  <Paragraphs>94</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Warlu Naalla</cp:lastModifiedBy>
  <cp:revision>15</cp:revision>
  <dcterms:created xsi:type="dcterms:W3CDTF">2024-01-05T13:23:42Z</dcterms:created>
  <dcterms:modified xsi:type="dcterms:W3CDTF">2024-01-08T04:54:00Z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2024-01-07T15:17:17Z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ad92f2d2-6a5d-4d0e-a34e-817087859e22</vt:lpwstr>
  </property>
  <property fmtid="{D5CDD505-2E9C-101B-9397-08002B2CF9AE}" pid="7" name="MSIP_Label_defa4170-0d19-0005-0004-bc88714345d2_ActionId">
    <vt:lpwstr>3e522f8e-3336-48c7-a46c-cc093b76f551</vt:lpwstr>
  </property>
  <property fmtid="{D5CDD505-2E9C-101B-9397-08002B2CF9AE}" pid="8" name="MSIP_Label_defa4170-0d19-0005-0004-bc88714345d2_ContentBits">
    <vt:lpwstr>0</vt:lpwstr>
  </property>
</Properties>
</file>