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6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CA9D4-62EF-435D-ACA2-81E5243E1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392A3B-497D-49A4-BA4E-4E9D167CF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231ED-F26E-4C5D-B4DD-AC1511F7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AD0B4-4F09-45B3-97A7-C4D88C75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3A700-D6DD-49B5-AC4D-637A310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6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E235-9879-451F-8F83-856DDD73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B7D91-54F4-4E05-ADA7-BF162C91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89DDA-EF66-47F6-AA93-62C4ECFD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92116-47E6-481E-B5A7-AE745A99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626F6-2F4C-4FEA-B43B-2ABC472F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2BC37-1B2F-4849-9AA0-639DE7A48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400D4-570D-4F65-A844-7CC2F06C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F8DEB-5B42-426B-BCA4-E603418E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FB24A-6C8A-490A-8FCC-F2889557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14ADE-FA50-47A4-9396-90A29FD6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8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65C2C-778F-4D4B-A8AD-5F50FF17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B821E-7FE1-4EA8-94C1-8B7217A6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A9342-B225-4EE5-88B1-47674A36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E3FB2-3F54-40DE-AE83-155B37B1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DFC33-51EE-4837-B404-6A0F2A6B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A7298-9DCB-4B5C-933A-5B143008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A7EBE-BE2A-4495-AB8F-9C3C7EF72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D4006-5188-41D0-8B34-9D01CFD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695CD-7809-43F9-AA78-4C2B5814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A8947-D147-4A86-8CDC-7F44185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1349A-1C15-4230-8B9B-941CACA5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28D6C-A1C8-4110-AB77-3B69A256E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02C19-C343-42D5-955F-076AB8E9F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7561A-427F-4E82-8B34-E4E4C011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260C5-21A8-4C18-9850-09531C4F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9EC9F-DAA3-4A44-9DDD-7861FAB1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0CD1A-D3FC-4F0D-ABFA-04D7D29F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DC592-BCBB-4208-A87A-3F462F77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18CFE-25E7-4D17-9C26-893852F4C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A2E84-587A-4C3D-A0AC-698F646A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671E8-B627-4ABA-9C46-5560561B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3BCAC4-BA99-4522-B8A8-E2A09438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4CC7E-8411-42F2-A831-236FA54C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E9037A-14BA-40DE-BEBA-E785EAB7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6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3A6BC-6D0E-48D1-86F9-45898D5E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02D4AB-BA24-483B-B424-A2EC4F39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7EC53-3289-475D-887D-0A924318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B142C-258D-4F2C-9897-2F90A9D1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0FC3D1-E07E-4C97-AC82-96890136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7A7148-96F1-4B7C-BC72-745BA9BE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2E03D-8024-4819-818C-A48200D5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0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540B1-7802-4007-87B5-9D6310FA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6DC1C-9944-44C4-9C47-BB74B698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AABBD-0F51-4EB6-A307-CC785DB97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DFF03-F5A3-49F0-8BB5-F1DA45D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CB379-4741-453B-BCDA-E7E42889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77E79-47C1-441A-AA43-96A590BC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2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5565B-CD50-446A-A47C-650335F2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6268E-78C9-404D-8A65-C63C674D0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70EAA9-1F7B-495B-A6B3-7BFA4125A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316DD-57C8-402E-A762-33BB430B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BACCB-4245-4214-B8BE-41FE96DA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A9248-F599-4DFD-8560-8C5AFEB1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379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548BA3-261A-4785-B76F-2A53C6EA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57C6A-DD83-40D5-ADF0-FA5E4D09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F9EB8-01EB-4A56-B5E7-503F6D479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1DFE-A0A6-4DE4-8B43-D2E4FAFE0A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7F7B9-1B75-482A-881D-1CCC904AB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1EEFD-093A-47FF-B0B3-8519A7D93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F3A9-709F-49A4-9196-8807A3894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Earth AS </a:t>
            </a:r>
            <a:r>
              <a:rPr lang="ko-KR" altLang="en-US"/>
              <a:t>개발 설계서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InyOonTeam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하드웨어 구성도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042804" y="3791995"/>
            <a:ext cx="1472847" cy="3263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EarthAS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4199998" y="3787282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아두이노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503745" y="2491229"/>
            <a:ext cx="11125591" cy="3279742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8872650" y="3790935"/>
            <a:ext cx="1728156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 센서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8887574" y="2983411"/>
            <a:ext cx="1728156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초음파 센서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8873631" y="4499223"/>
            <a:ext cx="1728156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서보 모터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6778462" y="2749779"/>
            <a:ext cx="4192963" cy="241561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8485106" y="5173617"/>
            <a:ext cx="999634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수거함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"/>
          <p:cNvCxnSpPr>
            <a:stCxn id="6" idx="3"/>
            <a:endCxn id="26" idx="1"/>
          </p:cNvCxnSpPr>
          <p:nvPr/>
        </p:nvCxnSpPr>
        <p:spPr>
          <a:xfrm>
            <a:off x="5672845" y="3950441"/>
            <a:ext cx="1105617" cy="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stCxn id="24" idx="1"/>
          </p:cNvCxnSpPr>
          <p:nvPr/>
        </p:nvCxnSpPr>
        <p:spPr>
          <a:xfrm rot="10800000" flipV="1">
            <a:off x="6768642" y="3146571"/>
            <a:ext cx="2118931" cy="18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6909554" y="3148983"/>
            <a:ext cx="1816623" cy="3657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open 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상태에서 근처에 일정 시간 접근 안 하면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close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요청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3" name=""/>
          <p:cNvCxnSpPr>
            <a:stCxn id="26" idx="1"/>
            <a:endCxn id="23" idx="1"/>
          </p:cNvCxnSpPr>
          <p:nvPr/>
        </p:nvCxnSpPr>
        <p:spPr>
          <a:xfrm flipV="1">
            <a:off x="6778462" y="3954095"/>
            <a:ext cx="2094188" cy="3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 txBox="1"/>
          <p:nvPr/>
        </p:nvSpPr>
        <p:spPr>
          <a:xfrm>
            <a:off x="6993217" y="3943319"/>
            <a:ext cx="1934460" cy="3637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open / close 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 정보와 특정 수거함 정보 전달 받음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5" name=""/>
          <p:cNvCxnSpPr>
            <a:stCxn id="25" idx="1"/>
          </p:cNvCxnSpPr>
          <p:nvPr/>
        </p:nvCxnSpPr>
        <p:spPr>
          <a:xfrm rot="10800000">
            <a:off x="6758823" y="4661358"/>
            <a:ext cx="2114808" cy="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7052135" y="4682960"/>
            <a:ext cx="1816623" cy="2205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수거함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open / close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7" name=""/>
          <p:cNvCxnSpPr>
            <a:stCxn id="4" idx="3"/>
            <a:endCxn id="6" idx="1"/>
          </p:cNvCxnSpPr>
          <p:nvPr/>
        </p:nvCxnSpPr>
        <p:spPr>
          <a:xfrm flipV="1">
            <a:off x="2515652" y="3950441"/>
            <a:ext cx="1684346" cy="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2486910" y="3985769"/>
            <a:ext cx="1816623" cy="2223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특정 수거함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open/close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요청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설계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메뉴 구성도</a:t>
            </a:r>
            <a:endParaRPr lang="ko-KR" altLang="en-US"/>
          </a:p>
          <a:p>
            <a:pPr>
              <a:defRPr/>
            </a:pPr>
            <a:r>
              <a:rPr lang="ko-KR" altLang="en-US"/>
              <a:t>기능흐름도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메뉴 구성도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535409" y="1701707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스플래쉬 화면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4042101" y="1698652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홈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4033834" y="2218090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 수거품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4032936" y="3191078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모르는 품목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6311746" y="4189225"/>
            <a:ext cx="1562705" cy="344291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열린 수거함 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037070" y="4918877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6293595" y="2218090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수거품 정보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6293775" y="2640065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수거함 열기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6310668" y="3189100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전체 품목 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6301323" y="3643785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품목 검색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8717620" y="3184607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수거함 열기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8726247" y="3647739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수거함 열기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4039045" y="4201986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열린 수거함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8734873" y="4191204"/>
            <a:ext cx="1634591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특정 수거함 닫기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8743499" y="4632230"/>
            <a:ext cx="1634591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전체 수거함 닫기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6311927" y="4925346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 켜기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6312076" y="5382185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 끄기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"/>
          <p:cNvCxnSpPr>
            <a:stCxn id="5" idx="3"/>
            <a:endCxn id="6" idx="1"/>
          </p:cNvCxnSpPr>
          <p:nvPr/>
        </p:nvCxnSpPr>
        <p:spPr>
          <a:xfrm flipV="1">
            <a:off x="3008256" y="1861811"/>
            <a:ext cx="1033845" cy="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5" idx="3"/>
            <a:endCxn id="7" idx="1"/>
          </p:cNvCxnSpPr>
          <p:nvPr/>
        </p:nvCxnSpPr>
        <p:spPr>
          <a:xfrm>
            <a:off x="3008256" y="1864867"/>
            <a:ext cx="1025578" cy="5163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stCxn id="5" idx="3"/>
            <a:endCxn id="8" idx="1"/>
          </p:cNvCxnSpPr>
          <p:nvPr/>
        </p:nvCxnSpPr>
        <p:spPr>
          <a:xfrm>
            <a:off x="3008256" y="1864867"/>
            <a:ext cx="1024679" cy="14893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5" idx="3"/>
            <a:endCxn id="17" idx="1"/>
          </p:cNvCxnSpPr>
          <p:nvPr/>
        </p:nvCxnSpPr>
        <p:spPr>
          <a:xfrm>
            <a:off x="3008256" y="1864867"/>
            <a:ext cx="1030789" cy="25002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stCxn id="5" idx="3"/>
            <a:endCxn id="10" idx="1"/>
          </p:cNvCxnSpPr>
          <p:nvPr/>
        </p:nvCxnSpPr>
        <p:spPr>
          <a:xfrm>
            <a:off x="3008256" y="1864867"/>
            <a:ext cx="1028813" cy="3217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6290181" y="1697753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앱 설명서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"/>
          <p:cNvCxnSpPr>
            <a:stCxn id="6" idx="3"/>
            <a:endCxn id="31" idx="1"/>
          </p:cNvCxnSpPr>
          <p:nvPr/>
        </p:nvCxnSpPr>
        <p:spPr>
          <a:xfrm flipV="1">
            <a:off x="5514948" y="1860913"/>
            <a:ext cx="775233" cy="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7" idx="3"/>
            <a:endCxn id="11" idx="1"/>
          </p:cNvCxnSpPr>
          <p:nvPr/>
        </p:nvCxnSpPr>
        <p:spPr>
          <a:xfrm flipV="1">
            <a:off x="5506681" y="2381250"/>
            <a:ext cx="786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2" idx="1"/>
          </p:cNvCxnSpPr>
          <p:nvPr/>
        </p:nvCxnSpPr>
        <p:spPr>
          <a:xfrm>
            <a:off x="5506681" y="2381250"/>
            <a:ext cx="787094" cy="4219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8" idx="3"/>
            <a:endCxn id="13" idx="1"/>
          </p:cNvCxnSpPr>
          <p:nvPr/>
        </p:nvCxnSpPr>
        <p:spPr>
          <a:xfrm flipV="1">
            <a:off x="5505783" y="3352260"/>
            <a:ext cx="804885" cy="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3" idx="3"/>
            <a:endCxn id="15" idx="1"/>
          </p:cNvCxnSpPr>
          <p:nvPr/>
        </p:nvCxnSpPr>
        <p:spPr>
          <a:xfrm flipV="1">
            <a:off x="7783515" y="3347767"/>
            <a:ext cx="934104" cy="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8" idx="3"/>
            <a:endCxn id="14" idx="1"/>
          </p:cNvCxnSpPr>
          <p:nvPr/>
        </p:nvCxnSpPr>
        <p:spPr>
          <a:xfrm>
            <a:off x="5505783" y="3354238"/>
            <a:ext cx="795540" cy="452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4" idx="3"/>
            <a:endCxn id="16" idx="1"/>
          </p:cNvCxnSpPr>
          <p:nvPr/>
        </p:nvCxnSpPr>
        <p:spPr>
          <a:xfrm>
            <a:off x="7774170" y="3806945"/>
            <a:ext cx="952076" cy="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7" idx="3"/>
            <a:endCxn id="9" idx="1"/>
          </p:cNvCxnSpPr>
          <p:nvPr/>
        </p:nvCxnSpPr>
        <p:spPr>
          <a:xfrm flipV="1">
            <a:off x="5511892" y="4361371"/>
            <a:ext cx="799854" cy="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9" idx="3"/>
            <a:endCxn id="18" idx="1"/>
          </p:cNvCxnSpPr>
          <p:nvPr/>
        </p:nvCxnSpPr>
        <p:spPr>
          <a:xfrm flipV="1">
            <a:off x="7874451" y="4354364"/>
            <a:ext cx="860421" cy="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9" idx="3"/>
            <a:endCxn id="19" idx="1"/>
          </p:cNvCxnSpPr>
          <p:nvPr/>
        </p:nvCxnSpPr>
        <p:spPr>
          <a:xfrm>
            <a:off x="7874451" y="4361371"/>
            <a:ext cx="869047" cy="4340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0" idx="3"/>
            <a:endCxn id="21" idx="1"/>
          </p:cNvCxnSpPr>
          <p:nvPr/>
        </p:nvCxnSpPr>
        <p:spPr>
          <a:xfrm>
            <a:off x="5509917" y="5082037"/>
            <a:ext cx="802010" cy="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0" idx="3"/>
            <a:endCxn id="22" idx="1"/>
          </p:cNvCxnSpPr>
          <p:nvPr/>
        </p:nvCxnSpPr>
        <p:spPr>
          <a:xfrm>
            <a:off x="5509917" y="5082037"/>
            <a:ext cx="802159" cy="4633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/>
          <p:nvPr/>
        </p:nvSpPr>
        <p:spPr>
          <a:xfrm>
            <a:off x="6302551" y="5856998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 검색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6" name=""/>
          <p:cNvCxnSpPr>
            <a:stCxn id="10" idx="3"/>
            <a:endCxn id="45" idx="1"/>
          </p:cNvCxnSpPr>
          <p:nvPr/>
        </p:nvCxnSpPr>
        <p:spPr>
          <a:xfrm>
            <a:off x="5509917" y="5082037"/>
            <a:ext cx="792634" cy="9381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/>
          <p:nvPr/>
        </p:nvSpPr>
        <p:spPr>
          <a:xfrm>
            <a:off x="6321601" y="6304315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 연결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8" name=""/>
          <p:cNvCxnSpPr>
            <a:stCxn id="10" idx="3"/>
            <a:endCxn id="47" idx="1"/>
          </p:cNvCxnSpPr>
          <p:nvPr/>
        </p:nvCxnSpPr>
        <p:spPr>
          <a:xfrm>
            <a:off x="5509917" y="5082037"/>
            <a:ext cx="811684" cy="13854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49" name=""/>
          <p:cNvSpPr/>
          <p:nvPr/>
        </p:nvSpPr>
        <p:spPr>
          <a:xfrm>
            <a:off x="676633" y="1402870"/>
            <a:ext cx="10926793" cy="537892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3683" y="1186531"/>
            <a:ext cx="1637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OpenActivity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3683" y="2984850"/>
            <a:ext cx="1637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MainActivity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>
            <a:off x="1432668" y="1555863"/>
            <a:ext cx="0" cy="1428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432667" y="1555863"/>
            <a:ext cx="0" cy="1428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030" y="4783169"/>
            <a:ext cx="1969272" cy="358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BluetoothActivity</a:t>
            </a:r>
            <a:endParaRPr lang="ko-KR" altLang="en-US"/>
          </a:p>
        </p:txBody>
      </p:sp>
      <p:cxnSp>
        <p:nvCxnSpPr>
          <p:cNvPr id="14" name="직선 화살표 연결선 13"/>
          <p:cNvCxnSpPr>
            <a:stCxn id="8" idx="2"/>
            <a:endCxn id="13" idx="0"/>
          </p:cNvCxnSpPr>
          <p:nvPr/>
        </p:nvCxnSpPr>
        <p:spPr>
          <a:xfrm flipH="1">
            <a:off x="1432666" y="3354182"/>
            <a:ext cx="2" cy="1428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6288" y="2984850"/>
            <a:ext cx="2468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PageholderFragment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64732" y="2608690"/>
            <a:ext cx="2315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CollectionFragment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64733" y="3429000"/>
            <a:ext cx="2315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ConfusionFragment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864732" y="1788380"/>
            <a:ext cx="2315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InfoFragment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864731" y="4249310"/>
            <a:ext cx="2315149" cy="35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OpenedFragment</a:t>
            </a:r>
            <a:endParaRPr lang="ko-KR" altLang="en-US"/>
          </a:p>
        </p:txBody>
      </p:sp>
      <p:cxnSp>
        <p:nvCxnSpPr>
          <p:cNvPr id="36" name="직선 화살표 연결선 35"/>
          <p:cNvCxnSpPr>
            <a:stCxn id="8" idx="3"/>
            <a:endCxn id="21" idx="1"/>
          </p:cNvCxnSpPr>
          <p:nvPr/>
        </p:nvCxnSpPr>
        <p:spPr>
          <a:xfrm>
            <a:off x="2251652" y="3169516"/>
            <a:ext cx="9846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연결선: 꺾임 37"/>
          <p:cNvCxnSpPr>
            <a:stCxn id="21" idx="3"/>
            <a:endCxn id="32" idx="1"/>
          </p:cNvCxnSpPr>
          <p:nvPr/>
        </p:nvCxnSpPr>
        <p:spPr>
          <a:xfrm flipV="1">
            <a:off x="5705163" y="1973046"/>
            <a:ext cx="1159569" cy="119647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21" idx="3"/>
            <a:endCxn id="26" idx="1"/>
          </p:cNvCxnSpPr>
          <p:nvPr/>
        </p:nvCxnSpPr>
        <p:spPr>
          <a:xfrm flipV="1">
            <a:off x="5705163" y="2793356"/>
            <a:ext cx="1159569" cy="3761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연결선: 꺾임 41"/>
          <p:cNvCxnSpPr>
            <a:stCxn id="21" idx="3"/>
            <a:endCxn id="30" idx="1"/>
          </p:cNvCxnSpPr>
          <p:nvPr/>
        </p:nvCxnSpPr>
        <p:spPr>
          <a:xfrm>
            <a:off x="5705163" y="3169516"/>
            <a:ext cx="1159570" cy="4441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stCxn id="21" idx="3"/>
            <a:endCxn id="34" idx="1"/>
          </p:cNvCxnSpPr>
          <p:nvPr/>
        </p:nvCxnSpPr>
        <p:spPr>
          <a:xfrm>
            <a:off x="5705163" y="3169516"/>
            <a:ext cx="1159568" cy="12644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29"/>
          <p:cNvSpPr txBox="1"/>
          <p:nvPr/>
        </p:nvSpPr>
        <p:spPr>
          <a:xfrm>
            <a:off x="9680606" y="3429000"/>
            <a:ext cx="2315149" cy="36933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ConfusionAdapter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29"/>
          <p:cNvSpPr txBox="1"/>
          <p:nvPr/>
        </p:nvSpPr>
        <p:spPr>
          <a:xfrm>
            <a:off x="9718353" y="4242153"/>
            <a:ext cx="2315149" cy="36933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OpenedAdapter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TextBox 29"/>
          <p:cNvSpPr txBox="1"/>
          <p:nvPr/>
        </p:nvSpPr>
        <p:spPr>
          <a:xfrm>
            <a:off x="9723548" y="4942064"/>
            <a:ext cx="2305693" cy="36145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ListView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TextBox 29"/>
          <p:cNvSpPr txBox="1"/>
          <p:nvPr/>
        </p:nvSpPr>
        <p:spPr>
          <a:xfrm>
            <a:off x="9685544" y="2834217"/>
            <a:ext cx="2315149" cy="36933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RecyclerView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0" name=""/>
          <p:cNvCxnSpPr>
            <a:stCxn id="46" idx="0"/>
            <a:endCxn id="49" idx="2"/>
          </p:cNvCxnSpPr>
          <p:nvPr/>
        </p:nvCxnSpPr>
        <p:spPr>
          <a:xfrm rot="5400000" flipH="1" flipV="1">
            <a:off x="10727922" y="3313804"/>
            <a:ext cx="225451" cy="494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7" idx="2"/>
            <a:endCxn id="48" idx="0"/>
          </p:cNvCxnSpPr>
          <p:nvPr/>
        </p:nvCxnSpPr>
        <p:spPr>
          <a:xfrm rot="16200000" flipH="1">
            <a:off x="10710872" y="4776541"/>
            <a:ext cx="330579" cy="466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52" name=""/>
          <p:cNvCxnSpPr>
            <a:stCxn id="30" idx="3"/>
            <a:endCxn id="46" idx="1"/>
          </p:cNvCxnSpPr>
          <p:nvPr/>
        </p:nvCxnSpPr>
        <p:spPr>
          <a:xfrm>
            <a:off x="9179882" y="3613666"/>
            <a:ext cx="50072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34" idx="3"/>
            <a:endCxn id="47" idx="1"/>
          </p:cNvCxnSpPr>
          <p:nvPr/>
        </p:nvCxnSpPr>
        <p:spPr>
          <a:xfrm flipV="1">
            <a:off x="9179880" y="4426819"/>
            <a:ext cx="538474" cy="19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 txBox="1"/>
          <p:nvPr/>
        </p:nvSpPr>
        <p:spPr>
          <a:xfrm>
            <a:off x="984904" y="340739"/>
            <a:ext cx="1192510" cy="36220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화면 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흐름도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037163" y="1654227"/>
            <a:ext cx="741831" cy="460442"/>
          </a:xfrm>
          <a:prstGeom prst="ellipse">
            <a:avLst/>
          </a:prstGeom>
          <a:solidFill>
            <a:srgbClr val="ecd17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start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1673032" y="2333489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특정 수거함 선택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2322036" y="3371850"/>
            <a:ext cx="2212516" cy="582250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블루투스 연결</a:t>
            </a:r>
            <a:r>
              <a:rPr lang="en-US" altLang="ko-KR" sz="1100">
                <a:solidFill>
                  <a:schemeClr val="tx1"/>
                </a:solidFill>
              </a:rPr>
              <a:t>?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668093" y="2837961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open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클릭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2572614" y="4310672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수거함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open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2571140" y="4883368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2310746" y="5385151"/>
            <a:ext cx="2212516" cy="582250"/>
          </a:xfrm>
          <a:prstGeom prst="diamond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정상 수정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3059740" y="6227640"/>
            <a:ext cx="741831" cy="460442"/>
          </a:xfrm>
          <a:prstGeom prst="ellipse">
            <a:avLst/>
          </a:prstGeom>
          <a:solidFill>
            <a:srgbClr val="ecd17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End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"/>
          <p:cNvCxnSpPr>
            <a:stCxn id="4" idx="4"/>
            <a:endCxn id="5" idx="0"/>
          </p:cNvCxnSpPr>
          <p:nvPr/>
        </p:nvCxnSpPr>
        <p:spPr>
          <a:xfrm rot="10800000" flipV="1">
            <a:off x="2533011" y="2114669"/>
            <a:ext cx="875067" cy="21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3" idx="2"/>
            <a:endCxn id="7" idx="0"/>
          </p:cNvCxnSpPr>
          <p:nvPr/>
        </p:nvCxnSpPr>
        <p:spPr>
          <a:xfrm>
            <a:off x="2528072" y="3120101"/>
            <a:ext cx="900223" cy="2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2"/>
            <a:endCxn id="13" idx="0"/>
          </p:cNvCxnSpPr>
          <p:nvPr/>
        </p:nvCxnSpPr>
        <p:spPr>
          <a:xfrm rot="5400000">
            <a:off x="2419375" y="2724326"/>
            <a:ext cx="222332" cy="4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7" idx="2"/>
            <a:endCxn id="15" idx="0"/>
          </p:cNvCxnSpPr>
          <p:nvPr/>
        </p:nvCxnSpPr>
        <p:spPr>
          <a:xfrm rot="16200000" flipH="1">
            <a:off x="3252158" y="4130236"/>
            <a:ext cx="356572" cy="4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15" idx="2"/>
            <a:endCxn id="16" idx="0"/>
          </p:cNvCxnSpPr>
          <p:nvPr/>
        </p:nvCxnSpPr>
        <p:spPr>
          <a:xfrm rot="5400000">
            <a:off x="3286577" y="4737352"/>
            <a:ext cx="290556" cy="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16" idx="2"/>
            <a:endCxn id="18" idx="0"/>
          </p:cNvCxnSpPr>
          <p:nvPr/>
        </p:nvCxnSpPr>
        <p:spPr>
          <a:xfrm rot="5400000">
            <a:off x="3314239" y="5268272"/>
            <a:ext cx="219644" cy="14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3191579" y="3922358"/>
            <a:ext cx="423334" cy="2388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T</a:t>
            </a:r>
            <a:endParaRPr lang="en-US" altLang="ko-KR" sz="1000"/>
          </a:p>
        </p:txBody>
      </p:sp>
      <p:sp>
        <p:nvSpPr>
          <p:cNvPr id="27" name=""/>
          <p:cNvSpPr txBox="1"/>
          <p:nvPr/>
        </p:nvSpPr>
        <p:spPr>
          <a:xfrm>
            <a:off x="3143954" y="5941658"/>
            <a:ext cx="246945" cy="238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"/>
          <p:cNvCxnSpPr>
            <a:stCxn id="18" idx="2"/>
            <a:endCxn id="19" idx="0"/>
          </p:cNvCxnSpPr>
          <p:nvPr/>
        </p:nvCxnSpPr>
        <p:spPr>
          <a:xfrm rot="16200000" flipH="1">
            <a:off x="3293711" y="6090695"/>
            <a:ext cx="260238" cy="13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7" idx="3"/>
            <a:endCxn id="19" idx="6"/>
          </p:cNvCxnSpPr>
          <p:nvPr/>
        </p:nvCxnSpPr>
        <p:spPr>
          <a:xfrm flipH="1">
            <a:off x="3801572" y="3662975"/>
            <a:ext cx="732980" cy="2794886"/>
          </a:xfrm>
          <a:prstGeom prst="bentConnector3">
            <a:avLst>
              <a:gd name="adj1" fmla="val -186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stCxn id="18" idx="3"/>
            <a:endCxn id="19" idx="6"/>
          </p:cNvCxnSpPr>
          <p:nvPr/>
        </p:nvCxnSpPr>
        <p:spPr>
          <a:xfrm flipH="1">
            <a:off x="3801572" y="5676276"/>
            <a:ext cx="721690" cy="781584"/>
          </a:xfrm>
          <a:prstGeom prst="bentConnector3">
            <a:avLst>
              <a:gd name="adj1" fmla="val -196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4464048" y="3475035"/>
            <a:ext cx="299862" cy="238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492623" y="5408610"/>
            <a:ext cx="299862" cy="238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8497811" y="1635177"/>
            <a:ext cx="741831" cy="460442"/>
          </a:xfrm>
          <a:prstGeom prst="ellipse">
            <a:avLst/>
          </a:prstGeom>
          <a:solidFill>
            <a:srgbClr val="ecd17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start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7204237" y="2305620"/>
            <a:ext cx="1481832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열린 수거함 선택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7782685" y="3352800"/>
            <a:ext cx="2212516" cy="456448"/>
          </a:xfrm>
          <a:prstGeom prst="diamond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 연결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/>
          <p:nvPr/>
        </p:nvSpPr>
        <p:spPr>
          <a:xfrm>
            <a:off x="8019505" y="2818911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close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클릭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8033263" y="4063022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수거함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close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8031788" y="4635718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7752345" y="5137501"/>
            <a:ext cx="2247794" cy="456449"/>
          </a:xfrm>
          <a:prstGeom prst="diamond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정상 수정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8510864" y="6208590"/>
            <a:ext cx="741831" cy="460442"/>
          </a:xfrm>
          <a:prstGeom prst="ellipse">
            <a:avLst/>
          </a:prstGeom>
          <a:solidFill>
            <a:srgbClr val="ecd17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End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1" name=""/>
          <p:cNvCxnSpPr>
            <a:stCxn id="33" idx="4"/>
            <a:endCxn id="34" idx="0"/>
          </p:cNvCxnSpPr>
          <p:nvPr/>
        </p:nvCxnSpPr>
        <p:spPr>
          <a:xfrm rot="10800000" flipV="1">
            <a:off x="7945153" y="2095620"/>
            <a:ext cx="923574" cy="21000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2" name=""/>
          <p:cNvCxnSpPr>
            <a:stCxn id="36" idx="2"/>
            <a:endCxn id="35" idx="0"/>
          </p:cNvCxnSpPr>
          <p:nvPr/>
        </p:nvCxnSpPr>
        <p:spPr>
          <a:xfrm rot="16200000" flipH="1">
            <a:off x="8758339" y="3222196"/>
            <a:ext cx="251748" cy="945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3" name=""/>
          <p:cNvCxnSpPr>
            <a:stCxn id="34" idx="2"/>
            <a:endCxn id="36" idx="0"/>
          </p:cNvCxnSpPr>
          <p:nvPr/>
        </p:nvCxnSpPr>
        <p:spPr>
          <a:xfrm>
            <a:off x="7945153" y="2587759"/>
            <a:ext cx="934331" cy="231152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4" name=""/>
          <p:cNvCxnSpPr>
            <a:endCxn id="37" idx="0"/>
          </p:cNvCxnSpPr>
          <p:nvPr/>
        </p:nvCxnSpPr>
        <p:spPr>
          <a:xfrm rot="16200000" flipH="1">
            <a:off x="8726106" y="3895886"/>
            <a:ext cx="329973" cy="42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5" name=""/>
          <p:cNvCxnSpPr>
            <a:stCxn id="37" idx="2"/>
            <a:endCxn id="38" idx="0"/>
          </p:cNvCxnSpPr>
          <p:nvPr/>
        </p:nvCxnSpPr>
        <p:spPr>
          <a:xfrm rot="5400000">
            <a:off x="8747226" y="4489702"/>
            <a:ext cx="290556" cy="1474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6" name=""/>
          <p:cNvCxnSpPr>
            <a:stCxn id="38" idx="2"/>
            <a:endCxn id="39" idx="0"/>
          </p:cNvCxnSpPr>
          <p:nvPr/>
        </p:nvCxnSpPr>
        <p:spPr>
          <a:xfrm rot="5400000">
            <a:off x="8774182" y="5019917"/>
            <a:ext cx="219644" cy="1552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47" name=""/>
          <p:cNvSpPr txBox="1"/>
          <p:nvPr/>
        </p:nvSpPr>
        <p:spPr>
          <a:xfrm>
            <a:off x="8652228" y="3827108"/>
            <a:ext cx="423334" cy="238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8623653" y="5541608"/>
            <a:ext cx="246945" cy="238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"/>
          <p:cNvCxnSpPr>
            <a:stCxn id="39" idx="2"/>
            <a:endCxn id="54" idx="0"/>
          </p:cNvCxnSpPr>
          <p:nvPr/>
        </p:nvCxnSpPr>
        <p:spPr>
          <a:xfrm rot="16200000" flipH="1">
            <a:off x="8779700" y="5690491"/>
            <a:ext cx="200583" cy="7501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0" name=""/>
          <p:cNvCxnSpPr>
            <a:stCxn id="35" idx="3"/>
            <a:endCxn id="40" idx="6"/>
          </p:cNvCxnSpPr>
          <p:nvPr/>
        </p:nvCxnSpPr>
        <p:spPr>
          <a:xfrm flipH="1">
            <a:off x="9252696" y="3581024"/>
            <a:ext cx="742505" cy="2857786"/>
          </a:xfrm>
          <a:prstGeom prst="bentConnector3">
            <a:avLst>
              <a:gd name="adj1" fmla="val -18609"/>
            </a:avLst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1" name=""/>
          <p:cNvCxnSpPr>
            <a:stCxn id="39" idx="3"/>
            <a:endCxn id="40" idx="6"/>
          </p:cNvCxnSpPr>
          <p:nvPr/>
        </p:nvCxnSpPr>
        <p:spPr>
          <a:xfrm flipH="1">
            <a:off x="9252696" y="5365726"/>
            <a:ext cx="747443" cy="1073085"/>
          </a:xfrm>
          <a:prstGeom prst="bentConnector3">
            <a:avLst>
              <a:gd name="adj1" fmla="val -18609"/>
            </a:avLst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52" name=""/>
          <p:cNvSpPr txBox="1"/>
          <p:nvPr/>
        </p:nvSpPr>
        <p:spPr>
          <a:xfrm>
            <a:off x="9924697" y="3408360"/>
            <a:ext cx="299862" cy="238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953272" y="5160960"/>
            <a:ext cx="299862" cy="238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8023764" y="5794534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리스트 갱신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5" name=""/>
          <p:cNvCxnSpPr>
            <a:stCxn id="54" idx="2"/>
            <a:endCxn id="40" idx="0"/>
          </p:cNvCxnSpPr>
          <p:nvPr/>
        </p:nvCxnSpPr>
        <p:spPr>
          <a:xfrm rot="5400000">
            <a:off x="8816804" y="6141650"/>
            <a:ext cx="131916" cy="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/>
          <p:nvPr/>
        </p:nvSpPr>
        <p:spPr>
          <a:xfrm>
            <a:off x="8997053" y="2316909"/>
            <a:ext cx="1481832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All close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선택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"/>
          <p:cNvCxnSpPr>
            <a:stCxn id="33" idx="4"/>
          </p:cNvCxnSpPr>
          <p:nvPr/>
        </p:nvCxnSpPr>
        <p:spPr>
          <a:xfrm>
            <a:off x="8868727" y="2095620"/>
            <a:ext cx="958956" cy="222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56" idx="2"/>
            <a:endCxn id="36" idx="0"/>
          </p:cNvCxnSpPr>
          <p:nvPr/>
        </p:nvCxnSpPr>
        <p:spPr>
          <a:xfrm rot="10800000" flipV="1">
            <a:off x="8879484" y="2599049"/>
            <a:ext cx="858485" cy="21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/>
          <p:cNvSpPr/>
          <p:nvPr/>
        </p:nvSpPr>
        <p:spPr>
          <a:xfrm>
            <a:off x="3501126" y="2333842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모르는 품목 선택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3492659" y="2840431"/>
            <a:ext cx="1719957" cy="28213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open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확인 클릭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1" name=""/>
          <p:cNvCxnSpPr>
            <a:stCxn id="4" idx="4"/>
            <a:endCxn id="59" idx="0"/>
          </p:cNvCxnSpPr>
          <p:nvPr/>
        </p:nvCxnSpPr>
        <p:spPr>
          <a:xfrm>
            <a:off x="3408079" y="2114669"/>
            <a:ext cx="953026" cy="219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59" idx="2"/>
            <a:endCxn id="60" idx="0"/>
          </p:cNvCxnSpPr>
          <p:nvPr/>
        </p:nvCxnSpPr>
        <p:spPr>
          <a:xfrm rot="5400000">
            <a:off x="4244647" y="2723973"/>
            <a:ext cx="224449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0" idx="2"/>
            <a:endCxn id="7" idx="0"/>
          </p:cNvCxnSpPr>
          <p:nvPr/>
        </p:nvCxnSpPr>
        <p:spPr>
          <a:xfrm rot="10800000" flipV="1">
            <a:off x="3428295" y="3122571"/>
            <a:ext cx="924343" cy="249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"/>
          <p:cNvSpPr/>
          <p:nvPr/>
        </p:nvSpPr>
        <p:spPr>
          <a:xfrm>
            <a:off x="858661" y="1520295"/>
            <a:ext cx="5212291" cy="525638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5" name=""/>
          <p:cNvSpPr/>
          <p:nvPr/>
        </p:nvSpPr>
        <p:spPr>
          <a:xfrm>
            <a:off x="6405034" y="1514652"/>
            <a:ext cx="5212291" cy="525638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266971" y="1510770"/>
            <a:ext cx="961319" cy="3182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open</a:t>
            </a:r>
            <a:endParaRPr lang="en-US" altLang="ko-KR" sz="1500"/>
          </a:p>
        </p:txBody>
      </p:sp>
      <p:sp>
        <p:nvSpPr>
          <p:cNvPr id="67" name=""/>
          <p:cNvSpPr txBox="1"/>
          <p:nvPr/>
        </p:nvSpPr>
        <p:spPr>
          <a:xfrm>
            <a:off x="10825691" y="1530879"/>
            <a:ext cx="961319" cy="3182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close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구현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 정의서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1479550" y="2470106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타입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type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9550" y="1968076"/>
            <a:ext cx="163796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Confusion</a:t>
            </a:r>
            <a:endParaRPr lang="ko-KR" altLang="en-US"/>
          </a:p>
        </p:txBody>
      </p:sp>
      <p:graphicFrame>
        <p:nvGraphicFramePr>
          <p:cNvPr id="4" name="표 2"/>
          <p:cNvGraphicFramePr>
            <a:graphicFrameLocks noGrp="1"/>
          </p:cNvGraphicFramePr>
          <p:nvPr/>
        </p:nvGraphicFramePr>
        <p:xfrm>
          <a:off x="6814139" y="2448405"/>
          <a:ext cx="4064000" cy="294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타입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region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garbage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Bollean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can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Bollean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plastic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Bollean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glass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Bollean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paper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Bollean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vinyl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Bollean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14139" y="1946374"/>
            <a:ext cx="232318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Collection_box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 정의서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요구사항 분석</a:t>
            </a:r>
            <a:endParaRPr lang="ko-KR" altLang="en-US"/>
          </a:p>
          <a:p>
            <a:pPr>
              <a:defRPr/>
            </a:pPr>
            <a:r>
              <a:rPr lang="ko-KR" altLang="en-US"/>
              <a:t>요구사항 정의서</a:t>
            </a:r>
            <a:endParaRPr lang="ko-KR" altLang="en-US"/>
          </a:p>
          <a:p>
            <a:pPr>
              <a:defRPr/>
            </a:pPr>
            <a:r>
              <a:rPr lang="ko-KR" altLang="en-US"/>
              <a:t>유스케이스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아키텍처 설계</a:t>
            </a:r>
            <a:endParaRPr lang="ko-KR" altLang="en-US"/>
          </a:p>
          <a:p>
            <a:pPr>
              <a:defRPr/>
            </a:pPr>
            <a:r>
              <a:rPr lang="ko-KR" altLang="en-US"/>
              <a:t>서비스 구성도(시스템 구성도)</a:t>
            </a:r>
            <a:endParaRPr lang="ko-KR" altLang="en-US" strike="sngStrike"/>
          </a:p>
          <a:p>
            <a:pPr>
              <a:defRPr/>
            </a:pPr>
            <a:r>
              <a:rPr lang="ko-KR" altLang="en-US"/>
              <a:t>하드웨어 구성도/센서 구성도</a:t>
            </a:r>
            <a:endParaRPr lang="ko-KR" altLang="en-US" strike="sngStrike"/>
          </a:p>
          <a:p>
            <a:pPr>
              <a:defRPr/>
            </a:pPr>
            <a:endParaRPr lang="ko-KR" altLang="en-US" strike="sngStrike"/>
          </a:p>
          <a:p>
            <a:pPr marL="0" indent="0">
              <a:buNone/>
              <a:defRPr/>
            </a:pPr>
            <a:r>
              <a:rPr lang="ko-KR" altLang="en-US"/>
              <a:t>기능 설계</a:t>
            </a:r>
            <a:endParaRPr lang="ko-KR" altLang="en-US"/>
          </a:p>
          <a:p>
            <a:pPr>
              <a:defRPr/>
            </a:pPr>
            <a:r>
              <a:rPr lang="ko-KR" altLang="en-US"/>
              <a:t>메뉴 구성도</a:t>
            </a:r>
            <a:endParaRPr lang="ko-KR" altLang="en-US" strike="sngStrike"/>
          </a:p>
          <a:p>
            <a:pPr>
              <a:defRPr/>
            </a:pPr>
            <a:r>
              <a:rPr lang="ko-KR" altLang="en-US"/>
              <a:t>기능처리도(기능흐름도)</a:t>
            </a:r>
            <a:endParaRPr lang="ko-KR" altLang="en-US" strike="sngStrike"/>
          </a:p>
          <a:p>
            <a:pPr>
              <a:defRPr/>
            </a:pPr>
            <a:r>
              <a:rPr lang="ko-KR" altLang="en-US" strike="sngStrike"/>
              <a:t>알고리즘 명세서 / 설명서</a:t>
            </a:r>
            <a:endParaRPr lang="ko-KR" altLang="en-US" strike="sngStrike"/>
          </a:p>
          <a:p>
            <a:pPr>
              <a:defRPr/>
            </a:pPr>
            <a:r>
              <a:rPr lang="ko-KR" altLang="en-US" strike="sngStrike"/>
              <a:t>하드웨어 설계도</a:t>
            </a:r>
            <a:endParaRPr lang="ko-KR" altLang="en-US" strike="sngStrike"/>
          </a:p>
          <a:p>
            <a:pPr>
              <a:defRPr/>
            </a:pPr>
            <a:endParaRPr lang="ko-KR" altLang="en-US" strike="sngStrike"/>
          </a:p>
          <a:p>
            <a:pPr marL="0" indent="0">
              <a:buNone/>
              <a:defRPr/>
            </a:pPr>
            <a:r>
              <a:rPr lang="ko-KR" altLang="en-US"/>
              <a:t>개발 구현</a:t>
            </a:r>
            <a:endParaRPr lang="ko-KR" altLang="en-US" strike="sngStrike"/>
          </a:p>
          <a:p>
            <a:pPr>
              <a:defRPr/>
            </a:pPr>
            <a:r>
              <a:rPr lang="ko-KR" altLang="en-US" strike="sngStrike"/>
              <a:t>프로그램 목록</a:t>
            </a:r>
            <a:endParaRPr lang="ko-KR" altLang="en-US"/>
          </a:p>
          <a:p>
            <a:pPr>
              <a:defRPr/>
            </a:pPr>
            <a:r>
              <a:rPr lang="ko-KR" altLang="en-US"/>
              <a:t>테이블 정의서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요구사항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요구사항 정의서</a:t>
            </a:r>
            <a:endParaRPr lang="ko-KR" altLang="en-US"/>
          </a:p>
          <a:p>
            <a:pPr>
              <a:defRPr/>
            </a:pPr>
            <a:r>
              <a:rPr lang="ko-KR" altLang="en-US"/>
              <a:t>유스케이스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요구사항 정의서</a:t>
            </a:r>
            <a:endParaRPr lang="ko-KR" altLang="en-US"/>
          </a:p>
        </p:txBody>
      </p:sp>
      <p:graphicFrame>
        <p:nvGraphicFramePr>
          <p:cNvPr id="4" name="표 2"/>
          <p:cNvGraphicFramePr>
            <a:graphicFrameLocks noGrp="1"/>
          </p:cNvGraphicFramePr>
          <p:nvPr/>
        </p:nvGraphicFramePr>
        <p:xfrm>
          <a:off x="1174561" y="2064147"/>
          <a:ext cx="4320480" cy="3725026"/>
        </p:xfrm>
        <a:graphic>
          <a:graphicData uri="http://schemas.openxmlformats.org/drawingml/2006/table">
            <a:tbl>
              <a:tblGrid>
                <a:gridCol w="432048"/>
                <a:gridCol w="1224136"/>
                <a:gridCol w="2664296"/>
              </a:tblGrid>
              <a:tr h="329341">
                <a:tc>
                  <a:txBody>
                    <a:bodyPr vert="horz" lIns="36000" tIns="8570" rIns="36000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79136">
                <a:tc rowSpan="5">
                  <a:txBody>
                    <a:bodyPr vert="horz" lIns="36000" tIns="8570" rIns="36000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S/W</a:t>
                      </a:r>
                      <a:endParaRPr lang="en-US" sz="9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모르는 품목 확인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 있는 모르는 품목 리스트를 확인할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91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모르는 품목 검색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 있는 모르는 품목 정보를 검색할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91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열려있는 수거함 확인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열려있는 수거함을 확인할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91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앱 설명서 확인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앱을 사용하는 방법을 알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791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수거 품목별 정보 확인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8570" rIns="36000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수거 품목별 주의사항과 버릴 수 있는 물건을 알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7186839" y="1492428"/>
          <a:ext cx="4108858" cy="4494430"/>
        </p:xfrm>
        <a:graphic>
          <a:graphicData uri="http://schemas.openxmlformats.org/drawingml/2006/table">
            <a:tbl>
              <a:tblGrid>
                <a:gridCol w="481145"/>
                <a:gridCol w="1174944"/>
                <a:gridCol w="2452768"/>
              </a:tblGrid>
              <a:tr h="275644"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7541">
                <a:tc rowSpan="7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수거함 열기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모터를 사용하여 수거함을 열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8813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수거함 닫기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모터를 사용하여 수거함을 닫을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8813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품목 수거함 자동 닫기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초음파 센서를 통해 일정 시간동안 근처에 접근하지 않으면 자동으로 수거함을 닫을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8813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켜기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스마트폰의 블루투스를 켤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8813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끄기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스마트폰의 블루투스를 끌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88136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연결가능한 블루투스 기기들을 검색할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8813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0996" tIns="8570" rIns="30996" bIns="857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수거함의 블루투스와 스마트폰의 블루투스를 연결하여 통신할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유스케이스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3311500" y="4945382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모르는 품목 검색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3438155" y="1976183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켜기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3390542" y="4177342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 품목 별 정보 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3408512" y="3450745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앱 설명서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5600159" y="5670428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수거함 닫기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5579753" y="4602530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수거함 열기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3417774" y="2708248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끄기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3318654" y="5652638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열려있는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수거함 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5553918" y="1975915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7847997" y="1963688"/>
            <a:ext cx="1725282" cy="566108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블루투스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1" name=""/>
          <p:cNvCxnSpPr>
            <a:stCxn id="16" idx="2"/>
            <a:endCxn id="13" idx="6"/>
          </p:cNvCxnSpPr>
          <p:nvPr/>
        </p:nvCxnSpPr>
        <p:spPr>
          <a:xfrm rot="10800000">
            <a:off x="5115824" y="4460396"/>
            <a:ext cx="463930" cy="425188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7407896" y="3743325"/>
            <a:ext cx="559716" cy="1837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&lt;include&gt;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"/>
          <p:cNvCxnSpPr>
            <a:stCxn id="16" idx="2"/>
            <a:endCxn id="11" idx="6"/>
          </p:cNvCxnSpPr>
          <p:nvPr/>
        </p:nvCxnSpPr>
        <p:spPr>
          <a:xfrm rot="10800000" flipV="1">
            <a:off x="5036782" y="4885584"/>
            <a:ext cx="542971" cy="342852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ysDash"/>
            <a:miter/>
            <a:tailEnd type="arrow"/>
          </a:ln>
        </p:spPr>
      </p:cxnSp>
      <p:sp>
        <p:nvSpPr>
          <p:cNvPr id="27" name=""/>
          <p:cNvSpPr txBox="1"/>
          <p:nvPr/>
        </p:nvSpPr>
        <p:spPr>
          <a:xfrm>
            <a:off x="8065219" y="4169395"/>
            <a:ext cx="559717" cy="1837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&lt;include&gt;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"/>
          <p:cNvCxnSpPr>
            <a:stCxn id="15" idx="2"/>
            <a:endCxn id="18" idx="6"/>
          </p:cNvCxnSpPr>
          <p:nvPr/>
        </p:nvCxnSpPr>
        <p:spPr>
          <a:xfrm rot="10800000">
            <a:off x="5043938" y="5935692"/>
            <a:ext cx="556222" cy="1779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ysDash"/>
            <a:miter/>
            <a:tailEnd type="arrow"/>
          </a:ln>
        </p:spPr>
      </p:cxnSp>
      <p:sp>
        <p:nvSpPr>
          <p:cNvPr id="29" name=""/>
          <p:cNvSpPr/>
          <p:nvPr/>
        </p:nvSpPr>
        <p:spPr>
          <a:xfrm>
            <a:off x="10146089" y="5712838"/>
            <a:ext cx="1512216" cy="4811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초음파 센서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2" name=""/>
          <p:cNvCxnSpPr>
            <a:stCxn id="15" idx="6"/>
            <a:endCxn id="29" idx="1"/>
          </p:cNvCxnSpPr>
          <p:nvPr/>
        </p:nvCxnSpPr>
        <p:spPr>
          <a:xfrm flipV="1">
            <a:off x="7325443" y="5953418"/>
            <a:ext cx="2820646" cy="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19" idx="2"/>
            <a:endCxn id="12" idx="6"/>
          </p:cNvCxnSpPr>
          <p:nvPr/>
        </p:nvCxnSpPr>
        <p:spPr>
          <a:xfrm rot="10800000" flipV="1">
            <a:off x="5163438" y="2258969"/>
            <a:ext cx="390480" cy="268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ysDash"/>
            <a:miter/>
            <a:tailEnd type="arrow"/>
          </a:ln>
        </p:spPr>
      </p:cxnSp>
      <p:cxnSp>
        <p:nvCxnSpPr>
          <p:cNvPr id="34" name=""/>
          <p:cNvCxnSpPr>
            <a:stCxn id="20" idx="2"/>
            <a:endCxn id="19" idx="6"/>
          </p:cNvCxnSpPr>
          <p:nvPr/>
        </p:nvCxnSpPr>
        <p:spPr>
          <a:xfrm rot="10800000" flipV="1">
            <a:off x="7279201" y="2246742"/>
            <a:ext cx="568796" cy="12227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ysDash"/>
            <a:miter/>
            <a:tailEnd type="arrow"/>
          </a:ln>
        </p:spPr>
      </p:cxnSp>
      <p:sp>
        <p:nvSpPr>
          <p:cNvPr id="35" name=""/>
          <p:cNvSpPr txBox="1"/>
          <p:nvPr/>
        </p:nvSpPr>
        <p:spPr>
          <a:xfrm>
            <a:off x="5094599" y="2026762"/>
            <a:ext cx="559716" cy="1811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&lt;include&gt;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254908" y="2016941"/>
            <a:ext cx="559716" cy="1814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&lt;include&gt;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7" name=""/>
          <p:cNvCxnSpPr>
            <a:stCxn id="16" idx="6"/>
            <a:endCxn id="20" idx="4"/>
          </p:cNvCxnSpPr>
          <p:nvPr/>
        </p:nvCxnSpPr>
        <p:spPr>
          <a:xfrm rot="5400000" flipH="1" flipV="1">
            <a:off x="6829943" y="3004889"/>
            <a:ext cx="2355787" cy="1405601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ysDash"/>
            <a:miter/>
            <a:tailEnd type="arrow"/>
          </a:ln>
        </p:spPr>
      </p:cxnSp>
      <p:cxnSp>
        <p:nvCxnSpPr>
          <p:cNvPr id="38" name=""/>
          <p:cNvCxnSpPr>
            <a:stCxn id="15" idx="6"/>
            <a:endCxn id="20" idx="4"/>
          </p:cNvCxnSpPr>
          <p:nvPr/>
        </p:nvCxnSpPr>
        <p:spPr>
          <a:xfrm rot="5400000" flipH="1" flipV="1">
            <a:off x="6306197" y="3549041"/>
            <a:ext cx="3423686" cy="138519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ysDash"/>
            <a:miter/>
            <a:tailEnd type="arrow"/>
          </a:ln>
        </p:spPr>
      </p:cxnSp>
      <p:sp>
        <p:nvSpPr>
          <p:cNvPr id="40" name=""/>
          <p:cNvSpPr txBox="1"/>
          <p:nvPr/>
        </p:nvSpPr>
        <p:spPr>
          <a:xfrm>
            <a:off x="5212824" y="5031455"/>
            <a:ext cx="559716" cy="1863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&lt;extend&gt;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80458" y="5749367"/>
            <a:ext cx="559716" cy="1837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&lt;extend&gt;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299132" y="3429000"/>
            <a:ext cx="844484" cy="761017"/>
          </a:xfrm>
          <a:prstGeom prst="smileyFace">
            <a:avLst>
              <a:gd name="adj" fmla="val 4653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5208112" y="4414982"/>
            <a:ext cx="559716" cy="1837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&lt;extend&gt;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2919364" y="1646744"/>
            <a:ext cx="6991546" cy="495889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6" name=""/>
          <p:cNvCxnSpPr>
            <a:stCxn id="43" idx="6"/>
            <a:endCxn id="12" idx="2"/>
          </p:cNvCxnSpPr>
          <p:nvPr/>
        </p:nvCxnSpPr>
        <p:spPr>
          <a:xfrm rot="5400000" flipH="1" flipV="1">
            <a:off x="2015750" y="2387103"/>
            <a:ext cx="1550271" cy="129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43" idx="6"/>
            <a:endCxn id="17" idx="2"/>
          </p:cNvCxnSpPr>
          <p:nvPr/>
        </p:nvCxnSpPr>
        <p:spPr>
          <a:xfrm flipV="1">
            <a:off x="2143616" y="2991303"/>
            <a:ext cx="1274157" cy="8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43" idx="6"/>
            <a:endCxn id="14" idx="2"/>
          </p:cNvCxnSpPr>
          <p:nvPr/>
        </p:nvCxnSpPr>
        <p:spPr>
          <a:xfrm flipV="1">
            <a:off x="2143616" y="3733800"/>
            <a:ext cx="1264895" cy="7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43" idx="6"/>
            <a:endCxn id="13" idx="2"/>
          </p:cNvCxnSpPr>
          <p:nvPr/>
        </p:nvCxnSpPr>
        <p:spPr>
          <a:xfrm>
            <a:off x="2143616" y="3809509"/>
            <a:ext cx="1246925" cy="65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43" idx="6"/>
            <a:endCxn id="11" idx="2"/>
          </p:cNvCxnSpPr>
          <p:nvPr/>
        </p:nvCxnSpPr>
        <p:spPr>
          <a:xfrm rot="16200000" flipH="1">
            <a:off x="2018094" y="3935030"/>
            <a:ext cx="1418927" cy="116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3" idx="6"/>
            <a:endCxn id="18" idx="2"/>
          </p:cNvCxnSpPr>
          <p:nvPr/>
        </p:nvCxnSpPr>
        <p:spPr>
          <a:xfrm rot="16200000" flipH="1">
            <a:off x="1668044" y="4285081"/>
            <a:ext cx="2126183" cy="1175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아키텍처 설계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서비스 구성도</a:t>
            </a:r>
            <a:endParaRPr lang="ko-KR" altLang="en-US"/>
          </a:p>
          <a:p>
            <a:pPr>
              <a:defRPr/>
            </a:pPr>
            <a:r>
              <a:rPr lang="ko-KR" altLang="en-US"/>
              <a:t>하드웨어 구성도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서비스 구성도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042804" y="3668170"/>
            <a:ext cx="1472847" cy="3263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User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199998" y="3663457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EarthAS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 flipV="1">
            <a:off x="2515652" y="3769466"/>
            <a:ext cx="1684346" cy="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2657672" y="3499504"/>
            <a:ext cx="1433659" cy="2228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900"/>
              <a:t>1. </a:t>
            </a:r>
            <a:r>
              <a:rPr lang="ko-KR" altLang="en-US" sz="900"/>
              <a:t>모르는 항목 검색</a:t>
            </a:r>
            <a:endParaRPr lang="ko-KR" altLang="en-US" sz="9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3578" y="3400425"/>
            <a:ext cx="4105275" cy="847725"/>
          </a:xfrm>
          <a:prstGeom prst="rect">
            <a:avLst/>
          </a:prstGeom>
        </p:spPr>
      </p:pic>
      <p:cxnSp>
        <p:nvCxnSpPr>
          <p:cNvPr id="11" name=""/>
          <p:cNvCxnSpPr>
            <a:stCxn id="6" idx="3"/>
            <a:endCxn id="10" idx="1"/>
          </p:cNvCxnSpPr>
          <p:nvPr/>
        </p:nvCxnSpPr>
        <p:spPr>
          <a:xfrm flipV="1">
            <a:off x="5672845" y="3824287"/>
            <a:ext cx="1270732" cy="2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5903045" y="3571580"/>
            <a:ext cx="1433659" cy="222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연결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395819" y="3429000"/>
            <a:ext cx="1433660" cy="222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lambda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함수 호출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888398" y="3565590"/>
            <a:ext cx="1433660" cy="223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dynamoDB 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638426" y="3983706"/>
            <a:ext cx="1433660" cy="2244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반환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 rot="10800000" flipV="1">
            <a:off x="2510378" y="3934708"/>
            <a:ext cx="1688968" cy="9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503745" y="2491229"/>
            <a:ext cx="11125591" cy="3279742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서비스 구성도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042804" y="3153820"/>
            <a:ext cx="1472847" cy="3263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User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199998" y="3149107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EarthAS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" name=""/>
          <p:cNvCxnSpPr>
            <a:stCxn id="4" idx="3"/>
            <a:endCxn id="6" idx="1"/>
          </p:cNvCxnSpPr>
          <p:nvPr/>
        </p:nvCxnSpPr>
        <p:spPr>
          <a:xfrm flipV="1">
            <a:off x="2515652" y="3312266"/>
            <a:ext cx="1684346" cy="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2657672" y="3032779"/>
            <a:ext cx="1531855" cy="2228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900"/>
              <a:t>1. </a:t>
            </a:r>
            <a:r>
              <a:rPr lang="ko-KR" altLang="en-US" sz="900"/>
              <a:t>특정 수거함 열기 요청</a:t>
            </a:r>
            <a:endParaRPr lang="ko-KR" altLang="en-US" sz="9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3578" y="2886075"/>
            <a:ext cx="4105275" cy="847725"/>
          </a:xfrm>
          <a:prstGeom prst="rect">
            <a:avLst/>
          </a:prstGeom>
        </p:spPr>
      </p:pic>
      <p:cxnSp>
        <p:nvCxnSpPr>
          <p:cNvPr id="11" name=""/>
          <p:cNvCxnSpPr>
            <a:stCxn id="6" idx="3"/>
            <a:endCxn id="10" idx="1"/>
          </p:cNvCxnSpPr>
          <p:nvPr/>
        </p:nvCxnSpPr>
        <p:spPr>
          <a:xfrm flipV="1">
            <a:off x="5672845" y="3309937"/>
            <a:ext cx="1270732" cy="2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5903045" y="3057230"/>
            <a:ext cx="1433659" cy="222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연결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395819" y="2914650"/>
            <a:ext cx="1433660" cy="2228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lambda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함수 호출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888398" y="3051240"/>
            <a:ext cx="1433660" cy="223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6. dynamoDB 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955849" y="3822861"/>
            <a:ext cx="2199587" cy="2233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블루투스로 특정 수거함 오픈 요청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"/>
          <p:cNvCxnSpPr>
            <a:stCxn id="6" idx="2"/>
            <a:endCxn id="18" idx="0"/>
          </p:cNvCxnSpPr>
          <p:nvPr/>
        </p:nvCxnSpPr>
        <p:spPr>
          <a:xfrm rot="5400000">
            <a:off x="4554453" y="3837468"/>
            <a:ext cx="744010" cy="19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503745" y="2491229"/>
            <a:ext cx="11125591" cy="3279742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4180064" y="4219443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아두이노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4175351" y="5216328"/>
            <a:ext cx="1472847" cy="326319"/>
          </a:xfrm>
          <a:prstGeom prst="rect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"/>
          <p:cNvCxnSpPr>
            <a:stCxn id="18" idx="2"/>
            <a:endCxn id="19" idx="0"/>
          </p:cNvCxnSpPr>
          <p:nvPr/>
        </p:nvCxnSpPr>
        <p:spPr>
          <a:xfrm rot="5400000">
            <a:off x="4578848" y="4878688"/>
            <a:ext cx="670566" cy="471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22" name=""/>
          <p:cNvSpPr txBox="1"/>
          <p:nvPr/>
        </p:nvSpPr>
        <p:spPr>
          <a:xfrm>
            <a:off x="4984424" y="4765836"/>
            <a:ext cx="2101393" cy="2233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모터 이용하여 특정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수거함 열기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8075" y="2452687"/>
            <a:ext cx="4895850" cy="195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441</ep:Words>
  <ep:PresentationFormat>와이드스크린</ep:PresentationFormat>
  <ep:Paragraphs>152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Earth AS 개발 설계서</vt:lpstr>
      <vt:lpstr>목차</vt:lpstr>
      <vt:lpstr>요구사항 분석</vt:lpstr>
      <vt:lpstr>요구사항 정의서</vt:lpstr>
      <vt:lpstr>유스케이스</vt:lpstr>
      <vt:lpstr>아키텍처 설계</vt:lpstr>
      <vt:lpstr>서비스 구성도</vt:lpstr>
      <vt:lpstr>서비스 구성도</vt:lpstr>
      <vt:lpstr>슬라이드 9</vt:lpstr>
      <vt:lpstr>하드웨어 구성도</vt:lpstr>
      <vt:lpstr>기능 설계</vt:lpstr>
      <vt:lpstr>메뉴 구성도</vt:lpstr>
      <vt:lpstr>슬라이드 13</vt:lpstr>
      <vt:lpstr>기능 흐름도</vt:lpstr>
      <vt:lpstr>개발 구현</vt:lpstr>
      <vt:lpstr>테이블 정의서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2020-11-15T08:07:12.000</dcterms:created>
  <dc:creator>임윤숙</dc:creator>
  <cp:lastModifiedBy>USER</cp:lastModifiedBy>
  <dcterms:modified xsi:type="dcterms:W3CDTF">2021-01-15T10:53:37.790</dcterms:modified>
  <cp:revision>55</cp:revision>
  <dc:title>PowerPoint 프레젠테이션</dc:title>
  <cp:version/>
</cp:coreProperties>
</file>