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69" r:id="rId6"/>
    <p:sldId id="270" r:id="rId7"/>
    <p:sldId id="271" r:id="rId8"/>
    <p:sldId id="266" r:id="rId9"/>
    <p:sldId id="277" r:id="rId10"/>
    <p:sldId id="273" r:id="rId11"/>
    <p:sldId id="275" r:id="rId12"/>
    <p:sldId id="276" r:id="rId13"/>
    <p:sldId id="262" r:id="rId14"/>
    <p:sldId id="263" r:id="rId15"/>
    <p:sldId id="267" r:id="rId16"/>
    <p:sldId id="268" r:id="rId17"/>
    <p:sldId id="278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0"/>
            <a:ext cx="11615738" cy="3509963"/>
          </a:xfrm>
        </p:spPr>
        <p:txBody>
          <a:bodyPr>
            <a:noAutofit/>
          </a:bodyPr>
          <a:lstStyle/>
          <a:p>
            <a:pPr algn="l"/>
            <a:r>
              <a:rPr lang="ru-RU" sz="4400" dirty="0"/>
              <a:t>ВКР НА ТЕМУ:</a:t>
            </a:r>
            <a:br>
              <a:rPr lang="ru-RU" sz="4400" dirty="0"/>
            </a:br>
            <a:r>
              <a:rPr lang="ru-RU" sz="4400" dirty="0"/>
              <a:t>ИССЛЕДОВАНИЕ И СОВЕРШЕНСТВОВАНИЕ ПРОЦЕДУРЫ ОЦЕНКИ КАЧЕСТВА НЕПЕРЕРАБОТАННОГО СЫРЬЯ ЖИВОТНОГО ПРОИСХОЖДЕНИЯ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40425"/>
            <a:ext cx="12192000" cy="898526"/>
          </a:xfrm>
        </p:spPr>
        <p:txBody>
          <a:bodyPr>
            <a:normAutofit/>
          </a:bodyPr>
          <a:lstStyle/>
          <a:p>
            <a:r>
              <a:rPr lang="ru-RU" sz="2000" dirty="0"/>
              <a:t>Поволжский государственный технологический университет</a:t>
            </a:r>
          </a:p>
          <a:p>
            <a:r>
              <a:rPr lang="ru-RU" sz="2000" dirty="0"/>
              <a:t>2016 г.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4638" y="4275931"/>
            <a:ext cx="914400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Выполнила  магистрант гр. СМм-21 Ложкина Л.М.</a:t>
            </a:r>
          </a:p>
          <a:p>
            <a:pPr algn="r"/>
            <a:r>
              <a:rPr lang="ru-RU" dirty="0"/>
              <a:t>Научный руководитель: Тарасова</a:t>
            </a:r>
            <a:r>
              <a:rPr lang="en-US" dirty="0"/>
              <a:t> </a:t>
            </a:r>
            <a:r>
              <a:rPr lang="ru-RU" dirty="0"/>
              <a:t>О.Г., канд. тех. наук, доцент</a:t>
            </a:r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258530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28787" y="862505"/>
            <a:ext cx="8229600" cy="1143000"/>
          </a:xfrm>
        </p:spPr>
        <p:txBody>
          <a:bodyPr/>
          <a:lstStyle/>
          <a:p>
            <a:pPr algn="ctr"/>
            <a:r>
              <a:rPr lang="ru-RU" dirty="0"/>
              <a:t>Прослеживаемость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28787" y="2084145"/>
            <a:ext cx="8229600" cy="3918803"/>
          </a:xfrm>
        </p:spPr>
        <p:txBody>
          <a:bodyPr/>
          <a:lstStyle/>
          <a:p>
            <a:r>
              <a:rPr lang="ru-RU" dirty="0"/>
              <a:t>определена как «…возможность проверки наличия составляющих системы обеспечения качества и безопасности» и трактуется, как возможность проследить за использованием, местонахождением и соответствием продукции определенным нормам посредством идентификации </a:t>
            </a:r>
          </a:p>
        </p:txBody>
      </p:sp>
    </p:spTree>
    <p:extLst>
      <p:ext uri="{BB962C8B-B14F-4D97-AF65-F5344CB8AC3E}">
        <p14:creationId xmlns:p14="http://schemas.microsoft.com/office/powerpoint/2010/main" val="426662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71613" y="54818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Прослеживаемость от поля до прилавка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49" y="1770063"/>
            <a:ext cx="6497727" cy="391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46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r="323" b="11575"/>
          <a:stretch/>
        </p:blipFill>
        <p:spPr bwMode="auto">
          <a:xfrm>
            <a:off x="814388" y="0"/>
            <a:ext cx="10550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0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1038225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629025"/>
            <a:ext cx="2519363" cy="315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52" y="3670329"/>
            <a:ext cx="2480573" cy="3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524" r="-374" b="12227"/>
          <a:stretch/>
        </p:blipFill>
        <p:spPr bwMode="auto">
          <a:xfrm>
            <a:off x="1325721" y="0"/>
            <a:ext cx="981828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01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5725"/>
            <a:ext cx="11734800" cy="190195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3600" dirty="0"/>
              <a:t>КАК ПОКАЗЫВАЕТ ПРАКТИКА </a:t>
            </a:r>
            <a:br>
              <a:rPr lang="ru-RU" sz="3600" dirty="0"/>
            </a:br>
            <a:r>
              <a:rPr lang="ru-RU" sz="3600" dirty="0"/>
              <a:t>ВСЭ форме электронного свидетельства не обеспечивает достоверной прослеживаемости поскольку</a:t>
            </a:r>
            <a:r>
              <a:rPr lang="ru-RU" sz="4000" dirty="0"/>
              <a:t>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926" y="1749980"/>
            <a:ext cx="10740151" cy="991241"/>
            <a:chOff x="1668826" y="661400"/>
            <a:chExt cx="8810708" cy="1655893"/>
          </a:xfrm>
        </p:grpSpPr>
        <p:sp>
          <p:nvSpPr>
            <p:cNvPr id="5" name="Pentagon 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информация о дате производства указывается в интервале и у производителя продукции нет точных сведений о распространении партии товара по торговым  точкам</a:t>
              </a:r>
              <a:r>
                <a:rPr lang="ru-RU" sz="1600" dirty="0"/>
                <a:t>;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0926" y="5297190"/>
            <a:ext cx="10740151" cy="991241"/>
            <a:chOff x="1668826" y="661400"/>
            <a:chExt cx="8810708" cy="1655893"/>
          </a:xfrm>
        </p:grpSpPr>
        <p:sp>
          <p:nvSpPr>
            <p:cNvPr id="9" name="Pentagon 8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нет информации о маркировке продукции единым знаком обращения на рынке.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927" y="4086225"/>
            <a:ext cx="10740151" cy="1034085"/>
            <a:chOff x="1668826" y="661400"/>
            <a:chExt cx="8810708" cy="1655893"/>
          </a:xfrm>
        </p:grpSpPr>
        <p:sp>
          <p:nvSpPr>
            <p:cNvPr id="12" name="Pentagon 1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в товарно-сопроводительных документах (товарно-транспортная накладная) нет информации об обязательном подтверждении соответствия требованиям ТР ТС </a:t>
              </a:r>
              <a:r>
                <a:rPr lang="ru-RU" sz="2000" dirty="0">
                  <a:sym typeface="Symbol"/>
                </a:rPr>
                <a:t></a:t>
              </a:r>
              <a:r>
                <a:rPr lang="ru-RU" sz="2000" dirty="0"/>
                <a:t>1</a:t>
              </a:r>
              <a:r>
                <a:rPr lang="ru-RU" sz="2000" dirty="0">
                  <a:sym typeface="Symbol"/>
                </a:rPr>
                <a:t></a:t>
              </a:r>
              <a:r>
                <a:rPr lang="ru-RU" sz="2000" dirty="0"/>
                <a:t>, и не указано то, что продукция прошла ВСЭ;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0926" y="2918103"/>
            <a:ext cx="10740151" cy="991241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/>
              <a:r>
                <a:rPr lang="ru-RU" sz="2000" dirty="0"/>
                <a:t>не все торговые точки подключены к </a:t>
              </a:r>
              <a:r>
                <a:rPr lang="ru-RU" sz="2000" dirty="0" err="1"/>
                <a:t>интернет-ресурсу</a:t>
              </a:r>
              <a:r>
                <a:rPr lang="ru-RU" sz="2000" dirty="0"/>
                <a:t>, поэтому продавец не может предоставить покупателю полную информацию о подтверждении соответствия;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43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68" y="328000"/>
            <a:ext cx="5054220" cy="6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Несмотря на выше перечисленные проблемы и сложности, необходимо внедрение и соблюдение принципов прослеживаемости с установлением требований к точности исполнения. </a:t>
            </a:r>
          </a:p>
          <a:p>
            <a:r>
              <a:rPr lang="ru-RU" sz="2400" dirty="0"/>
              <a:t>Предложенная система прослеживаемости способна ввести управ­ление идентификационными характеристиками конечного продукта в процессе проведения производственного контроля предприятий с помощью проведения сквозного мониторинга всей технологической цепочки жизненного цикла  продукта</a:t>
            </a:r>
            <a:r>
              <a:rPr lang="ru-RU" sz="3200" dirty="0"/>
              <a:t>.</a:t>
            </a:r>
          </a:p>
          <a:p>
            <a:r>
              <a:rPr lang="ru-RU" sz="2400" dirty="0" err="1"/>
              <a:t>Необходимоа</a:t>
            </a:r>
            <a:r>
              <a:rPr lang="ru-RU" sz="2400" dirty="0"/>
              <a:t> разработка и внедрение </a:t>
            </a:r>
            <a:r>
              <a:rPr lang="ru-RU" sz="2400" dirty="0" err="1"/>
              <a:t>порябка</a:t>
            </a:r>
            <a:r>
              <a:rPr lang="ru-RU" sz="2400" dirty="0"/>
              <a:t> проведения ВСЭ на соответствие  требованиям ТР ТС.</a:t>
            </a:r>
          </a:p>
        </p:txBody>
      </p:sp>
    </p:spTree>
    <p:extLst>
      <p:ext uri="{BB962C8B-B14F-4D97-AF65-F5344CB8AC3E}">
        <p14:creationId xmlns:p14="http://schemas.microsoft.com/office/powerpoint/2010/main" val="159595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593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28600"/>
            <a:ext cx="11744325" cy="647223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разработка документированной процедуры проведения процедуры оценки качества непереработанного сырья животного происхождения в области ветеринарно-санитарной экспертизы на соответствие требованиям Технического регламента Таможенного союза (ТР ТС 021/2011)</a:t>
            </a:r>
          </a:p>
          <a:p>
            <a:r>
              <a:rPr lang="ru-RU" b="1" dirty="0"/>
              <a:t>Задачи: </a:t>
            </a:r>
          </a:p>
          <a:p>
            <a:r>
              <a:rPr lang="ru-RU" dirty="0"/>
              <a:t>- исследовать правовую, в том числе отраслевую природу подтверждения соответствия продукции, проанализировать понятие и формы подтверждения соответствия: историю возникновения и современное состояние;</a:t>
            </a:r>
          </a:p>
          <a:p>
            <a:r>
              <a:rPr lang="ru-RU" dirty="0"/>
              <a:t>- рассмотреть схемы ветеринарно-санитарной экспертизы, выявить их значение для предпринимательской деятельности, проанализировать правовой статус участников систем подтверждения соответствия;</a:t>
            </a:r>
          </a:p>
          <a:p>
            <a:r>
              <a:rPr lang="ru-RU" dirty="0"/>
              <a:t>- проанализировать прослеживаемость при подтверждении безопасности пищевой продукции.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7425" y="3174971"/>
            <a:ext cx="10740151" cy="519754"/>
            <a:chOff x="1715971" y="601210"/>
            <a:chExt cx="8745378" cy="754391"/>
          </a:xfrm>
        </p:grpSpPr>
        <p:sp>
          <p:nvSpPr>
            <p:cNvPr id="9" name="Pentagon 8"/>
            <p:cNvSpPr/>
            <p:nvPr/>
          </p:nvSpPr>
          <p:spPr>
            <a:xfrm rot="10800000">
              <a:off x="1715971" y="601210"/>
              <a:ext cx="8745378" cy="75439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 rot="21600000">
              <a:off x="1904569" y="601210"/>
              <a:ext cx="8556780" cy="754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0630" tIns="68580" rIns="128016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29-ФЗ  "О качестве и безопасности пищевых продуктов"</a:t>
              </a:r>
              <a:endParaRPr lang="ru-R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3368" y="3895939"/>
            <a:ext cx="10674208" cy="471487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/>
                <a:t>4979-1  "О ветеринарии"</a:t>
              </a:r>
              <a:endParaRPr lang="ru-RU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425" y="4560460"/>
            <a:ext cx="10740151" cy="991241"/>
            <a:chOff x="1668826" y="661400"/>
            <a:chExt cx="8810708" cy="1655893"/>
          </a:xfrm>
        </p:grpSpPr>
        <p:sp>
          <p:nvSpPr>
            <p:cNvPr id="22" name="Pentagon 2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"Оценка соответствия. Порядок обязательного подтверждения соответствия продукции требованиям технического регламента Таможенного союза О безопасности пищевой продукции"</a:t>
              </a:r>
              <a:endParaRPr lang="ru-RU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355" y="187064"/>
            <a:ext cx="10740151" cy="407048"/>
            <a:chOff x="1668826" y="661400"/>
            <a:chExt cx="8810708" cy="1655893"/>
          </a:xfrm>
        </p:grpSpPr>
        <p:sp>
          <p:nvSpPr>
            <p:cNvPr id="28" name="Pentagon 27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021 / 2011 «О безопасности пищевой продукции»</a:t>
              </a:r>
              <a:endParaRPr lang="ru-RU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354" y="5713509"/>
            <a:ext cx="10740151" cy="792000"/>
            <a:chOff x="1668826" y="661400"/>
            <a:chExt cx="8810708" cy="1655893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«</a:t>
              </a:r>
              <a:r>
                <a:rPr lang="ru-RU" dirty="0"/>
                <a:t>Общие правила отбора образцов для испытаний продукции при подтверждении соответствия</a:t>
              </a:r>
              <a:r>
                <a:rPr lang="ru-RU" sz="2000" dirty="0"/>
                <a:t>"</a:t>
              </a:r>
              <a:endParaRPr lang="ru-RU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7425" y="732944"/>
            <a:ext cx="10740151" cy="407048"/>
            <a:chOff x="1668826" y="661400"/>
            <a:chExt cx="8810708" cy="1655893"/>
          </a:xfrm>
        </p:grpSpPr>
        <p:sp>
          <p:nvSpPr>
            <p:cNvPr id="34" name="Pentagon 33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033/2013 «О безопас­ности молока и молочной продукции»</a:t>
              </a:r>
              <a:endParaRPr lang="ru-RU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4357" y="1268309"/>
            <a:ext cx="10763219" cy="433868"/>
            <a:chOff x="1668826" y="661400"/>
            <a:chExt cx="8810708" cy="1655893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034/2013 "о безопасности мяса и мясной продукции</a:t>
              </a:r>
              <a:endParaRPr lang="ru-RU" sz="2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7425" y="2542621"/>
            <a:ext cx="10740151" cy="431137"/>
            <a:chOff x="1668826" y="661400"/>
            <a:chExt cx="8810708" cy="1655893"/>
          </a:xfrm>
        </p:grpSpPr>
        <p:sp>
          <p:nvSpPr>
            <p:cNvPr id="43" name="Pentagon 42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N 317  "О применении ветеринарно-санитарных мер в таможенном союзе"</a:t>
              </a:r>
              <a:endParaRPr lang="ru-RU" sz="2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426" y="1878098"/>
            <a:ext cx="10740151" cy="431137"/>
            <a:chOff x="1668826" y="661400"/>
            <a:chExt cx="8810708" cy="1655893"/>
          </a:xfrm>
        </p:grpSpPr>
        <p:sp>
          <p:nvSpPr>
            <p:cNvPr id="46" name="Pentagon 45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Соглашение таможенного союза по ветеринарно-санитарным мерам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03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Вступление Технических регламентов Таможенного союза</a:t>
            </a:r>
            <a:br>
              <a:rPr lang="ru-RU" dirty="0"/>
            </a:br>
            <a:r>
              <a:rPr lang="ru-RU" dirty="0"/>
              <a:t>обязывает производителей </a:t>
            </a:r>
            <a:r>
              <a:rPr lang="ru-RU" sz="4000" dirty="0"/>
              <a:t>пищевой продукции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нести ответственность за организацию производственного контроля;</a:t>
            </a:r>
          </a:p>
          <a:p>
            <a:r>
              <a:rPr lang="ru-RU" dirty="0"/>
              <a:t>определять и фиксировать документально свою политику в области качества и безопасности вырабатываемых продуктов;</a:t>
            </a:r>
          </a:p>
          <a:p>
            <a:r>
              <a:rPr lang="ru-RU" dirty="0"/>
              <a:t>выполнять обязательства по идентификации, оценке и контролю факторов риска процесса производства;</a:t>
            </a:r>
          </a:p>
          <a:p>
            <a:r>
              <a:rPr lang="ru-RU" dirty="0"/>
              <a:t>решать весь комплекс задач по обеспечению качества и безопасности готового продукта;</a:t>
            </a:r>
          </a:p>
          <a:p>
            <a:r>
              <a:rPr lang="ru-RU" dirty="0"/>
              <a:t>самостоятельно регулировать процесс разработки всей необходимой нормативной документации, включая требования к сырью и технологическому процессу производства, так как все существующие нормативные документы носят рекомендательный характер и не обеспечивают в нужном объеме требуемый контроль.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3" descr="http://mypresentation.ru/documents/7307c66927459096377abb8d6a48acb9/img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1" y="0"/>
            <a:ext cx="807243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5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52" y="0"/>
            <a:ext cx="5344159" cy="6858000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8" y="0"/>
            <a:ext cx="47434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1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3" y="171501"/>
            <a:ext cx="5941068" cy="122862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25103" y="1596181"/>
          <a:ext cx="9388022" cy="46673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65938">
                  <a:extLst>
                    <a:ext uri="{9D8B030D-6E8A-4147-A177-3AD203B41FA5}">
                      <a16:colId xmlns:a16="http://schemas.microsoft.com/office/drawing/2014/main" val="1487305270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1180050521"/>
                    </a:ext>
                  </a:extLst>
                </a:gridCol>
                <a:gridCol w="999316">
                  <a:extLst>
                    <a:ext uri="{9D8B030D-6E8A-4147-A177-3AD203B41FA5}">
                      <a16:colId xmlns:a16="http://schemas.microsoft.com/office/drawing/2014/main" val="3932209822"/>
                    </a:ext>
                  </a:extLst>
                </a:gridCol>
                <a:gridCol w="888281">
                  <a:extLst>
                    <a:ext uri="{9D8B030D-6E8A-4147-A177-3AD203B41FA5}">
                      <a16:colId xmlns:a16="http://schemas.microsoft.com/office/drawing/2014/main" val="3565533094"/>
                    </a:ext>
                  </a:extLst>
                </a:gridCol>
                <a:gridCol w="666211">
                  <a:extLst>
                    <a:ext uri="{9D8B030D-6E8A-4147-A177-3AD203B41FA5}">
                      <a16:colId xmlns:a16="http://schemas.microsoft.com/office/drawing/2014/main" val="2441790862"/>
                    </a:ext>
                  </a:extLst>
                </a:gridCol>
                <a:gridCol w="793284">
                  <a:extLst>
                    <a:ext uri="{9D8B030D-6E8A-4147-A177-3AD203B41FA5}">
                      <a16:colId xmlns:a16="http://schemas.microsoft.com/office/drawing/2014/main" val="3248225607"/>
                    </a:ext>
                  </a:extLst>
                </a:gridCol>
                <a:gridCol w="864224">
                  <a:extLst>
                    <a:ext uri="{9D8B030D-6E8A-4147-A177-3AD203B41FA5}">
                      <a16:colId xmlns:a16="http://schemas.microsoft.com/office/drawing/2014/main" val="1563939101"/>
                    </a:ext>
                  </a:extLst>
                </a:gridCol>
                <a:gridCol w="1595822">
                  <a:extLst>
                    <a:ext uri="{9D8B030D-6E8A-4147-A177-3AD203B41FA5}">
                      <a16:colId xmlns:a16="http://schemas.microsoft.com/office/drawing/2014/main" val="3919528116"/>
                    </a:ext>
                  </a:extLst>
                </a:gridCol>
                <a:gridCol w="777246">
                  <a:extLst>
                    <a:ext uri="{9D8B030D-6E8A-4147-A177-3AD203B41FA5}">
                      <a16:colId xmlns:a16="http://schemas.microsoft.com/office/drawing/2014/main" val="595598275"/>
                    </a:ext>
                  </a:extLst>
                </a:gridCol>
                <a:gridCol w="849419">
                  <a:extLst>
                    <a:ext uri="{9D8B030D-6E8A-4147-A177-3AD203B41FA5}">
                      <a16:colId xmlns:a16="http://schemas.microsoft.com/office/drawing/2014/main" val="3367800582"/>
                    </a:ext>
                  </a:extLst>
                </a:gridCol>
              </a:tblGrid>
              <a:tr h="231369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контроля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Способы мониторинга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97790"/>
                  </a:ext>
                </a:extLst>
              </a:tr>
              <a:tr h="6971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Наиме-нование опера-ции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Контроли-руемый параметр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Предельное значение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Периодич-ность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фикси-руются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Ответст-венный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Документ, где фикси-руется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12697"/>
                  </a:ext>
                </a:extLst>
              </a:tr>
              <a:tr h="1901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696908"/>
                  </a:ext>
                </a:extLst>
              </a:tr>
              <a:tr h="3232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Входной контроль качества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Микробио-логические показатели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Сальмонелла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допускается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лабораторных исследований и ветеринарно-санитарной экспертизы птицы сельскохозяйственной для убоя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Каждая партия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Журнал микробиологического контроля мяса птицы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Журнал учета результатов ветсанэкспертизы тушек птицы в убойном цехе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в тушке и органах  птицы обнаруживается сальмонелла, внутренние органы направляются на утилизацию, а мясо на проварку или переработку на мясные хлеба или консервы.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Корректирующие действия. Обращение с потенциально небезопасными продуктами.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Ветеринарный врач ветсанслужбы и ветеринарный врач предприятия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Журнал учета результатов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ветсанэкспертизы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тушек птицы в убойном цехе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34" marR="666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" descr="http://mypresentation.ru/documents/7307c66927459096377abb8d6a48acb9/img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9" y="0"/>
            <a:ext cx="81867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68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3739530" cy="488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31" y="1000125"/>
            <a:ext cx="3793230" cy="4881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61" y="987664"/>
            <a:ext cx="3768652" cy="48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0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676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ВКР НА ТЕМУ: ИССЛЕДОВАНИЕ И СОВЕРШЕНСТВОВАНИЕ ПРОЦЕДУРЫ ОЦЕНКИ КАЧЕСТВА НЕПЕРЕРАБОТАННОГО СЫРЬЯ ЖИВОТНОГО ПРОИСХОЖДЕНИЯ</vt:lpstr>
      <vt:lpstr>PowerPoint Presentation</vt:lpstr>
      <vt:lpstr>PowerPoint Presentation</vt:lpstr>
      <vt:lpstr>Вступление Технических регламентов Таможенного союза обязывает производителей пищевой продукции: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Ветеринарно-санитарная экспертиза для пищевой продукции животного происхождения </vt:lpstr>
      <vt:lpstr>Прослеживаемость</vt:lpstr>
      <vt:lpstr>Прослеживаемость от поля до прилавка</vt:lpstr>
      <vt:lpstr>PowerPoint Presentation</vt:lpstr>
      <vt:lpstr>PowerPoint Presentation</vt:lpstr>
      <vt:lpstr>PowerPoint Presentation</vt:lpstr>
      <vt:lpstr>КАК ПОКАЗЫВАЕТ ПРАКТИКА  ВСЭ форме электронного свидетельства не обеспечивает достоверной прослеживаемости поскольку:</vt:lpstr>
      <vt:lpstr>PowerPoint Presentation</vt:lpstr>
      <vt:lpstr>Выводы: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22</cp:revision>
  <cp:lastPrinted>2016-06-24T04:11:52Z</cp:lastPrinted>
  <dcterms:created xsi:type="dcterms:W3CDTF">2016-06-24T00:51:59Z</dcterms:created>
  <dcterms:modified xsi:type="dcterms:W3CDTF">2016-06-24T06:13:35Z</dcterms:modified>
</cp:coreProperties>
</file>