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0"/>
            <a:ext cx="11615738" cy="3509963"/>
          </a:xfrm>
        </p:spPr>
        <p:txBody>
          <a:bodyPr>
            <a:noAutofit/>
          </a:bodyPr>
          <a:lstStyle/>
          <a:p>
            <a:pPr algn="l"/>
            <a:r>
              <a:rPr lang="ru-RU" sz="4400" dirty="0"/>
              <a:t>ВКР НА ТЕМУ:</a:t>
            </a:r>
            <a:br>
              <a:rPr lang="ru-RU" sz="4400" dirty="0"/>
            </a:br>
            <a:r>
              <a:rPr lang="ru-RU" sz="4400" dirty="0"/>
              <a:t>ИССЛЕДОВАНИЕ И СОВЕРШЕНСТВОВАНИЕ ПРОЦЕДУРЫ ОЦЕНКИ КАЧЕСТВА НЕПЕРЕРАБОТАННОГО СЫРЬЯ ЖИВОТНОГО ПРОИСХОЖДЕНИЯ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40425"/>
            <a:ext cx="12192000" cy="898526"/>
          </a:xfrm>
        </p:spPr>
        <p:txBody>
          <a:bodyPr>
            <a:normAutofit/>
          </a:bodyPr>
          <a:lstStyle/>
          <a:p>
            <a:r>
              <a:rPr lang="ru-RU" sz="2000" dirty="0"/>
              <a:t>Поволжский государственный технологический университет</a:t>
            </a:r>
          </a:p>
          <a:p>
            <a:r>
              <a:rPr lang="ru-RU" sz="2000" dirty="0"/>
              <a:t>2016 г.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14638" y="4275931"/>
            <a:ext cx="914400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Выполнила </a:t>
            </a:r>
            <a:r>
              <a:rPr lang="ru-RU" dirty="0" err="1"/>
              <a:t>ст.гр</a:t>
            </a:r>
            <a:r>
              <a:rPr lang="ru-RU" dirty="0"/>
              <a:t>. СМм-21 Ложкина Л.М.</a:t>
            </a:r>
          </a:p>
          <a:p>
            <a:pPr algn="r"/>
            <a:r>
              <a:rPr lang="ru-RU" dirty="0"/>
              <a:t>Научный руководитель: Тарасова</a:t>
            </a:r>
            <a:r>
              <a:rPr lang="en-US" dirty="0"/>
              <a:t> </a:t>
            </a:r>
            <a:r>
              <a:rPr lang="ru-RU" dirty="0"/>
              <a:t>О.Г., канд. тех. наук, доцент</a:t>
            </a:r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28600"/>
            <a:ext cx="11744325" cy="6472238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разработка документированной процедуры проведения процедуры оценки качества непереработанного сырья животного происхождения в области ветеринарно-санитарной экспертизы на соответствие требованиям Технического регламента Таможенного союза (ТР ТС 021/2011)</a:t>
            </a:r>
          </a:p>
          <a:p>
            <a:r>
              <a:rPr lang="ru-RU" b="1" dirty="0"/>
              <a:t>Задачи: </a:t>
            </a:r>
          </a:p>
          <a:p>
            <a:r>
              <a:rPr lang="ru-RU" dirty="0"/>
              <a:t>- исследовать правовую, в том числе отраслевую природу подтверждения соответствия продукции, проанализировать понятие и формы подтверждения соответствия: историю возникновения и современное состояние;</a:t>
            </a:r>
          </a:p>
          <a:p>
            <a:r>
              <a:rPr lang="ru-RU" dirty="0"/>
              <a:t>- рассмотреть схемы ветеринарно-санитарной экспертизы, выявить их значение для предпринимательской деятельности, проанализировать правовой статус участников систем подтверждения соответствия;</a:t>
            </a:r>
          </a:p>
          <a:p>
            <a:r>
              <a:rPr lang="ru-RU" dirty="0"/>
              <a:t>- проанализировать прослеживаемость при подтверждении безопасности пище-вой продукции.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7425" y="3174971"/>
            <a:ext cx="10740151" cy="519754"/>
            <a:chOff x="1715971" y="601210"/>
            <a:chExt cx="8745378" cy="754391"/>
          </a:xfrm>
        </p:grpSpPr>
        <p:sp>
          <p:nvSpPr>
            <p:cNvPr id="9" name="Pentagon 8"/>
            <p:cNvSpPr/>
            <p:nvPr/>
          </p:nvSpPr>
          <p:spPr>
            <a:xfrm rot="10800000">
              <a:off x="1715971" y="601210"/>
              <a:ext cx="8745378" cy="754391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Pentagon 4"/>
            <p:cNvSpPr txBox="1"/>
            <p:nvPr/>
          </p:nvSpPr>
          <p:spPr>
            <a:xfrm rot="21600000">
              <a:off x="1904569" y="601210"/>
              <a:ext cx="8556780" cy="754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0630" tIns="68580" rIns="128016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29-ФЗ  "О качестве и безопасности пищевых продуктов"</a:t>
              </a:r>
              <a:endParaRPr lang="ru-RU" sz="14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3368" y="3895939"/>
            <a:ext cx="10674208" cy="471487"/>
            <a:chOff x="1668826" y="661400"/>
            <a:chExt cx="8810708" cy="1655893"/>
          </a:xfrm>
        </p:grpSpPr>
        <p:sp>
          <p:nvSpPr>
            <p:cNvPr id="15" name="Pentagon 14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dirty="0"/>
                <a:t>4979-1  "О ветеринарии"</a:t>
              </a:r>
              <a:endParaRPr lang="ru-RU" sz="20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425" y="4560460"/>
            <a:ext cx="10740151" cy="991241"/>
            <a:chOff x="1668826" y="661400"/>
            <a:chExt cx="8810708" cy="1655893"/>
          </a:xfrm>
        </p:grpSpPr>
        <p:sp>
          <p:nvSpPr>
            <p:cNvPr id="22" name="Pentagon 21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"Оценка соответствия. Порядок обязательного подтверждения соответствия продукции требованиям технического регламента Таможенного союза О безопасности пищевой продукции"</a:t>
              </a:r>
              <a:endParaRPr lang="ru-RU" sz="20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4355" y="187064"/>
            <a:ext cx="10740151" cy="407048"/>
            <a:chOff x="1668826" y="661400"/>
            <a:chExt cx="8810708" cy="1655893"/>
          </a:xfrm>
        </p:grpSpPr>
        <p:sp>
          <p:nvSpPr>
            <p:cNvPr id="28" name="Pentagon 27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021 / 2011 «О безопасности пищевой продукции»</a:t>
              </a:r>
              <a:endParaRPr lang="ru-RU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354" y="5713509"/>
            <a:ext cx="10740151" cy="792000"/>
            <a:chOff x="1668826" y="661400"/>
            <a:chExt cx="8810708" cy="1655893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i="0" kern="1200" dirty="0"/>
                <a:t>ГОСТ Р 56016-2014 </a:t>
              </a:r>
              <a:r>
                <a:rPr lang="ru-RU" sz="2000" dirty="0"/>
                <a:t>«</a:t>
              </a:r>
              <a:r>
                <a:rPr lang="ru-RU" dirty="0"/>
                <a:t>Общие правила отбора образцов для испытаний продукции при подтверждении соответствия</a:t>
              </a:r>
              <a:r>
                <a:rPr lang="ru-RU" sz="2000" dirty="0"/>
                <a:t>"</a:t>
              </a:r>
              <a:endParaRPr lang="ru-RU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7425" y="732944"/>
            <a:ext cx="10740151" cy="407048"/>
            <a:chOff x="1668826" y="661400"/>
            <a:chExt cx="8810708" cy="1655893"/>
          </a:xfrm>
        </p:grpSpPr>
        <p:sp>
          <p:nvSpPr>
            <p:cNvPr id="34" name="Pentagon 33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033/2013 «О безопас­ности молока и молочной продукции»</a:t>
              </a:r>
              <a:endParaRPr lang="ru-RU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4357" y="1268309"/>
            <a:ext cx="10763219" cy="433868"/>
            <a:chOff x="1668826" y="661400"/>
            <a:chExt cx="8810708" cy="1655893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ТР ТС 034/2013 "о безопасности мяса и мясной продукции</a:t>
              </a:r>
              <a:endParaRPr lang="ru-RU" sz="2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7425" y="2542621"/>
            <a:ext cx="10740151" cy="431137"/>
            <a:chOff x="1668826" y="661400"/>
            <a:chExt cx="8810708" cy="1655893"/>
          </a:xfrm>
        </p:grpSpPr>
        <p:sp>
          <p:nvSpPr>
            <p:cNvPr id="43" name="Pentagon 42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N 317  "О применении ветеринарно-санитарных мер в таможенном союзе"</a:t>
              </a:r>
              <a:endParaRPr lang="ru-RU" sz="20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7426" y="1878098"/>
            <a:ext cx="10740151" cy="431137"/>
            <a:chOff x="1668826" y="661400"/>
            <a:chExt cx="8810708" cy="1655893"/>
          </a:xfrm>
        </p:grpSpPr>
        <p:sp>
          <p:nvSpPr>
            <p:cNvPr id="46" name="Pentagon 45"/>
            <p:cNvSpPr/>
            <p:nvPr/>
          </p:nvSpPr>
          <p:spPr>
            <a:xfrm rot="10800000">
              <a:off x="1668826" y="661400"/>
              <a:ext cx="8810708" cy="1655893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Pentagon 4"/>
            <p:cNvSpPr txBox="1"/>
            <p:nvPr/>
          </p:nvSpPr>
          <p:spPr>
            <a:xfrm>
              <a:off x="2082799" y="661400"/>
              <a:ext cx="8396735" cy="165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7060" tIns="125730" rIns="234696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dirty="0"/>
                <a:t>Соглашение таможенного союза по ветеринарно-санитарным мерам</a:t>
              </a:r>
              <a:endParaRPr lang="ru-RU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4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Вступление Технических регламентов Таможенного союза</a:t>
            </a:r>
            <a:br>
              <a:rPr lang="ru-RU" dirty="0"/>
            </a:br>
            <a:r>
              <a:rPr lang="ru-RU" dirty="0"/>
              <a:t>обязывает производителей </a:t>
            </a:r>
            <a:r>
              <a:rPr lang="ru-RU" sz="4000" dirty="0"/>
              <a:t>пищевой продукции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нести ответственность за организацию производственного контроля;</a:t>
            </a:r>
          </a:p>
          <a:p>
            <a:r>
              <a:rPr lang="ru-RU" dirty="0"/>
              <a:t>определять и фиксировать документально свою политику в области качества и безопасности вырабатываемых продуктов;</a:t>
            </a:r>
          </a:p>
          <a:p>
            <a:r>
              <a:rPr lang="ru-RU" dirty="0"/>
              <a:t>выполнять обязательства по идентификации, оценке и контролю факторов риска процесса производства;</a:t>
            </a:r>
          </a:p>
          <a:p>
            <a:r>
              <a:rPr lang="ru-RU" dirty="0"/>
              <a:t>решать весь комплекс задач по обеспечению качества и безопасности готового продукта;</a:t>
            </a:r>
          </a:p>
          <a:p>
            <a:r>
              <a:rPr lang="ru-RU" dirty="0"/>
              <a:t>самостоятельно регулировать процесс разработки всей необходимой нормативной документации, включая требования к сырью и технологическому процессу производства, так как все существующие нормативные документы носят рекомендательный характер и не обеспечивают в нужном объеме требуемый контроль.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358719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r="323" b="11575"/>
          <a:stretch/>
        </p:blipFill>
        <p:spPr bwMode="auto">
          <a:xfrm>
            <a:off x="814388" y="0"/>
            <a:ext cx="1055027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10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0"/>
            <a:ext cx="10382250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629025"/>
            <a:ext cx="2519363" cy="3157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52" y="3670329"/>
            <a:ext cx="2480573" cy="31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Ветеринарно-санитарная экспертиза</a:t>
            </a:r>
            <a:br>
              <a:rPr lang="ru-RU" dirty="0"/>
            </a:br>
            <a:r>
              <a:rPr lang="ru-RU" dirty="0"/>
              <a:t>для пищевой продукции животного происхождения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Осуществляют специалисты службы Государственного ветеринарного контроля (ГВС)</a:t>
            </a:r>
          </a:p>
          <a:p>
            <a:r>
              <a:rPr lang="ru-RU" dirty="0"/>
              <a:t> оформляют в электронном виде с 1 января 2016 года</a:t>
            </a:r>
          </a:p>
          <a:p>
            <a:r>
              <a:rPr lang="ru-RU" dirty="0"/>
              <a:t>Здоровье скота и сельскохозяйственной птицы, поставляемых на убой, контролируют по сопроводительным ветеринарным документам установленной формы и путем ветеринарного осмотра их на предприятиях согласно ветеринарно-санитарных правил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ВКР НА ТЕМУ: ИССЛЕДОВАНИЕ И СОВЕРШЕНСТВОВАНИЕ ПРОЦЕДУРЫ ОЦЕНКИ КАЧЕСТВА НЕПЕРЕРАБОТАННОГО СЫРЬЯ ЖИВОТНОГО ПРОИСХОЖДЕНИЯ</vt:lpstr>
      <vt:lpstr>PowerPoint Presentation</vt:lpstr>
      <vt:lpstr>PowerPoint Presentation</vt:lpstr>
      <vt:lpstr>Вступление Технических регламентов Таможенного союза обязывает производителей пищевой продукции:</vt:lpstr>
      <vt:lpstr>Ветеринарно-санитарная экспертиза для пищевой продукции животного происхождения </vt:lpstr>
      <vt:lpstr>PowerPoint Presentation</vt:lpstr>
      <vt:lpstr>PowerPoint Presentation</vt:lpstr>
      <vt:lpstr>Ветеринарно-санитарная экспертиза для пищевой продукции животного происхождения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12</cp:revision>
  <dcterms:created xsi:type="dcterms:W3CDTF">2016-06-24T00:51:59Z</dcterms:created>
  <dcterms:modified xsi:type="dcterms:W3CDTF">2016-06-24T02:06:21Z</dcterms:modified>
</cp:coreProperties>
</file>