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1" r:id="rId6"/>
    <p:sldId id="262" r:id="rId7"/>
    <p:sldId id="263" r:id="rId8"/>
    <p:sldId id="271"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75" d="100"/>
          <a:sy n="75" d="100"/>
        </p:scale>
        <p:origin x="43" y="-10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9D403-84D2-415A-A974-68995CE7A085}" type="datetimeFigureOut">
              <a:rPr lang="en-IN" smtClean="0"/>
              <a:pPr/>
              <a:t>13-05-2021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A31EF-8F1F-443F-B0F6-0457915132CD}" type="slidenum">
              <a:rPr lang="en-IN" smtClean="0"/>
              <a:pPr/>
              <a:t>‹#›</a:t>
            </a:fld>
            <a:endParaRPr lang="en-IN"/>
          </a:p>
        </p:txBody>
      </p:sp>
    </p:spTree>
    <p:extLst>
      <p:ext uri="{BB962C8B-B14F-4D97-AF65-F5344CB8AC3E}">
        <p14:creationId xmlns:p14="http://schemas.microsoft.com/office/powerpoint/2010/main" val="1874779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303D-0BFA-41E7-A63D-CF27C171DF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984BE7-DD05-4700-95DA-D234F594B3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74AF75-1795-434A-9E06-E79939E234C7}"/>
              </a:ext>
            </a:extLst>
          </p:cNvPr>
          <p:cNvSpPr>
            <a:spLocks noGrp="1"/>
          </p:cNvSpPr>
          <p:nvPr>
            <p:ph type="dt" sz="half" idx="10"/>
          </p:nvPr>
        </p:nvSpPr>
        <p:spPr/>
        <p:txBody>
          <a:bodyPr/>
          <a:lstStyle/>
          <a:p>
            <a:fld id="{F3F05E68-EBCC-4251-96AD-52D610BD67F4}" type="datetime1">
              <a:rPr lang="en-IN" smtClean="0"/>
              <a:pPr/>
              <a:t>13-05-2021</a:t>
            </a:fld>
            <a:endParaRPr lang="en-IN"/>
          </a:p>
        </p:txBody>
      </p:sp>
      <p:sp>
        <p:nvSpPr>
          <p:cNvPr id="5" name="Footer Placeholder 4">
            <a:extLst>
              <a:ext uri="{FF2B5EF4-FFF2-40B4-BE49-F238E27FC236}">
                <a16:creationId xmlns:a16="http://schemas.microsoft.com/office/drawing/2014/main" id="{374C657E-F841-49FD-866F-739B737693BF}"/>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6" name="Slide Number Placeholder 5">
            <a:extLst>
              <a:ext uri="{FF2B5EF4-FFF2-40B4-BE49-F238E27FC236}">
                <a16:creationId xmlns:a16="http://schemas.microsoft.com/office/drawing/2014/main" id="{595A6586-4067-447D-9161-6563DCE6155C}"/>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129128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2863-949E-4D77-AD06-DE7C57727D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437C56-16A9-4E5B-8539-6EB00F925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3F927-9F8A-4FDE-9609-6623CC3FAC55}"/>
              </a:ext>
            </a:extLst>
          </p:cNvPr>
          <p:cNvSpPr>
            <a:spLocks noGrp="1"/>
          </p:cNvSpPr>
          <p:nvPr>
            <p:ph type="dt" sz="half" idx="10"/>
          </p:nvPr>
        </p:nvSpPr>
        <p:spPr/>
        <p:txBody>
          <a:bodyPr/>
          <a:lstStyle/>
          <a:p>
            <a:fld id="{F1C3202F-8059-4DF2-A9E4-D68EF32E0D92}" type="datetime1">
              <a:rPr lang="en-IN" smtClean="0"/>
              <a:pPr/>
              <a:t>13-05-2021</a:t>
            </a:fld>
            <a:endParaRPr lang="en-IN"/>
          </a:p>
        </p:txBody>
      </p:sp>
      <p:sp>
        <p:nvSpPr>
          <p:cNvPr id="5" name="Footer Placeholder 4">
            <a:extLst>
              <a:ext uri="{FF2B5EF4-FFF2-40B4-BE49-F238E27FC236}">
                <a16:creationId xmlns:a16="http://schemas.microsoft.com/office/drawing/2014/main" id="{D1C53DF1-A00F-420B-8DC5-C3BE89C700B2}"/>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6" name="Slide Number Placeholder 5">
            <a:extLst>
              <a:ext uri="{FF2B5EF4-FFF2-40B4-BE49-F238E27FC236}">
                <a16:creationId xmlns:a16="http://schemas.microsoft.com/office/drawing/2014/main" id="{25C5DE4B-54CB-43B2-A850-41C285A12442}"/>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269109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18FD6-AE68-4F77-BD17-2FF73B6CAC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4E3FC0-C861-4E01-BCF1-E036E6495D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3F50F-CC62-413D-A183-C17E49B62885}"/>
              </a:ext>
            </a:extLst>
          </p:cNvPr>
          <p:cNvSpPr>
            <a:spLocks noGrp="1"/>
          </p:cNvSpPr>
          <p:nvPr>
            <p:ph type="dt" sz="half" idx="10"/>
          </p:nvPr>
        </p:nvSpPr>
        <p:spPr/>
        <p:txBody>
          <a:bodyPr/>
          <a:lstStyle/>
          <a:p>
            <a:fld id="{C40E293F-DD4D-4156-88B8-9E663D79EFA8}" type="datetime1">
              <a:rPr lang="en-IN" smtClean="0"/>
              <a:pPr/>
              <a:t>13-05-2021</a:t>
            </a:fld>
            <a:endParaRPr lang="en-IN"/>
          </a:p>
        </p:txBody>
      </p:sp>
      <p:sp>
        <p:nvSpPr>
          <p:cNvPr id="5" name="Footer Placeholder 4">
            <a:extLst>
              <a:ext uri="{FF2B5EF4-FFF2-40B4-BE49-F238E27FC236}">
                <a16:creationId xmlns:a16="http://schemas.microsoft.com/office/drawing/2014/main" id="{9F712F19-0D9A-4F50-81C8-57D39AFEFE14}"/>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6" name="Slide Number Placeholder 5">
            <a:extLst>
              <a:ext uri="{FF2B5EF4-FFF2-40B4-BE49-F238E27FC236}">
                <a16:creationId xmlns:a16="http://schemas.microsoft.com/office/drawing/2014/main" id="{AA854237-5C31-4FBB-8D49-6E06EFE5CE6A}"/>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2207147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226A-7A50-4329-9FBA-EBBAC54146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FFC9FE-4797-42B9-BDB6-00A78B36F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A37D0-22EE-4B97-BD92-84D4A4662BDE}"/>
              </a:ext>
            </a:extLst>
          </p:cNvPr>
          <p:cNvSpPr>
            <a:spLocks noGrp="1"/>
          </p:cNvSpPr>
          <p:nvPr>
            <p:ph type="dt" sz="half" idx="10"/>
          </p:nvPr>
        </p:nvSpPr>
        <p:spPr/>
        <p:txBody>
          <a:bodyPr/>
          <a:lstStyle/>
          <a:p>
            <a:fld id="{5EB3A2AE-AD4E-49BE-A712-BF3BE8DD0420}" type="datetime1">
              <a:rPr lang="en-IN" smtClean="0"/>
              <a:pPr/>
              <a:t>13-05-2021</a:t>
            </a:fld>
            <a:endParaRPr lang="en-IN"/>
          </a:p>
        </p:txBody>
      </p:sp>
      <p:sp>
        <p:nvSpPr>
          <p:cNvPr id="5" name="Footer Placeholder 4">
            <a:extLst>
              <a:ext uri="{FF2B5EF4-FFF2-40B4-BE49-F238E27FC236}">
                <a16:creationId xmlns:a16="http://schemas.microsoft.com/office/drawing/2014/main" id="{F57341B7-3BE0-4577-B14A-852FC6178B2B}"/>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6" name="Slide Number Placeholder 5">
            <a:extLst>
              <a:ext uri="{FF2B5EF4-FFF2-40B4-BE49-F238E27FC236}">
                <a16:creationId xmlns:a16="http://schemas.microsoft.com/office/drawing/2014/main" id="{C4AE3363-928E-4E74-976D-7D02D205E81F}"/>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115196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7E9D-A00B-46F7-92B2-5D62E33152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FA22BD-5C31-4041-B53B-8F04A11F18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072BF8-4C7A-42E7-9617-32505CBB2DB1}"/>
              </a:ext>
            </a:extLst>
          </p:cNvPr>
          <p:cNvSpPr>
            <a:spLocks noGrp="1"/>
          </p:cNvSpPr>
          <p:nvPr>
            <p:ph type="dt" sz="half" idx="10"/>
          </p:nvPr>
        </p:nvSpPr>
        <p:spPr/>
        <p:txBody>
          <a:bodyPr/>
          <a:lstStyle/>
          <a:p>
            <a:fld id="{31883B75-4E56-40F6-93C4-CE0D58FE1341}" type="datetime1">
              <a:rPr lang="en-IN" smtClean="0"/>
              <a:pPr/>
              <a:t>13-05-2021</a:t>
            </a:fld>
            <a:endParaRPr lang="en-IN"/>
          </a:p>
        </p:txBody>
      </p:sp>
      <p:sp>
        <p:nvSpPr>
          <p:cNvPr id="5" name="Footer Placeholder 4">
            <a:extLst>
              <a:ext uri="{FF2B5EF4-FFF2-40B4-BE49-F238E27FC236}">
                <a16:creationId xmlns:a16="http://schemas.microsoft.com/office/drawing/2014/main" id="{F2F1380B-FE14-4BFE-9624-40655682F9D5}"/>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6" name="Slide Number Placeholder 5">
            <a:extLst>
              <a:ext uri="{FF2B5EF4-FFF2-40B4-BE49-F238E27FC236}">
                <a16:creationId xmlns:a16="http://schemas.microsoft.com/office/drawing/2014/main" id="{EB335194-CF63-416F-864C-F95B3EC527C3}"/>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411582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1D3B-30C4-48D8-AEE4-4270F0685C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6ECCC5-A895-44B1-BB36-670261B1F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5B62E8-3F4D-420E-849F-0B5353ADEE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5113D5-A3B1-45FB-A98C-58AC36EB9E49}"/>
              </a:ext>
            </a:extLst>
          </p:cNvPr>
          <p:cNvSpPr>
            <a:spLocks noGrp="1"/>
          </p:cNvSpPr>
          <p:nvPr>
            <p:ph type="dt" sz="half" idx="10"/>
          </p:nvPr>
        </p:nvSpPr>
        <p:spPr/>
        <p:txBody>
          <a:bodyPr/>
          <a:lstStyle/>
          <a:p>
            <a:fld id="{118FFC32-840D-41A9-9777-2C75B3B1771F}" type="datetime1">
              <a:rPr lang="en-IN" smtClean="0"/>
              <a:pPr/>
              <a:t>13-05-2021</a:t>
            </a:fld>
            <a:endParaRPr lang="en-IN"/>
          </a:p>
        </p:txBody>
      </p:sp>
      <p:sp>
        <p:nvSpPr>
          <p:cNvPr id="6" name="Footer Placeholder 5">
            <a:extLst>
              <a:ext uri="{FF2B5EF4-FFF2-40B4-BE49-F238E27FC236}">
                <a16:creationId xmlns:a16="http://schemas.microsoft.com/office/drawing/2014/main" id="{D8FDB208-036C-4938-8EBE-0A2B7DD0C3F9}"/>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7" name="Slide Number Placeholder 6">
            <a:extLst>
              <a:ext uri="{FF2B5EF4-FFF2-40B4-BE49-F238E27FC236}">
                <a16:creationId xmlns:a16="http://schemas.microsoft.com/office/drawing/2014/main" id="{8F745C5D-1475-409E-8EBE-F6B64A4C2662}"/>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2642096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5952-CE08-4A6C-A4DB-76DF14B63F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4C69EE-6A4F-4FA1-9A94-939642A26A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BA5FC-7FF1-46E6-B8B9-46DB6271C9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EEA041-3AF7-4854-918E-81CC242625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973935-2426-46BB-917A-33E45CF77D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A8A16E-38F8-4E14-BAA6-D194F3EEC534}"/>
              </a:ext>
            </a:extLst>
          </p:cNvPr>
          <p:cNvSpPr>
            <a:spLocks noGrp="1"/>
          </p:cNvSpPr>
          <p:nvPr>
            <p:ph type="dt" sz="half" idx="10"/>
          </p:nvPr>
        </p:nvSpPr>
        <p:spPr/>
        <p:txBody>
          <a:bodyPr/>
          <a:lstStyle/>
          <a:p>
            <a:fld id="{626A7C9B-1AF2-4C36-BDBA-9F623EBD8B38}" type="datetime1">
              <a:rPr lang="en-IN" smtClean="0"/>
              <a:pPr/>
              <a:t>13-05-2021</a:t>
            </a:fld>
            <a:endParaRPr lang="en-IN"/>
          </a:p>
        </p:txBody>
      </p:sp>
      <p:sp>
        <p:nvSpPr>
          <p:cNvPr id="8" name="Footer Placeholder 7">
            <a:extLst>
              <a:ext uri="{FF2B5EF4-FFF2-40B4-BE49-F238E27FC236}">
                <a16:creationId xmlns:a16="http://schemas.microsoft.com/office/drawing/2014/main" id="{F5995F15-C23B-4CC6-B4C1-3D52602C968C}"/>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9" name="Slide Number Placeholder 8">
            <a:extLst>
              <a:ext uri="{FF2B5EF4-FFF2-40B4-BE49-F238E27FC236}">
                <a16:creationId xmlns:a16="http://schemas.microsoft.com/office/drawing/2014/main" id="{A64FDA81-BC3E-45CF-8C5C-2D40463E340D}"/>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206774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CABF3-BEA6-4467-B896-5D5B8C941B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A8F0E0-D649-4A07-A610-CDC2F91682D6}"/>
              </a:ext>
            </a:extLst>
          </p:cNvPr>
          <p:cNvSpPr>
            <a:spLocks noGrp="1"/>
          </p:cNvSpPr>
          <p:nvPr>
            <p:ph type="dt" sz="half" idx="10"/>
          </p:nvPr>
        </p:nvSpPr>
        <p:spPr/>
        <p:txBody>
          <a:bodyPr/>
          <a:lstStyle/>
          <a:p>
            <a:fld id="{9409BFB1-C8A4-425C-8E07-DE1D2732D1FD}" type="datetime1">
              <a:rPr lang="en-IN" smtClean="0"/>
              <a:pPr/>
              <a:t>13-05-2021</a:t>
            </a:fld>
            <a:endParaRPr lang="en-IN"/>
          </a:p>
        </p:txBody>
      </p:sp>
      <p:sp>
        <p:nvSpPr>
          <p:cNvPr id="4" name="Footer Placeholder 3">
            <a:extLst>
              <a:ext uri="{FF2B5EF4-FFF2-40B4-BE49-F238E27FC236}">
                <a16:creationId xmlns:a16="http://schemas.microsoft.com/office/drawing/2014/main" id="{0FFCAE14-E47A-4496-9316-ABD84B909FF3}"/>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5" name="Slide Number Placeholder 4">
            <a:extLst>
              <a:ext uri="{FF2B5EF4-FFF2-40B4-BE49-F238E27FC236}">
                <a16:creationId xmlns:a16="http://schemas.microsoft.com/office/drawing/2014/main" id="{1CA802DB-B47F-47E2-845F-5C4CDFB09F56}"/>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985271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7334D-E9DE-4775-B548-FD8E3B947983}"/>
              </a:ext>
            </a:extLst>
          </p:cNvPr>
          <p:cNvSpPr>
            <a:spLocks noGrp="1"/>
          </p:cNvSpPr>
          <p:nvPr>
            <p:ph type="dt" sz="half" idx="10"/>
          </p:nvPr>
        </p:nvSpPr>
        <p:spPr/>
        <p:txBody>
          <a:bodyPr/>
          <a:lstStyle/>
          <a:p>
            <a:fld id="{5BD35558-9A12-400F-BA1E-CB5C51110D38}" type="datetime1">
              <a:rPr lang="en-IN" smtClean="0"/>
              <a:pPr/>
              <a:t>13-05-2021</a:t>
            </a:fld>
            <a:endParaRPr lang="en-IN"/>
          </a:p>
        </p:txBody>
      </p:sp>
      <p:sp>
        <p:nvSpPr>
          <p:cNvPr id="3" name="Footer Placeholder 2">
            <a:extLst>
              <a:ext uri="{FF2B5EF4-FFF2-40B4-BE49-F238E27FC236}">
                <a16:creationId xmlns:a16="http://schemas.microsoft.com/office/drawing/2014/main" id="{FBF2A66E-AEE3-4811-8772-5F1F838E766B}"/>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4" name="Slide Number Placeholder 3">
            <a:extLst>
              <a:ext uri="{FF2B5EF4-FFF2-40B4-BE49-F238E27FC236}">
                <a16:creationId xmlns:a16="http://schemas.microsoft.com/office/drawing/2014/main" id="{B2FC00B0-1EEF-4238-8B8E-409452DD57A7}"/>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363438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FE41-8294-45D4-BC27-EAFB80341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5D51A3-BDE7-466E-A9DC-A32D24058B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82B9C9-A1C7-477B-8E9F-4F53A374C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B1F6E1-C836-4F94-B7FC-BD562204644A}"/>
              </a:ext>
            </a:extLst>
          </p:cNvPr>
          <p:cNvSpPr>
            <a:spLocks noGrp="1"/>
          </p:cNvSpPr>
          <p:nvPr>
            <p:ph type="dt" sz="half" idx="10"/>
          </p:nvPr>
        </p:nvSpPr>
        <p:spPr/>
        <p:txBody>
          <a:bodyPr/>
          <a:lstStyle/>
          <a:p>
            <a:fld id="{0DA21AF8-6944-45B1-B107-2F6B493ECC75}" type="datetime1">
              <a:rPr lang="en-IN" smtClean="0"/>
              <a:pPr/>
              <a:t>13-05-2021</a:t>
            </a:fld>
            <a:endParaRPr lang="en-IN"/>
          </a:p>
        </p:txBody>
      </p:sp>
      <p:sp>
        <p:nvSpPr>
          <p:cNvPr id="6" name="Footer Placeholder 5">
            <a:extLst>
              <a:ext uri="{FF2B5EF4-FFF2-40B4-BE49-F238E27FC236}">
                <a16:creationId xmlns:a16="http://schemas.microsoft.com/office/drawing/2014/main" id="{FAEB35D5-452E-40FE-A0FD-4ADF458540D3}"/>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7" name="Slide Number Placeholder 6">
            <a:extLst>
              <a:ext uri="{FF2B5EF4-FFF2-40B4-BE49-F238E27FC236}">
                <a16:creationId xmlns:a16="http://schemas.microsoft.com/office/drawing/2014/main" id="{5657B1B6-A2AF-4DC2-9C31-9A67352FF4CC}"/>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257493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5A0A-1F8C-4C33-A1A7-A4F4DC723C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26994B-2806-4CCF-B5DC-099AE0CED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49FBC3-1930-4622-A7BB-A3A8DBB83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F47FB-97A7-41B5-A75E-D3E3AEF09BD4}"/>
              </a:ext>
            </a:extLst>
          </p:cNvPr>
          <p:cNvSpPr>
            <a:spLocks noGrp="1"/>
          </p:cNvSpPr>
          <p:nvPr>
            <p:ph type="dt" sz="half" idx="10"/>
          </p:nvPr>
        </p:nvSpPr>
        <p:spPr/>
        <p:txBody>
          <a:bodyPr/>
          <a:lstStyle/>
          <a:p>
            <a:fld id="{DFA85089-AC0E-4CE9-960F-940967676383}" type="datetime1">
              <a:rPr lang="en-IN" smtClean="0"/>
              <a:pPr/>
              <a:t>13-05-2021</a:t>
            </a:fld>
            <a:endParaRPr lang="en-IN"/>
          </a:p>
        </p:txBody>
      </p:sp>
      <p:sp>
        <p:nvSpPr>
          <p:cNvPr id="6" name="Footer Placeholder 5">
            <a:extLst>
              <a:ext uri="{FF2B5EF4-FFF2-40B4-BE49-F238E27FC236}">
                <a16:creationId xmlns:a16="http://schemas.microsoft.com/office/drawing/2014/main" id="{54F41F73-84EF-4EAF-835D-F956565CA489}"/>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7" name="Slide Number Placeholder 6">
            <a:extLst>
              <a:ext uri="{FF2B5EF4-FFF2-40B4-BE49-F238E27FC236}">
                <a16:creationId xmlns:a16="http://schemas.microsoft.com/office/drawing/2014/main" id="{63BEEA88-0C4F-441C-9FD5-628DA98023D8}"/>
              </a:ext>
            </a:extLst>
          </p:cNvPr>
          <p:cNvSpPr>
            <a:spLocks noGrp="1"/>
          </p:cNvSpPr>
          <p:nvPr>
            <p:ph type="sldNum" sz="quarter" idx="12"/>
          </p:nvPr>
        </p:nvSpPr>
        <p:spPr/>
        <p:txBody>
          <a:bodyPr/>
          <a:lstStyle/>
          <a:p>
            <a:fld id="{1C31DEBF-AE20-4689-ADFF-879AF853B401}" type="slidenum">
              <a:rPr lang="en-IN" smtClean="0"/>
              <a:pPr/>
              <a:t>‹#›</a:t>
            </a:fld>
            <a:endParaRPr lang="en-IN"/>
          </a:p>
        </p:txBody>
      </p:sp>
    </p:spTree>
    <p:extLst>
      <p:ext uri="{BB962C8B-B14F-4D97-AF65-F5344CB8AC3E}">
        <p14:creationId xmlns:p14="http://schemas.microsoft.com/office/powerpoint/2010/main" val="2006293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9AEFBD-E390-49E8-8AF5-61BCF60AEB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0500D-0536-464E-9482-3AF1ED9D85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B7492-818D-4A28-A7AF-EA2E05422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1EBD5-2FC5-435D-B0E2-A3263B6EEA60}" type="datetime1">
              <a:rPr lang="en-IN" smtClean="0"/>
              <a:pPr/>
              <a:t>13-05-2021</a:t>
            </a:fld>
            <a:endParaRPr lang="en-IN"/>
          </a:p>
        </p:txBody>
      </p:sp>
      <p:sp>
        <p:nvSpPr>
          <p:cNvPr id="5" name="Footer Placeholder 4">
            <a:extLst>
              <a:ext uri="{FF2B5EF4-FFF2-40B4-BE49-F238E27FC236}">
                <a16:creationId xmlns:a16="http://schemas.microsoft.com/office/drawing/2014/main" id="{55D68F2B-2E83-449E-9A75-F01791081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Electronics and Telecommunication Hope Foundation’s International Institute of Information Technology Hinjawadi Pune</a:t>
            </a:r>
            <a:endParaRPr lang="en-IN"/>
          </a:p>
        </p:txBody>
      </p:sp>
      <p:sp>
        <p:nvSpPr>
          <p:cNvPr id="6" name="Slide Number Placeholder 5">
            <a:extLst>
              <a:ext uri="{FF2B5EF4-FFF2-40B4-BE49-F238E27FC236}">
                <a16:creationId xmlns:a16="http://schemas.microsoft.com/office/drawing/2014/main" id="{E86D48CE-6569-4DFC-BC5E-771D56423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1DEBF-AE20-4689-ADFF-879AF853B401}" type="slidenum">
              <a:rPr lang="en-IN" smtClean="0"/>
              <a:pPr/>
              <a:t>‹#›</a:t>
            </a:fld>
            <a:endParaRPr lang="en-IN"/>
          </a:p>
        </p:txBody>
      </p:sp>
    </p:spTree>
    <p:extLst>
      <p:ext uri="{BB962C8B-B14F-4D97-AF65-F5344CB8AC3E}">
        <p14:creationId xmlns:p14="http://schemas.microsoft.com/office/powerpoint/2010/main" val="3398378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8854-9782-4B5E-8030-6D95C32FF6EC}"/>
              </a:ext>
            </a:extLst>
          </p:cNvPr>
          <p:cNvSpPr>
            <a:spLocks noGrp="1"/>
          </p:cNvSpPr>
          <p:nvPr>
            <p:ph type="ctrTitle"/>
          </p:nvPr>
        </p:nvSpPr>
        <p:spPr>
          <a:xfrm>
            <a:off x="1570075" y="382771"/>
            <a:ext cx="9144000" cy="4886331"/>
          </a:xfrm>
        </p:spPr>
        <p:txBody>
          <a:bodyPr>
            <a:noAutofit/>
          </a:bodyPr>
          <a:lstStyle/>
          <a:p>
            <a:r>
              <a:rPr lang="en-IN" sz="2000" b="1" dirty="0">
                <a:latin typeface="Georgia" panose="02040502050405020303" pitchFamily="18" charset="0"/>
              </a:rPr>
              <a:t>Project Phase 1 Presentation</a:t>
            </a:r>
            <a:br>
              <a:rPr lang="en-IN" sz="3200" b="1" dirty="0">
                <a:solidFill>
                  <a:srgbClr val="002060"/>
                </a:solidFill>
                <a:latin typeface="Georgia" panose="02040502050405020303" pitchFamily="18" charset="0"/>
              </a:rPr>
            </a:br>
            <a:br>
              <a:rPr lang="en-IN" sz="3200" b="1" dirty="0">
                <a:solidFill>
                  <a:srgbClr val="002060"/>
                </a:solidFill>
                <a:latin typeface="Georgia" panose="02040502050405020303" pitchFamily="18" charset="0"/>
              </a:rPr>
            </a:br>
            <a:r>
              <a:rPr lang="en-IN" sz="3200" b="1" dirty="0">
                <a:solidFill>
                  <a:srgbClr val="002060"/>
                </a:solidFill>
                <a:latin typeface="Georgia" panose="02040502050405020303" pitchFamily="18" charset="0"/>
              </a:rPr>
              <a:t>Fuel Quantity Detector</a:t>
            </a:r>
            <a:br>
              <a:rPr lang="en-IN" sz="2800" dirty="0">
                <a:latin typeface="Georgia" panose="02040502050405020303" pitchFamily="18" charset="0"/>
              </a:rPr>
            </a:br>
            <a:br>
              <a:rPr lang="en-IN" sz="2800" dirty="0">
                <a:latin typeface="Georgia" panose="02040502050405020303" pitchFamily="18" charset="0"/>
              </a:rPr>
            </a:br>
            <a:br>
              <a:rPr lang="en-IN" sz="2800" dirty="0">
                <a:latin typeface="Georgia" panose="02040502050405020303" pitchFamily="18" charset="0"/>
              </a:rPr>
            </a:br>
            <a:r>
              <a:rPr lang="en-US" sz="2000" dirty="0">
                <a:latin typeface="Georgia" panose="02040502050405020303" pitchFamily="18" charset="0"/>
              </a:rPr>
              <a:t>Presented by </a:t>
            </a:r>
            <a:br>
              <a:rPr lang="en-US" sz="2800" dirty="0">
                <a:latin typeface="Georgia" panose="02040502050405020303" pitchFamily="18" charset="0"/>
              </a:rPr>
            </a:br>
            <a: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t>Ishan Modi (Exam Seat No: T150953041) </a:t>
            </a:r>
            <a:b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br>
            <a: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t> Malay </a:t>
            </a:r>
            <a:r>
              <a:rPr lang="en-US" sz="2000" b="1" i="1" dirty="0" err="1">
                <a:solidFill>
                  <a:srgbClr val="C00000"/>
                </a:solidFill>
                <a:effectLst>
                  <a:outerShdw blurRad="38100" dist="38100" dir="2700000" algn="tl">
                    <a:srgbClr val="000000">
                      <a:alpha val="43137"/>
                    </a:srgbClr>
                  </a:outerShdw>
                </a:effectLst>
                <a:latin typeface="Georgia" panose="02040502050405020303" pitchFamily="18" charset="0"/>
              </a:rPr>
              <a:t>Sheth</a:t>
            </a:r>
            <a: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t> (Exam Seat No: T150953063) </a:t>
            </a:r>
            <a:b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br>
            <a: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t> Ritu Swain (Exam Seat No: T150953072) </a:t>
            </a:r>
            <a:b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br>
            <a:b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br>
            <a:br>
              <a:rPr lang="en-US" sz="2400" dirty="0">
                <a:latin typeface="Georgia" panose="02040502050405020303" pitchFamily="18" charset="0"/>
              </a:rPr>
            </a:br>
            <a:r>
              <a:rPr lang="en-US" sz="2000" dirty="0">
                <a:latin typeface="Georgia" panose="02040502050405020303" pitchFamily="18" charset="0"/>
              </a:rPr>
              <a:t>Guided by </a:t>
            </a:r>
            <a:br>
              <a:rPr lang="en-US" sz="2800" dirty="0">
                <a:latin typeface="Georgia" panose="02040502050405020303" pitchFamily="18" charset="0"/>
              </a:rPr>
            </a:br>
            <a: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t>Prof. </a:t>
            </a:r>
            <a:r>
              <a:rPr lang="en-US" sz="2000" b="1" i="1" dirty="0" err="1">
                <a:solidFill>
                  <a:srgbClr val="C00000"/>
                </a:solidFill>
                <a:effectLst>
                  <a:outerShdw blurRad="38100" dist="38100" dir="2700000" algn="tl">
                    <a:srgbClr val="000000">
                      <a:alpha val="43137"/>
                    </a:srgbClr>
                  </a:outerShdw>
                </a:effectLst>
                <a:latin typeface="Georgia" panose="02040502050405020303" pitchFamily="18" charset="0"/>
              </a:rPr>
              <a:t>Smita</a:t>
            </a:r>
            <a: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rPr>
              <a:t> Kadam </a:t>
            </a:r>
            <a:br>
              <a:rPr lang="en-US" sz="2400" b="1" dirty="0">
                <a:latin typeface="Georgia" panose="02040502050405020303" pitchFamily="18" charset="0"/>
              </a:rPr>
            </a:br>
            <a:endParaRPr lang="en-IN" sz="2800" b="1" dirty="0">
              <a:latin typeface="Georgia" panose="02040502050405020303" pitchFamily="18" charset="0"/>
            </a:endParaRPr>
          </a:p>
        </p:txBody>
      </p:sp>
      <p:sp>
        <p:nvSpPr>
          <p:cNvPr id="3" name="Subtitle 2">
            <a:extLst>
              <a:ext uri="{FF2B5EF4-FFF2-40B4-BE49-F238E27FC236}">
                <a16:creationId xmlns:a16="http://schemas.microsoft.com/office/drawing/2014/main" id="{EF4041E0-6AA5-4F4C-8AE3-23AEBE5CA347}"/>
              </a:ext>
            </a:extLst>
          </p:cNvPr>
          <p:cNvSpPr>
            <a:spLocks noGrp="1"/>
          </p:cNvSpPr>
          <p:nvPr>
            <p:ph type="subTitle" idx="1"/>
          </p:nvPr>
        </p:nvSpPr>
        <p:spPr>
          <a:xfrm>
            <a:off x="1438940" y="5560828"/>
            <a:ext cx="9144000" cy="914400"/>
          </a:xfrm>
        </p:spPr>
        <p:txBody>
          <a:bodyPr>
            <a:normAutofit fontScale="92500" lnSpcReduction="20000"/>
          </a:bodyPr>
          <a:lstStyle/>
          <a:p>
            <a:r>
              <a:rPr lang="en-US" sz="1800" b="1" dirty="0">
                <a:solidFill>
                  <a:srgbClr val="002060"/>
                </a:solidFill>
                <a:latin typeface="Georgia" panose="02040502050405020303" pitchFamily="18" charset="0"/>
              </a:rPr>
              <a:t>Dept. of Electronics and Telecommunication </a:t>
            </a:r>
          </a:p>
          <a:p>
            <a:r>
              <a:rPr lang="en-US" sz="1800" b="1" dirty="0">
                <a:solidFill>
                  <a:srgbClr val="002060"/>
                </a:solidFill>
                <a:latin typeface="Georgia" panose="02040502050405020303" pitchFamily="18" charset="0"/>
              </a:rPr>
              <a:t>Hope Foundation’s </a:t>
            </a:r>
          </a:p>
          <a:p>
            <a:r>
              <a:rPr lang="en-US" sz="1800" b="1" dirty="0">
                <a:solidFill>
                  <a:srgbClr val="002060"/>
                </a:solidFill>
                <a:latin typeface="Georgia" panose="02040502050405020303" pitchFamily="18" charset="0"/>
              </a:rPr>
              <a:t>International Institute of Information Technology </a:t>
            </a:r>
            <a:r>
              <a:rPr lang="en-US" sz="1800" b="1" dirty="0" err="1">
                <a:solidFill>
                  <a:srgbClr val="002060"/>
                </a:solidFill>
                <a:latin typeface="Georgia" panose="02040502050405020303" pitchFamily="18" charset="0"/>
              </a:rPr>
              <a:t>Hinjawadi</a:t>
            </a:r>
            <a:r>
              <a:rPr lang="en-US" sz="1800" b="1" dirty="0">
                <a:solidFill>
                  <a:srgbClr val="002060"/>
                </a:solidFill>
                <a:latin typeface="Georgia" panose="02040502050405020303" pitchFamily="18" charset="0"/>
              </a:rPr>
              <a:t> Pune</a:t>
            </a:r>
            <a:endParaRPr lang="en-IN" sz="1800" b="1" dirty="0">
              <a:solidFill>
                <a:srgbClr val="002060"/>
              </a:solidFill>
              <a:latin typeface="Georgia" panose="02040502050405020303" pitchFamily="18" charset="0"/>
            </a:endParaRPr>
          </a:p>
        </p:txBody>
      </p:sp>
      <p:pic>
        <p:nvPicPr>
          <p:cNvPr id="5" name="Picture 4">
            <a:extLst>
              <a:ext uri="{FF2B5EF4-FFF2-40B4-BE49-F238E27FC236}">
                <a16:creationId xmlns:a16="http://schemas.microsoft.com/office/drawing/2014/main" id="{504B48C1-E05A-4745-A0F7-59A7203D1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76" y="382771"/>
            <a:ext cx="2484048" cy="1005448"/>
          </a:xfrm>
          <a:prstGeom prst="rect">
            <a:avLst/>
          </a:prstGeom>
        </p:spPr>
      </p:pic>
    </p:spTree>
    <p:extLst>
      <p:ext uri="{BB962C8B-B14F-4D97-AF65-F5344CB8AC3E}">
        <p14:creationId xmlns:p14="http://schemas.microsoft.com/office/powerpoint/2010/main" val="473099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4"/>
            <a:ext cx="12192000" cy="881542"/>
          </a:xfrm>
        </p:spPr>
        <p:txBody>
          <a:bodyPr>
            <a:normAutofit/>
          </a:bodyPr>
          <a:lstStyle/>
          <a:p>
            <a:pPr marL="0" indent="0" algn="ctr">
              <a:lnSpc>
                <a:spcPct val="110000"/>
              </a:lnSpc>
              <a:spcBef>
                <a:spcPct val="0"/>
              </a:spcBef>
              <a:buNone/>
            </a:pPr>
            <a:r>
              <a:rPr lang="en-US" sz="4400" b="1" dirty="0">
                <a:solidFill>
                  <a:srgbClr val="002060"/>
                </a:solidFill>
                <a:latin typeface="Georgia" panose="02040502050405020303" pitchFamily="18" charset="0"/>
                <a:ea typeface="+mj-ea"/>
                <a:cs typeface="+mj-cs"/>
              </a:rPr>
              <a:t>Impact analysis</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10</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253409" y="165714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en-US" sz="2000" i="1" dirty="0">
                <a:latin typeface="Bookman Old Style" panose="02050604050505020204" pitchFamily="18" charset="0"/>
                <a:ea typeface="+mj-ea"/>
                <a:cs typeface="+mj-cs"/>
              </a:rPr>
              <a:t>Impact of our project on society and environment: </a:t>
            </a:r>
          </a:p>
          <a:p>
            <a:pPr marL="0" indent="0">
              <a:lnSpc>
                <a:spcPct val="110000"/>
              </a:lnSpc>
              <a:spcBef>
                <a:spcPct val="0"/>
              </a:spcBef>
              <a:buNone/>
            </a:pPr>
            <a:endParaRPr lang="en-US" sz="2000" i="1" dirty="0">
              <a:latin typeface="Bookman Old Style" panose="02050604050505020204" pitchFamily="18" charset="0"/>
              <a:ea typeface="+mj-ea"/>
              <a:cs typeface="+mj-cs"/>
            </a:endParaRPr>
          </a:p>
          <a:p>
            <a:pPr>
              <a:lnSpc>
                <a:spcPct val="110000"/>
              </a:lnSpc>
              <a:spcBef>
                <a:spcPct val="0"/>
              </a:spcBef>
            </a:pPr>
            <a:r>
              <a:rPr lang="en-US" sz="2000" i="1" u="sng" dirty="0">
                <a:latin typeface="Bookman Old Style" panose="02050604050505020204" pitchFamily="18" charset="0"/>
                <a:ea typeface="+mj-ea"/>
                <a:cs typeface="+mj-cs"/>
              </a:rPr>
              <a:t>Usefulness (positive impact):</a:t>
            </a:r>
          </a:p>
          <a:p>
            <a:pPr marL="0" indent="0">
              <a:lnSpc>
                <a:spcPct val="110000"/>
              </a:lnSpc>
              <a:spcBef>
                <a:spcPct val="0"/>
              </a:spcBef>
              <a:buNone/>
            </a:pPr>
            <a:r>
              <a:rPr lang="en-US" sz="2000" i="1" dirty="0">
                <a:latin typeface="Bookman Old Style" panose="02050604050505020204" pitchFamily="18" charset="0"/>
                <a:ea typeface="+mj-ea"/>
                <a:cs typeface="+mj-cs"/>
              </a:rPr>
              <a:t>	LCD helps you see the quantity of fuel present in tank and prevents you from being cheated at fuel pumps.</a:t>
            </a:r>
          </a:p>
          <a:p>
            <a:pPr marL="0" indent="0">
              <a:lnSpc>
                <a:spcPct val="110000"/>
              </a:lnSpc>
              <a:spcBef>
                <a:spcPct val="0"/>
              </a:spcBef>
              <a:buNone/>
            </a:pPr>
            <a:endParaRPr lang="en-US" sz="2000" i="1" dirty="0">
              <a:latin typeface="Bookman Old Style" panose="02050604050505020204" pitchFamily="18" charset="0"/>
              <a:ea typeface="+mj-ea"/>
              <a:cs typeface="+mj-cs"/>
            </a:endParaRPr>
          </a:p>
          <a:p>
            <a:pPr>
              <a:lnSpc>
                <a:spcPct val="110000"/>
              </a:lnSpc>
              <a:spcBef>
                <a:spcPct val="0"/>
              </a:spcBef>
            </a:pPr>
            <a:r>
              <a:rPr lang="en-US" sz="2000" i="1" u="sng" dirty="0">
                <a:latin typeface="Bookman Old Style" panose="02050604050505020204" pitchFamily="18" charset="0"/>
                <a:ea typeface="+mj-ea"/>
                <a:cs typeface="+mj-cs"/>
              </a:rPr>
              <a:t>Harmfulness (negative impact):</a:t>
            </a:r>
          </a:p>
          <a:p>
            <a:pPr marL="457200" lvl="1" indent="0">
              <a:lnSpc>
                <a:spcPct val="110000"/>
              </a:lnSpc>
              <a:spcBef>
                <a:spcPct val="0"/>
              </a:spcBef>
              <a:buNone/>
            </a:pPr>
            <a:r>
              <a:rPr lang="en-US" sz="2000" i="1" dirty="0">
                <a:latin typeface="Bookman Old Style" panose="02050604050505020204" pitchFamily="18" charset="0"/>
              </a:rPr>
              <a:t>	The major problem with this system is that, if proper connection is not done then due to short circuit there will blast in petrol tank.</a:t>
            </a:r>
          </a:p>
        </p:txBody>
      </p:sp>
    </p:spTree>
    <p:extLst>
      <p:ext uri="{BB962C8B-B14F-4D97-AF65-F5344CB8AC3E}">
        <p14:creationId xmlns:p14="http://schemas.microsoft.com/office/powerpoint/2010/main" val="1888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3"/>
            <a:ext cx="12192000" cy="1172755"/>
          </a:xfrm>
        </p:spPr>
        <p:txBody>
          <a:bodyPr>
            <a:normAutofit fontScale="90000"/>
          </a:bodyPr>
          <a:lstStyle/>
          <a:p>
            <a:pPr marL="0" indent="0" algn="ctr">
              <a:lnSpc>
                <a:spcPct val="110000"/>
              </a:lnSpc>
              <a:spcBef>
                <a:spcPct val="0"/>
              </a:spcBef>
              <a:buNone/>
            </a:pPr>
            <a:r>
              <a:rPr lang="en-US" sz="4400" b="1" dirty="0">
                <a:solidFill>
                  <a:srgbClr val="002060"/>
                </a:solidFill>
                <a:latin typeface="Georgia" panose="02040502050405020303" pitchFamily="18" charset="0"/>
                <a:ea typeface="+mj-ea"/>
                <a:cs typeface="+mj-cs"/>
              </a:rPr>
              <a:t>Professional Ethical practices </a:t>
            </a:r>
            <a:br>
              <a:rPr lang="en-US" sz="4400" b="1" dirty="0">
                <a:solidFill>
                  <a:srgbClr val="002060"/>
                </a:solidFill>
                <a:latin typeface="Georgia" panose="02040502050405020303" pitchFamily="18" charset="0"/>
                <a:ea typeface="+mj-ea"/>
                <a:cs typeface="+mj-cs"/>
              </a:rPr>
            </a:br>
            <a:r>
              <a:rPr lang="en-US" sz="4400" b="1" dirty="0">
                <a:solidFill>
                  <a:srgbClr val="002060"/>
                </a:solidFill>
                <a:latin typeface="Georgia" panose="02040502050405020303" pitchFamily="18" charset="0"/>
                <a:ea typeface="+mj-ea"/>
                <a:cs typeface="+mj-cs"/>
              </a:rPr>
              <a:t>to be followed</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11</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253409" y="1657147"/>
            <a:ext cx="10515600"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en-US" sz="2400" i="1" dirty="0">
                <a:latin typeface="Bookman Old Style" panose="02050604050505020204" pitchFamily="18" charset="0"/>
                <a:ea typeface="+mj-ea"/>
                <a:cs typeface="+mj-cs"/>
              </a:rPr>
              <a:t>Professional ethics:</a:t>
            </a:r>
          </a:p>
          <a:p>
            <a:pPr marL="457200" indent="-457200">
              <a:lnSpc>
                <a:spcPct val="110000"/>
              </a:lnSpc>
              <a:spcBef>
                <a:spcPct val="0"/>
              </a:spcBef>
              <a:buFont typeface="+mj-lt"/>
              <a:buAutoNum type="arabicPeriod"/>
            </a:pPr>
            <a:r>
              <a:rPr lang="en-US" sz="2400" i="1" dirty="0">
                <a:latin typeface="Bookman Old Style" panose="02050604050505020204" pitchFamily="18" charset="0"/>
                <a:ea typeface="+mj-ea"/>
                <a:cs typeface="+mj-cs"/>
              </a:rPr>
              <a:t>Giving credits</a:t>
            </a:r>
          </a:p>
          <a:p>
            <a:pPr marL="457200" indent="-457200">
              <a:lnSpc>
                <a:spcPct val="110000"/>
              </a:lnSpc>
              <a:spcBef>
                <a:spcPct val="0"/>
              </a:spcBef>
              <a:buFont typeface="+mj-lt"/>
              <a:buAutoNum type="arabicPeriod"/>
            </a:pPr>
            <a:r>
              <a:rPr lang="en-US" sz="2400" i="1" dirty="0">
                <a:latin typeface="Bookman Old Style" panose="02050604050505020204" pitchFamily="18" charset="0"/>
                <a:ea typeface="+mj-ea"/>
                <a:cs typeface="+mj-cs"/>
              </a:rPr>
              <a:t>Keeping technical guidelines in mind</a:t>
            </a:r>
          </a:p>
          <a:p>
            <a:pPr marL="457200" indent="-457200">
              <a:lnSpc>
                <a:spcPct val="110000"/>
              </a:lnSpc>
              <a:spcBef>
                <a:spcPct val="0"/>
              </a:spcBef>
              <a:buFont typeface="+mj-lt"/>
              <a:buAutoNum type="arabicPeriod"/>
            </a:pPr>
            <a:r>
              <a:rPr lang="en-US" sz="2400" i="1" dirty="0">
                <a:latin typeface="Bookman Old Style" panose="02050604050505020204" pitchFamily="18" charset="0"/>
                <a:ea typeface="+mj-ea"/>
                <a:cs typeface="+mj-cs"/>
              </a:rPr>
              <a:t>Following the norms of engineering practices</a:t>
            </a:r>
          </a:p>
          <a:p>
            <a:pPr marL="457200" indent="-457200">
              <a:lnSpc>
                <a:spcPct val="110000"/>
              </a:lnSpc>
              <a:spcBef>
                <a:spcPct val="0"/>
              </a:spcBef>
              <a:buFont typeface="+mj-lt"/>
              <a:buAutoNum type="arabicPeriod"/>
            </a:pPr>
            <a:r>
              <a:rPr lang="en-US" sz="2400" i="1" dirty="0">
                <a:latin typeface="Bookman Old Style" panose="02050604050505020204" pitchFamily="18" charset="0"/>
              </a:rPr>
              <a:t>For outcome caused by one’s actions or decisions </a:t>
            </a:r>
          </a:p>
          <a:p>
            <a:pPr marL="0" indent="0">
              <a:lnSpc>
                <a:spcPct val="110000"/>
              </a:lnSpc>
              <a:spcBef>
                <a:spcPct val="0"/>
              </a:spcBef>
              <a:buNone/>
            </a:pPr>
            <a:endParaRPr lang="en-US" sz="2400" i="1" dirty="0">
              <a:latin typeface="Bookman Old Style" panose="02050604050505020204" pitchFamily="18" charset="0"/>
              <a:ea typeface="+mj-ea"/>
              <a:cs typeface="+mj-cs"/>
            </a:endParaRPr>
          </a:p>
          <a:p>
            <a:pPr marL="0" indent="0">
              <a:lnSpc>
                <a:spcPct val="110000"/>
              </a:lnSpc>
              <a:spcBef>
                <a:spcPct val="0"/>
              </a:spcBef>
              <a:buNone/>
            </a:pPr>
            <a:r>
              <a:rPr lang="en-US" sz="2400" i="1" dirty="0">
                <a:latin typeface="Bookman Old Style" panose="02050604050505020204" pitchFamily="18" charset="0"/>
                <a:ea typeface="+mj-ea"/>
                <a:cs typeface="+mj-cs"/>
              </a:rPr>
              <a:t>Responsibilities:</a:t>
            </a:r>
          </a:p>
          <a:p>
            <a:pPr marL="0" indent="0">
              <a:lnSpc>
                <a:spcPct val="110000"/>
              </a:lnSpc>
              <a:spcBef>
                <a:spcPct val="0"/>
              </a:spcBef>
              <a:buNone/>
            </a:pPr>
            <a:endParaRPr lang="en-US" sz="2400" i="1" dirty="0">
              <a:latin typeface="Bookman Old Style" panose="02050604050505020204" pitchFamily="18" charset="0"/>
              <a:ea typeface="+mj-ea"/>
              <a:cs typeface="+mj-cs"/>
            </a:endParaRPr>
          </a:p>
          <a:p>
            <a:pPr marL="457200" indent="-457200">
              <a:lnSpc>
                <a:spcPct val="110000"/>
              </a:lnSpc>
              <a:spcBef>
                <a:spcPct val="0"/>
              </a:spcBef>
              <a:buFont typeface="+mj-lt"/>
              <a:buAutoNum type="arabicPeriod"/>
            </a:pPr>
            <a:r>
              <a:rPr lang="en-US" sz="2400" i="1" dirty="0">
                <a:latin typeface="Bookman Old Style" panose="02050604050505020204" pitchFamily="18" charset="0"/>
              </a:rPr>
              <a:t>Complete daily/regular responsibilities </a:t>
            </a:r>
          </a:p>
          <a:p>
            <a:pPr marL="457200" indent="-457200">
              <a:lnSpc>
                <a:spcPct val="110000"/>
              </a:lnSpc>
              <a:spcBef>
                <a:spcPct val="0"/>
              </a:spcBef>
              <a:buFont typeface="+mj-lt"/>
              <a:buAutoNum type="arabicPeriod"/>
            </a:pPr>
            <a:r>
              <a:rPr lang="en-US" sz="2400" i="1" dirty="0">
                <a:latin typeface="Bookman Old Style" panose="02050604050505020204" pitchFamily="18" charset="0"/>
              </a:rPr>
              <a:t>Moral responsibility, that is looking ahead to and caring about what happens to oneself and others.</a:t>
            </a:r>
          </a:p>
          <a:p>
            <a:pPr marL="457200" indent="-457200">
              <a:lnSpc>
                <a:spcPct val="110000"/>
              </a:lnSpc>
              <a:spcBef>
                <a:spcPct val="0"/>
              </a:spcBef>
              <a:buFont typeface="+mj-lt"/>
              <a:buAutoNum type="arabicPeriod"/>
            </a:pPr>
            <a:r>
              <a:rPr lang="en-US" sz="2400" i="1" dirty="0">
                <a:latin typeface="Bookman Old Style" panose="02050604050505020204" pitchFamily="18" charset="0"/>
              </a:rPr>
              <a:t>Liability (answerability for one’s actions or decisions) </a:t>
            </a:r>
          </a:p>
          <a:p>
            <a:pPr marL="457200" indent="-457200">
              <a:lnSpc>
                <a:spcPct val="110000"/>
              </a:lnSpc>
              <a:spcBef>
                <a:spcPct val="0"/>
              </a:spcBef>
              <a:buFont typeface="+mj-lt"/>
              <a:buAutoNum type="arabicPeriod"/>
            </a:pPr>
            <a:endParaRPr lang="en-US" sz="2400" i="1" dirty="0">
              <a:latin typeface="Bookman Old Style" panose="02050604050505020204" pitchFamily="18" charset="0"/>
            </a:endParaRPr>
          </a:p>
          <a:p>
            <a:pPr marL="457200" indent="-457200">
              <a:lnSpc>
                <a:spcPct val="110000"/>
              </a:lnSpc>
              <a:spcBef>
                <a:spcPct val="0"/>
              </a:spcBef>
              <a:buFont typeface="+mj-lt"/>
              <a:buAutoNum type="arabicPeriod"/>
            </a:pPr>
            <a:endParaRPr lang="en-US" sz="2400" i="1" dirty="0">
              <a:latin typeface="Bookman Old Style" panose="02050604050505020204" pitchFamily="18" charset="0"/>
              <a:ea typeface="+mj-ea"/>
              <a:cs typeface="+mj-cs"/>
            </a:endParaRPr>
          </a:p>
          <a:p>
            <a:pPr marL="0" indent="0">
              <a:lnSpc>
                <a:spcPct val="110000"/>
              </a:lnSpc>
              <a:spcBef>
                <a:spcPct val="0"/>
              </a:spcBef>
              <a:buNone/>
            </a:pPr>
            <a:r>
              <a:rPr lang="en-US" sz="2400" i="1" dirty="0">
                <a:latin typeface="Bookman Old Style" panose="02050604050505020204" pitchFamily="18" charset="0"/>
                <a:ea typeface="+mj-ea"/>
                <a:cs typeface="+mj-cs"/>
              </a:rPr>
              <a:t> </a:t>
            </a:r>
          </a:p>
          <a:p>
            <a:pPr marL="0" indent="0">
              <a:lnSpc>
                <a:spcPct val="110000"/>
              </a:lnSpc>
              <a:spcBef>
                <a:spcPct val="0"/>
              </a:spcBef>
              <a:buNone/>
            </a:pPr>
            <a:r>
              <a:rPr lang="en-US" sz="2400" i="1" dirty="0">
                <a:latin typeface="Bookman Old Style" panose="02050604050505020204" pitchFamily="18" charset="0"/>
                <a:ea typeface="+mj-ea"/>
                <a:cs typeface="+mj-cs"/>
              </a:rPr>
              <a:t>Norms of engineering practices to be followed:</a:t>
            </a:r>
          </a:p>
          <a:p>
            <a:pPr marL="457200" indent="-457200">
              <a:lnSpc>
                <a:spcPct val="110000"/>
              </a:lnSpc>
              <a:spcBef>
                <a:spcPct val="0"/>
              </a:spcBef>
              <a:buFont typeface="+mj-lt"/>
              <a:buAutoNum type="arabicPeriod"/>
            </a:pPr>
            <a:r>
              <a:rPr lang="en-US" sz="2400" i="1" dirty="0">
                <a:latin typeface="Bookman Old Style" panose="02050604050505020204" pitchFamily="18" charset="0"/>
                <a:ea typeface="+mj-ea"/>
                <a:cs typeface="+mj-cs"/>
              </a:rPr>
              <a:t>Wearing glasses to avoid eye damages</a:t>
            </a:r>
          </a:p>
          <a:p>
            <a:pPr marL="457200" indent="-457200">
              <a:lnSpc>
                <a:spcPct val="110000"/>
              </a:lnSpc>
              <a:spcBef>
                <a:spcPct val="0"/>
              </a:spcBef>
              <a:buFont typeface="+mj-lt"/>
              <a:buAutoNum type="arabicPeriod"/>
            </a:pPr>
            <a:r>
              <a:rPr lang="en-US" sz="2400" i="1" dirty="0">
                <a:latin typeface="Bookman Old Style" panose="02050604050505020204" pitchFamily="18" charset="0"/>
                <a:ea typeface="+mj-ea"/>
                <a:cs typeface="+mj-cs"/>
              </a:rPr>
              <a:t>Double check the circuit connections</a:t>
            </a:r>
          </a:p>
          <a:p>
            <a:pPr marL="0" indent="0">
              <a:lnSpc>
                <a:spcPct val="110000"/>
              </a:lnSpc>
              <a:spcBef>
                <a:spcPct val="0"/>
              </a:spcBef>
              <a:buNone/>
            </a:pPr>
            <a:endParaRPr lang="en-US" sz="2400" i="1" dirty="0">
              <a:latin typeface="Bookman Old Style" panose="02050604050505020204"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800" b="1" dirty="0">
              <a:solidFill>
                <a:srgbClr val="002060"/>
              </a:solidFill>
              <a:latin typeface="Georgia" panose="02040502050405020303" pitchFamily="18" charset="0"/>
              <a:ea typeface="+mj-ea"/>
              <a:cs typeface="+mj-cs"/>
            </a:endParaRPr>
          </a:p>
          <a:p>
            <a:pPr marL="0" indent="0">
              <a:buNone/>
            </a:pPr>
            <a:endParaRPr lang="en-US" sz="1400"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357597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3"/>
            <a:ext cx="12192000" cy="1172755"/>
          </a:xfrm>
        </p:spPr>
        <p:txBody>
          <a:bodyPr>
            <a:normAutofit/>
          </a:bodyPr>
          <a:lstStyle/>
          <a:p>
            <a:pPr marL="0" indent="0" algn="ctr">
              <a:lnSpc>
                <a:spcPct val="110000"/>
              </a:lnSpc>
              <a:spcBef>
                <a:spcPct val="0"/>
              </a:spcBef>
              <a:buNone/>
            </a:pPr>
            <a:r>
              <a:rPr lang="en-IN" sz="4400" b="1" dirty="0">
                <a:solidFill>
                  <a:srgbClr val="002060"/>
                </a:solidFill>
                <a:latin typeface="Georgia" panose="02040502050405020303" pitchFamily="18" charset="0"/>
                <a:ea typeface="+mj-ea"/>
                <a:cs typeface="+mj-cs"/>
              </a:rPr>
              <a:t>System Implementation</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12</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253409" y="165714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en-US" sz="2000" i="1" dirty="0">
                <a:latin typeface="Bookman Old Style" panose="02050604050505020204" pitchFamily="18" charset="0"/>
                <a:ea typeface="+mj-ea"/>
                <a:cs typeface="+mj-cs"/>
              </a:rPr>
              <a:t>Understanding system needs.</a:t>
            </a:r>
          </a:p>
          <a:p>
            <a:pPr>
              <a:lnSpc>
                <a:spcPct val="110000"/>
              </a:lnSpc>
              <a:spcBef>
                <a:spcPct val="0"/>
              </a:spcBef>
            </a:pPr>
            <a:r>
              <a:rPr lang="en-US" sz="2000" i="1" dirty="0">
                <a:latin typeface="Bookman Old Style" panose="02050604050505020204" pitchFamily="18" charset="0"/>
                <a:ea typeface="+mj-ea"/>
                <a:cs typeface="+mj-cs"/>
              </a:rPr>
              <a:t>Selecting the components accordingly.</a:t>
            </a:r>
          </a:p>
          <a:p>
            <a:pPr>
              <a:lnSpc>
                <a:spcPct val="110000"/>
              </a:lnSpc>
              <a:spcBef>
                <a:spcPct val="0"/>
              </a:spcBef>
            </a:pPr>
            <a:r>
              <a:rPr lang="en-US" sz="2000" i="1" dirty="0">
                <a:latin typeface="Bookman Old Style" panose="02050604050505020204" pitchFamily="18" charset="0"/>
                <a:ea typeface="+mj-ea"/>
                <a:cs typeface="+mj-cs"/>
              </a:rPr>
              <a:t>Software selection</a:t>
            </a:r>
          </a:p>
          <a:p>
            <a:pPr>
              <a:lnSpc>
                <a:spcPct val="110000"/>
              </a:lnSpc>
              <a:spcBef>
                <a:spcPct val="0"/>
              </a:spcBef>
            </a:pPr>
            <a:r>
              <a:rPr lang="en-US" sz="2000" i="1" dirty="0">
                <a:latin typeface="Bookman Old Style" panose="02050604050505020204" pitchFamily="18" charset="0"/>
                <a:ea typeface="+mj-ea"/>
                <a:cs typeface="+mj-cs"/>
              </a:rPr>
              <a:t>Circuit designing</a:t>
            </a:r>
          </a:p>
          <a:p>
            <a:pPr>
              <a:lnSpc>
                <a:spcPct val="110000"/>
              </a:lnSpc>
              <a:spcBef>
                <a:spcPct val="0"/>
              </a:spcBef>
            </a:pPr>
            <a:endParaRPr lang="en-US" sz="2000" i="1" dirty="0">
              <a:latin typeface="Bookman Old Style" panose="02050604050505020204" pitchFamily="18" charset="0"/>
              <a:ea typeface="+mj-ea"/>
              <a:cs typeface="+mj-cs"/>
            </a:endParaRPr>
          </a:p>
          <a:p>
            <a:pPr>
              <a:lnSpc>
                <a:spcPct val="110000"/>
              </a:lnSpc>
              <a:spcBef>
                <a:spcPct val="0"/>
              </a:spcBef>
            </a:pPr>
            <a:r>
              <a:rPr lang="en-US" sz="2000" i="1" dirty="0">
                <a:latin typeface="Bookman Old Style" panose="02050604050505020204" pitchFamily="18" charset="0"/>
                <a:ea typeface="+mj-ea"/>
                <a:cs typeface="+mj-cs"/>
              </a:rPr>
              <a:t>Stimulation</a:t>
            </a:r>
          </a:p>
          <a:p>
            <a:pPr>
              <a:lnSpc>
                <a:spcPct val="110000"/>
              </a:lnSpc>
              <a:spcBef>
                <a:spcPct val="0"/>
              </a:spcBef>
            </a:pPr>
            <a:r>
              <a:rPr lang="en-US" sz="2000" i="1" dirty="0">
                <a:latin typeface="Bookman Old Style" panose="02050604050505020204" pitchFamily="18" charset="0"/>
                <a:ea typeface="+mj-ea"/>
                <a:cs typeface="+mj-cs"/>
              </a:rPr>
              <a:t>Circuit debugging</a:t>
            </a:r>
          </a:p>
          <a:p>
            <a:pPr>
              <a:lnSpc>
                <a:spcPct val="110000"/>
              </a:lnSpc>
              <a:spcBef>
                <a:spcPct val="0"/>
              </a:spcBef>
            </a:pPr>
            <a:r>
              <a:rPr lang="en-US" sz="2000" i="1" dirty="0">
                <a:latin typeface="Bookman Old Style" panose="02050604050505020204" pitchFamily="18" charset="0"/>
                <a:ea typeface="+mj-ea"/>
                <a:cs typeface="+mj-cs"/>
              </a:rPr>
              <a:t>PCB designing</a:t>
            </a:r>
          </a:p>
          <a:p>
            <a:pPr>
              <a:lnSpc>
                <a:spcPct val="110000"/>
              </a:lnSpc>
              <a:spcBef>
                <a:spcPct val="0"/>
              </a:spcBef>
            </a:pPr>
            <a:r>
              <a:rPr lang="en-US" sz="2000" i="1" dirty="0">
                <a:latin typeface="Bookman Old Style" panose="02050604050505020204" pitchFamily="18" charset="0"/>
                <a:ea typeface="+mj-ea"/>
                <a:cs typeface="+mj-cs"/>
              </a:rPr>
              <a:t>PCB debugging</a:t>
            </a:r>
          </a:p>
          <a:p>
            <a:pPr marL="0" indent="0">
              <a:lnSpc>
                <a:spcPct val="110000"/>
              </a:lnSpc>
              <a:spcBef>
                <a:spcPct val="0"/>
              </a:spcBef>
              <a:buNone/>
            </a:pPr>
            <a:endParaRPr lang="en-IN"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800" b="1" dirty="0">
              <a:solidFill>
                <a:srgbClr val="002060"/>
              </a:solidFill>
              <a:latin typeface="Georgia" panose="02040502050405020303" pitchFamily="18" charset="0"/>
              <a:ea typeface="+mj-ea"/>
              <a:cs typeface="+mj-cs"/>
            </a:endParaRPr>
          </a:p>
          <a:p>
            <a:pPr marL="0" indent="0">
              <a:buNone/>
            </a:pPr>
            <a:endParaRPr lang="en-US" sz="1400"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157915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3"/>
            <a:ext cx="12192000" cy="1172755"/>
          </a:xfrm>
        </p:spPr>
        <p:txBody>
          <a:bodyPr>
            <a:normAutofit/>
          </a:bodyPr>
          <a:lstStyle/>
          <a:p>
            <a:pPr marL="0" indent="0" algn="ctr">
              <a:lnSpc>
                <a:spcPct val="110000"/>
              </a:lnSpc>
              <a:spcBef>
                <a:spcPct val="0"/>
              </a:spcBef>
              <a:buNone/>
            </a:pPr>
            <a:r>
              <a:rPr lang="en-IN" sz="4400" b="1" dirty="0">
                <a:solidFill>
                  <a:srgbClr val="002060"/>
                </a:solidFill>
                <a:latin typeface="Georgia" panose="02040502050405020303" pitchFamily="18" charset="0"/>
                <a:ea typeface="+mj-ea"/>
                <a:cs typeface="+mj-cs"/>
              </a:rPr>
              <a:t>Results and discussion</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13</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253409" y="165714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en-US" sz="2000" i="1" dirty="0">
                <a:latin typeface="Bookman Old Style" panose="02050604050505020204" pitchFamily="18" charset="0"/>
              </a:rPr>
              <a:t>The proposed idea consists of ultrasonic technique for fuel measurement that acquires the measured fuel level and sends to the display unit which is present on the dash board. The data acquired from the sensor is given to the microcontroller . The processor processes the data by calculating the liter value that send to the display unit</a:t>
            </a:r>
            <a:r>
              <a:rPr lang="en-US" sz="3200" i="1" dirty="0">
                <a:latin typeface="Bookman Old Style" panose="02050604050505020204" pitchFamily="18" charset="0"/>
                <a:ea typeface="+mj-ea"/>
                <a:cs typeface="+mj-cs"/>
              </a:rPr>
              <a:t>.</a:t>
            </a:r>
            <a:endParaRPr lang="en-US" sz="2000" b="1" i="1" dirty="0">
              <a:latin typeface="Bookman Old Style" panose="02050604050505020204" pitchFamily="18" charset="0"/>
              <a:ea typeface="+mj-ea"/>
              <a:cs typeface="+mj-cs"/>
            </a:endParaRPr>
          </a:p>
          <a:p>
            <a:pPr marL="0" indent="0">
              <a:lnSpc>
                <a:spcPct val="110000"/>
              </a:lnSpc>
              <a:spcBef>
                <a:spcPct val="0"/>
              </a:spcBef>
              <a:buNone/>
            </a:pPr>
            <a:endParaRPr lang="en-US" sz="2800" b="1" dirty="0">
              <a:solidFill>
                <a:srgbClr val="002060"/>
              </a:solidFill>
              <a:latin typeface="Georgia" panose="02040502050405020303" pitchFamily="18" charset="0"/>
              <a:ea typeface="+mj-ea"/>
              <a:cs typeface="+mj-cs"/>
            </a:endParaRPr>
          </a:p>
          <a:p>
            <a:pPr marL="0" indent="0">
              <a:buNone/>
            </a:pPr>
            <a:endParaRPr lang="en-US" sz="1400"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3659247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3"/>
            <a:ext cx="12192000" cy="1172755"/>
          </a:xfrm>
        </p:spPr>
        <p:txBody>
          <a:bodyPr>
            <a:normAutofit/>
          </a:bodyPr>
          <a:lstStyle/>
          <a:p>
            <a:pPr marL="0" indent="0" algn="ctr">
              <a:lnSpc>
                <a:spcPct val="110000"/>
              </a:lnSpc>
              <a:spcBef>
                <a:spcPct val="0"/>
              </a:spcBef>
              <a:buNone/>
            </a:pPr>
            <a:r>
              <a:rPr lang="en-IN" sz="4400" b="1" dirty="0">
                <a:solidFill>
                  <a:srgbClr val="002060"/>
                </a:solidFill>
                <a:latin typeface="Georgia" panose="02040502050405020303" pitchFamily="18" charset="0"/>
                <a:ea typeface="+mj-ea"/>
                <a:cs typeface="+mj-cs"/>
              </a:rPr>
              <a:t>Conclusions and Future Scope</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14</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253409" y="165714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en-US" sz="2000" i="1" dirty="0">
                <a:latin typeface="Bookman Old Style" panose="02050604050505020204" pitchFamily="18" charset="0"/>
                <a:ea typeface="+mj-ea"/>
                <a:cs typeface="+mj-cs"/>
              </a:rPr>
              <a:t>Conclusions:</a:t>
            </a:r>
          </a:p>
          <a:p>
            <a:pPr marL="0" indent="0">
              <a:lnSpc>
                <a:spcPct val="110000"/>
              </a:lnSpc>
              <a:spcBef>
                <a:spcPct val="0"/>
              </a:spcBef>
              <a:buNone/>
            </a:pPr>
            <a:r>
              <a:rPr lang="en-US" sz="2000" i="1" dirty="0">
                <a:latin typeface="Bookman Old Style" panose="02050604050505020204" pitchFamily="18" charset="0"/>
                <a:ea typeface="+mj-ea"/>
                <a:cs typeface="+mj-cs"/>
              </a:rPr>
              <a:t>Taking the result into consideration we can state that the system displays real time fuel quantity accurately.</a:t>
            </a:r>
          </a:p>
          <a:p>
            <a:pPr marL="0" indent="0">
              <a:lnSpc>
                <a:spcPct val="110000"/>
              </a:lnSpc>
              <a:spcBef>
                <a:spcPct val="0"/>
              </a:spcBef>
              <a:buNone/>
            </a:pPr>
            <a:endParaRPr lang="en-US" sz="2000" i="1" dirty="0">
              <a:latin typeface="Bookman Old Style" panose="02050604050505020204" pitchFamily="18" charset="0"/>
              <a:ea typeface="+mj-ea"/>
              <a:cs typeface="+mj-cs"/>
            </a:endParaRPr>
          </a:p>
          <a:p>
            <a:pPr marL="0" indent="0">
              <a:lnSpc>
                <a:spcPct val="110000"/>
              </a:lnSpc>
              <a:spcBef>
                <a:spcPct val="0"/>
              </a:spcBef>
              <a:buNone/>
            </a:pPr>
            <a:r>
              <a:rPr lang="en-US" sz="2000" i="1" dirty="0">
                <a:latin typeface="Bookman Old Style" panose="02050604050505020204" pitchFamily="18" charset="0"/>
                <a:ea typeface="+mj-ea"/>
                <a:cs typeface="+mj-cs"/>
              </a:rPr>
              <a:t>Future Scope:</a:t>
            </a:r>
          </a:p>
          <a:p>
            <a:pPr marL="0" indent="0">
              <a:lnSpc>
                <a:spcPct val="110000"/>
              </a:lnSpc>
              <a:spcBef>
                <a:spcPct val="0"/>
              </a:spcBef>
              <a:buNone/>
            </a:pPr>
            <a:r>
              <a:rPr lang="en-US" sz="2000" i="1" dirty="0">
                <a:latin typeface="Bookman Old Style" panose="02050604050505020204" pitchFamily="18" charset="0"/>
                <a:ea typeface="+mj-ea"/>
                <a:cs typeface="+mj-cs"/>
              </a:rPr>
              <a:t>Fuel quality </a:t>
            </a:r>
          </a:p>
          <a:p>
            <a:pPr marL="0" indent="0">
              <a:lnSpc>
                <a:spcPct val="110000"/>
              </a:lnSpc>
              <a:spcBef>
                <a:spcPct val="0"/>
              </a:spcBef>
              <a:buNone/>
            </a:pPr>
            <a:endParaRPr lang="en-IN"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800" b="1" dirty="0">
              <a:solidFill>
                <a:srgbClr val="002060"/>
              </a:solidFill>
              <a:latin typeface="Georgia" panose="02040502050405020303" pitchFamily="18" charset="0"/>
              <a:ea typeface="+mj-ea"/>
              <a:cs typeface="+mj-cs"/>
            </a:endParaRPr>
          </a:p>
          <a:p>
            <a:pPr marL="0" indent="0">
              <a:buNone/>
            </a:pPr>
            <a:endParaRPr lang="en-US" sz="1400"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108174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3"/>
            <a:ext cx="12192000" cy="1172755"/>
          </a:xfrm>
        </p:spPr>
        <p:txBody>
          <a:bodyPr>
            <a:normAutofit/>
          </a:bodyPr>
          <a:lstStyle/>
          <a:p>
            <a:pPr marL="0" indent="0" algn="ctr">
              <a:lnSpc>
                <a:spcPct val="110000"/>
              </a:lnSpc>
              <a:spcBef>
                <a:spcPct val="0"/>
              </a:spcBef>
              <a:buNone/>
            </a:pPr>
            <a:r>
              <a:rPr lang="en-IN" sz="4400" b="1" dirty="0">
                <a:solidFill>
                  <a:srgbClr val="002060"/>
                </a:solidFill>
                <a:latin typeface="Georgia" panose="02040502050405020303" pitchFamily="18" charset="0"/>
                <a:ea typeface="+mj-ea"/>
                <a:cs typeface="+mj-cs"/>
              </a:rPr>
              <a:t>References</a:t>
            </a:r>
            <a:endParaRPr lang="en-US" sz="4400" b="1" dirty="0">
              <a:solidFill>
                <a:srgbClr val="002060"/>
              </a:solidFill>
              <a:latin typeface="Georgia" panose="02040502050405020303" pitchFamily="18" charset="0"/>
              <a:ea typeface="+mj-ea"/>
              <a:cs typeface="+mj-cs"/>
            </a:endParaRP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15</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838200" y="164411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10000"/>
              </a:lnSpc>
              <a:spcBef>
                <a:spcPct val="0"/>
              </a:spcBef>
              <a:buFont typeface="+mj-lt"/>
              <a:buAutoNum type="arabicParenR"/>
            </a:pPr>
            <a:r>
              <a:rPr lang="en-IN" sz="2000" i="1" dirty="0">
                <a:latin typeface="Bookman Old Style" panose="02050604050505020204" pitchFamily="18" charset="0"/>
              </a:rPr>
              <a:t>Deep Gupta, </a:t>
            </a:r>
            <a:r>
              <a:rPr lang="en-IN" sz="2000" i="1" dirty="0" err="1">
                <a:latin typeface="Bookman Old Style" panose="02050604050505020204" pitchFamily="18" charset="0"/>
              </a:rPr>
              <a:t>Brajesh</a:t>
            </a:r>
            <a:r>
              <a:rPr lang="en-IN" sz="2000" i="1" dirty="0">
                <a:latin typeface="Bookman Old Style" panose="02050604050505020204" pitchFamily="18" charset="0"/>
              </a:rPr>
              <a:t> Kr. Singh and Kuldeep Panwar “A Prototyping Model for Fuel Level Detector and Optimizer” page no 226- 229 </a:t>
            </a:r>
          </a:p>
          <a:p>
            <a:pPr marL="457200" indent="-457200">
              <a:lnSpc>
                <a:spcPct val="110000"/>
              </a:lnSpc>
              <a:spcBef>
                <a:spcPct val="0"/>
              </a:spcBef>
              <a:buFont typeface="+mj-lt"/>
              <a:buAutoNum type="arabicParenR"/>
            </a:pPr>
            <a:r>
              <a:rPr lang="en-IN" sz="2000" i="1" dirty="0" err="1">
                <a:latin typeface="Bookman Old Style" panose="02050604050505020204" pitchFamily="18" charset="0"/>
              </a:rPr>
              <a:t>Saikat</a:t>
            </a:r>
            <a:r>
              <a:rPr lang="en-IN" sz="2000" i="1" dirty="0">
                <a:latin typeface="Bookman Old Style" panose="02050604050505020204" pitchFamily="18" charset="0"/>
              </a:rPr>
              <a:t> Patra and </a:t>
            </a:r>
            <a:r>
              <a:rPr lang="en-IN" sz="2000" i="1" dirty="0" err="1">
                <a:latin typeface="Bookman Old Style" panose="02050604050505020204" pitchFamily="18" charset="0"/>
              </a:rPr>
              <a:t>Shibendu</a:t>
            </a:r>
            <a:r>
              <a:rPr lang="en-IN" sz="2000" i="1" dirty="0">
                <a:latin typeface="Bookman Old Style" panose="02050604050505020204" pitchFamily="18" charset="0"/>
              </a:rPr>
              <a:t> </a:t>
            </a:r>
            <a:r>
              <a:rPr lang="en-IN" sz="2000" i="1" dirty="0" err="1">
                <a:latin typeface="Bookman Old Style" panose="02050604050505020204" pitchFamily="18" charset="0"/>
              </a:rPr>
              <a:t>Mahata</a:t>
            </a:r>
            <a:r>
              <a:rPr lang="en-IN" sz="2000" i="1" dirty="0">
                <a:latin typeface="Bookman Old Style" panose="02050604050505020204" pitchFamily="18" charset="0"/>
              </a:rPr>
              <a:t> “Electronic for you November 2020 edition” page no. 75-76.</a:t>
            </a:r>
          </a:p>
          <a:p>
            <a:pPr marL="457200" indent="-457200">
              <a:lnSpc>
                <a:spcPct val="110000"/>
              </a:lnSpc>
              <a:spcBef>
                <a:spcPct val="0"/>
              </a:spcBef>
              <a:buFont typeface="+mj-lt"/>
              <a:buAutoNum type="arabicParenR"/>
            </a:pPr>
            <a:r>
              <a:rPr lang="en-IN" sz="2000" i="1" dirty="0">
                <a:latin typeface="Bookman Old Style" panose="02050604050505020204" pitchFamily="18" charset="0"/>
              </a:rPr>
              <a:t>African Journal of Basic &amp; Applied Sciences 4 (6): 226-229, 2012 ISSN 2079-2034. 5. </a:t>
            </a:r>
          </a:p>
          <a:p>
            <a:pPr marL="457200" indent="-457200">
              <a:lnSpc>
                <a:spcPct val="110000"/>
              </a:lnSpc>
              <a:spcBef>
                <a:spcPct val="0"/>
              </a:spcBef>
              <a:buFont typeface="+mj-lt"/>
              <a:buAutoNum type="arabicParenR"/>
            </a:pPr>
            <a:r>
              <a:rPr lang="en-IN" sz="2000" i="1" dirty="0">
                <a:latin typeface="Bookman Old Style" panose="02050604050505020204" pitchFamily="18" charset="0"/>
              </a:rPr>
              <a:t>Lei Chan, Xinmin Dong and </a:t>
            </a:r>
            <a:r>
              <a:rPr lang="en-IN" sz="2000" i="1" dirty="0" err="1">
                <a:latin typeface="Bookman Old Style" panose="02050604050505020204" pitchFamily="18" charset="0"/>
              </a:rPr>
              <a:t>Jie</a:t>
            </a:r>
            <a:r>
              <a:rPr lang="en-IN" sz="2000" i="1" dirty="0">
                <a:latin typeface="Bookman Old Style" panose="02050604050505020204" pitchFamily="18" charset="0"/>
              </a:rPr>
              <a:t> Han’s Development of Ultrasonic instrument for sealed container’s liquid level measurement.</a:t>
            </a:r>
          </a:p>
          <a:p>
            <a:pPr marL="457200" indent="-457200">
              <a:lnSpc>
                <a:spcPct val="110000"/>
              </a:lnSpc>
              <a:spcBef>
                <a:spcPct val="0"/>
              </a:spcBef>
              <a:buFont typeface="+mj-lt"/>
              <a:buAutoNum type="arabicParenR"/>
            </a:pPr>
            <a:r>
              <a:rPr lang="en-US" sz="2000" i="1" dirty="0">
                <a:solidFill>
                  <a:srgbClr val="111111"/>
                </a:solidFill>
                <a:latin typeface="Bookman Old Style" panose="02050604050505020204" pitchFamily="18" charset="0"/>
              </a:rPr>
              <a:t>“Real Time Generator Fuel level Measurement Meter Embedded with Ultrasound Sensor and Data Acquisition System” by </a:t>
            </a:r>
            <a:r>
              <a:rPr lang="en-US" sz="2000" i="1" dirty="0" err="1">
                <a:latin typeface="Bookman Old Style" panose="02050604050505020204" pitchFamily="18" charset="0"/>
              </a:rPr>
              <a:t>Sadeque</a:t>
            </a:r>
            <a:r>
              <a:rPr lang="en-US" sz="2000" i="1" dirty="0">
                <a:latin typeface="Bookman Old Style" panose="02050604050505020204" pitchFamily="18" charset="0"/>
              </a:rPr>
              <a:t> Reza Khan </a:t>
            </a:r>
            <a:r>
              <a:rPr lang="en-IN" sz="2000" i="1" u="none" strike="noStrike" dirty="0">
                <a:latin typeface="Bookman Old Style" panose="02050604050505020204" pitchFamily="18" charset="0"/>
              </a:rPr>
              <a:t>and </a:t>
            </a:r>
            <a:r>
              <a:rPr lang="en-IN" sz="2000" i="1" u="none" strike="noStrike" dirty="0" err="1">
                <a:latin typeface="Bookman Old Style" panose="02050604050505020204" pitchFamily="18" charset="0"/>
              </a:rPr>
              <a:t>Arifa</a:t>
            </a:r>
            <a:r>
              <a:rPr lang="en-IN" sz="2000" i="1" u="none" strike="noStrike" dirty="0">
                <a:latin typeface="Bookman Old Style" panose="02050604050505020204" pitchFamily="18" charset="0"/>
              </a:rPr>
              <a:t> </a:t>
            </a:r>
            <a:r>
              <a:rPr lang="en-IN" sz="2000" i="1" u="none" strike="noStrike" dirty="0" err="1">
                <a:latin typeface="Bookman Old Style" panose="02050604050505020204" pitchFamily="18" charset="0"/>
              </a:rPr>
              <a:t>Ferdousi</a:t>
            </a:r>
            <a:endParaRPr lang="en-IN" sz="2000" i="1" dirty="0">
              <a:latin typeface="Bookman Old Style" panose="02050604050505020204" pitchFamily="18" charset="0"/>
            </a:endParaRPr>
          </a:p>
          <a:p>
            <a:pPr marL="457200" indent="-457200">
              <a:lnSpc>
                <a:spcPct val="110000"/>
              </a:lnSpc>
              <a:spcBef>
                <a:spcPct val="0"/>
              </a:spcBef>
              <a:buFont typeface="+mj-lt"/>
              <a:buAutoNum type="arabicParenR"/>
            </a:pPr>
            <a:endParaRPr lang="en-US" sz="2000" i="1" dirty="0">
              <a:solidFill>
                <a:srgbClr val="C00000"/>
              </a:solidFill>
              <a:latin typeface="Bookman Old Style" panose="02050604050505020204" pitchFamily="18" charset="0"/>
              <a:ea typeface="+mj-ea"/>
              <a:cs typeface="+mj-cs"/>
            </a:endParaRPr>
          </a:p>
          <a:p>
            <a:pPr marL="457200" indent="-457200">
              <a:lnSpc>
                <a:spcPct val="110000"/>
              </a:lnSpc>
              <a:spcBef>
                <a:spcPct val="0"/>
              </a:spcBef>
              <a:buFont typeface="+mj-lt"/>
              <a:buAutoNum type="arabicParenR"/>
            </a:pPr>
            <a:endParaRPr lang="en-US" sz="2000" i="1" dirty="0">
              <a:solidFill>
                <a:srgbClr val="C00000"/>
              </a:solidFill>
              <a:latin typeface="Bookman Old Style" panose="02050604050505020204" pitchFamily="18" charset="0"/>
              <a:ea typeface="+mj-ea"/>
              <a:cs typeface="+mj-cs"/>
            </a:endParaRPr>
          </a:p>
          <a:p>
            <a:pPr marL="457200" indent="-457200">
              <a:lnSpc>
                <a:spcPct val="110000"/>
              </a:lnSpc>
              <a:spcBef>
                <a:spcPct val="0"/>
              </a:spcBef>
              <a:buFont typeface="+mj-lt"/>
              <a:buAutoNum type="arabicParenR"/>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800" b="1" dirty="0">
              <a:solidFill>
                <a:srgbClr val="002060"/>
              </a:solidFill>
              <a:latin typeface="Georgia" panose="02040502050405020303" pitchFamily="18" charset="0"/>
              <a:ea typeface="+mj-ea"/>
              <a:cs typeface="+mj-cs"/>
            </a:endParaRPr>
          </a:p>
          <a:p>
            <a:pPr marL="0" indent="0">
              <a:buNone/>
            </a:pPr>
            <a:endParaRPr lang="en-US" sz="1400"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417531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4"/>
            <a:ext cx="12192000" cy="881542"/>
          </a:xfrm>
        </p:spPr>
        <p:txBody>
          <a:bodyPr/>
          <a:lstStyle/>
          <a:p>
            <a:pPr algn="ctr"/>
            <a:r>
              <a:rPr lang="en-IN" b="1" dirty="0">
                <a:solidFill>
                  <a:srgbClr val="002060"/>
                </a:solidFill>
                <a:latin typeface="Georgia" panose="02040502050405020303" pitchFamily="18" charset="0"/>
              </a:rPr>
              <a:t>Outline</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2</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763772" y="1539449"/>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Georgia" panose="02040502050405020303" pitchFamily="18" charset="0"/>
              </a:rPr>
              <a:t>Introduction</a:t>
            </a:r>
          </a:p>
          <a:p>
            <a:r>
              <a:rPr lang="en-US" dirty="0">
                <a:latin typeface="Georgia" panose="02040502050405020303" pitchFamily="18" charset="0"/>
              </a:rPr>
              <a:t>Literature survey </a:t>
            </a:r>
          </a:p>
          <a:p>
            <a:r>
              <a:rPr lang="en-IN" sz="2900" dirty="0">
                <a:latin typeface="Georgia" panose="02040502050405020303" pitchFamily="18" charset="0"/>
              </a:rPr>
              <a:t>Gap Identification</a:t>
            </a:r>
          </a:p>
          <a:p>
            <a:r>
              <a:rPr lang="en-US" dirty="0">
                <a:latin typeface="Georgia" panose="02040502050405020303" pitchFamily="18" charset="0"/>
              </a:rPr>
              <a:t>Problem statement and Objectives</a:t>
            </a:r>
          </a:p>
          <a:p>
            <a:r>
              <a:rPr lang="en-IN" dirty="0">
                <a:latin typeface="Georgia" panose="02040502050405020303" pitchFamily="18" charset="0"/>
              </a:rPr>
              <a:t>Proposed Methodology </a:t>
            </a:r>
          </a:p>
          <a:p>
            <a:r>
              <a:rPr lang="en-US" dirty="0">
                <a:latin typeface="Georgia" panose="02040502050405020303" pitchFamily="18" charset="0"/>
              </a:rPr>
              <a:t>Requirement analysis</a:t>
            </a:r>
            <a:endParaRPr lang="en-US" sz="1600" dirty="0">
              <a:latin typeface="Georgia" panose="02040502050405020303" pitchFamily="18" charset="0"/>
            </a:endParaRPr>
          </a:p>
          <a:p>
            <a:r>
              <a:rPr lang="en-US" dirty="0">
                <a:latin typeface="Georgia" panose="02040502050405020303" pitchFamily="18" charset="0"/>
              </a:rPr>
              <a:t>Impact analysis </a:t>
            </a:r>
          </a:p>
          <a:p>
            <a:r>
              <a:rPr lang="en-US" dirty="0">
                <a:latin typeface="Georgia" panose="02040502050405020303" pitchFamily="18" charset="0"/>
              </a:rPr>
              <a:t>Professional Ethical practices to be followed </a:t>
            </a:r>
            <a:endParaRPr lang="en-US" sz="1400" dirty="0">
              <a:latin typeface="Georgia" panose="02040502050405020303" pitchFamily="18" charset="0"/>
            </a:endParaRPr>
          </a:p>
          <a:p>
            <a:r>
              <a:rPr lang="en-IN" dirty="0">
                <a:latin typeface="Georgia" panose="02040502050405020303" pitchFamily="18" charset="0"/>
              </a:rPr>
              <a:t>System Implementation</a:t>
            </a:r>
          </a:p>
          <a:p>
            <a:r>
              <a:rPr lang="en-IN" dirty="0">
                <a:latin typeface="Georgia" panose="02040502050405020303" pitchFamily="18" charset="0"/>
              </a:rPr>
              <a:t>Results and discussion</a:t>
            </a:r>
          </a:p>
          <a:p>
            <a:r>
              <a:rPr lang="en-IN" dirty="0">
                <a:latin typeface="Georgia" panose="02040502050405020303" pitchFamily="18" charset="0"/>
              </a:rPr>
              <a:t>Conclusions and Future Scope</a:t>
            </a:r>
          </a:p>
          <a:p>
            <a:r>
              <a:rPr lang="en-IN" dirty="0">
                <a:latin typeface="Georgia" panose="02040502050405020303" pitchFamily="18" charset="0"/>
              </a:rPr>
              <a:t>References</a:t>
            </a:r>
            <a:endParaRPr lang="en-US" dirty="0">
              <a:latin typeface="Georgia" panose="02040502050405020303" pitchFamily="18" charset="0"/>
            </a:endParaRPr>
          </a:p>
          <a:p>
            <a:endParaRPr lang="en-US" sz="1400" dirty="0">
              <a:latin typeface="Georgia" panose="02040502050405020303" pitchFamily="18" charset="0"/>
            </a:endParaRP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394337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4"/>
            <a:ext cx="12192000" cy="881542"/>
          </a:xfrm>
        </p:spPr>
        <p:txBody>
          <a:bodyPr>
            <a:normAutofit/>
          </a:bodyPr>
          <a:lstStyle/>
          <a:p>
            <a:pPr algn="ctr"/>
            <a:r>
              <a:rPr lang="en-US" b="1" dirty="0">
                <a:solidFill>
                  <a:srgbClr val="002060"/>
                </a:solidFill>
                <a:latin typeface="Georgia" panose="02040502050405020303" pitchFamily="18" charset="0"/>
              </a:rPr>
              <a:t>Introduction</a:t>
            </a:r>
            <a:endParaRPr lang="en-IN" b="1" dirty="0">
              <a:solidFill>
                <a:srgbClr val="002060"/>
              </a:solidFill>
              <a:latin typeface="Georgia" panose="02040502050405020303" pitchFamily="18" charset="0"/>
            </a:endParaRP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3</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763772" y="1539449"/>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en-IN" sz="1900" i="1" dirty="0">
                <a:latin typeface="Bookman Old Style" panose="02050604050505020204" pitchFamily="18" charset="0"/>
                <a:ea typeface="+mj-ea"/>
                <a:cs typeface="+mj-cs"/>
              </a:rPr>
              <a:t>The present world that we live in, where ever our eyes steer there we can see variants of automobile. Life has become faster due to them and so has it increased the fuel consumption rate. But the real question is the fuel consumption data that they show us actually true?</a:t>
            </a:r>
          </a:p>
          <a:p>
            <a:pPr marL="0" indent="0">
              <a:lnSpc>
                <a:spcPct val="110000"/>
              </a:lnSpc>
              <a:spcBef>
                <a:spcPct val="0"/>
              </a:spcBef>
              <a:buNone/>
            </a:pPr>
            <a:endParaRPr lang="en-IN" sz="1900" i="1" dirty="0">
              <a:latin typeface="Bookman Old Style" panose="02050604050505020204" pitchFamily="18" charset="0"/>
              <a:ea typeface="+mj-ea"/>
              <a:cs typeface="+mj-cs"/>
            </a:endParaRPr>
          </a:p>
          <a:p>
            <a:pPr marL="0" indent="0">
              <a:lnSpc>
                <a:spcPct val="110000"/>
              </a:lnSpc>
              <a:spcBef>
                <a:spcPct val="0"/>
              </a:spcBef>
              <a:buNone/>
            </a:pPr>
            <a:r>
              <a:rPr lang="en-IN" sz="1900" i="1" dirty="0">
                <a:latin typeface="Bookman Old Style" panose="02050604050505020204" pitchFamily="18" charset="0"/>
                <a:ea typeface="+mj-ea"/>
                <a:cs typeface="+mj-cs"/>
              </a:rPr>
              <a:t>Why does it matter?</a:t>
            </a:r>
          </a:p>
          <a:p>
            <a:pPr marL="0" indent="0">
              <a:lnSpc>
                <a:spcPct val="110000"/>
              </a:lnSpc>
              <a:spcBef>
                <a:spcPct val="0"/>
              </a:spcBef>
              <a:buNone/>
            </a:pPr>
            <a:endParaRPr lang="en-IN" sz="1900" i="1" dirty="0">
              <a:latin typeface="Bookman Old Style" panose="02050604050505020204" pitchFamily="18" charset="0"/>
              <a:ea typeface="+mj-ea"/>
              <a:cs typeface="+mj-cs"/>
            </a:endParaRPr>
          </a:p>
          <a:p>
            <a:pPr marL="0" indent="0">
              <a:lnSpc>
                <a:spcPct val="110000"/>
              </a:lnSpc>
              <a:spcBef>
                <a:spcPct val="0"/>
              </a:spcBef>
              <a:buNone/>
            </a:pPr>
            <a:r>
              <a:rPr lang="en-IN" sz="1900" i="1" dirty="0">
                <a:latin typeface="Bookman Old Style" panose="02050604050505020204" pitchFamily="18" charset="0"/>
                <a:ea typeface="+mj-ea"/>
                <a:cs typeface="+mj-cs"/>
              </a:rPr>
              <a:t>Oh it does.</a:t>
            </a:r>
          </a:p>
          <a:p>
            <a:pPr marL="0" indent="0">
              <a:lnSpc>
                <a:spcPct val="110000"/>
              </a:lnSpc>
              <a:spcBef>
                <a:spcPct val="0"/>
              </a:spcBef>
              <a:buNone/>
            </a:pPr>
            <a:endParaRPr lang="en-IN" sz="1900" i="1" dirty="0">
              <a:latin typeface="Bookman Old Style" panose="02050604050505020204" pitchFamily="18" charset="0"/>
              <a:ea typeface="+mj-ea"/>
              <a:cs typeface="+mj-cs"/>
            </a:endParaRPr>
          </a:p>
          <a:p>
            <a:pPr marL="0" indent="0">
              <a:lnSpc>
                <a:spcPct val="110000"/>
              </a:lnSpc>
              <a:spcBef>
                <a:spcPct val="0"/>
              </a:spcBef>
              <a:buNone/>
            </a:pPr>
            <a:r>
              <a:rPr lang="en-IN" sz="1900" i="1" dirty="0">
                <a:latin typeface="Bookman Old Style" panose="02050604050505020204" pitchFamily="18" charset="0"/>
                <a:ea typeface="+mj-ea"/>
                <a:cs typeface="+mj-cs"/>
              </a:rPr>
              <a:t>Especially when you are a general public who reads, hears about </a:t>
            </a:r>
            <a:r>
              <a:rPr lang="en-IN" sz="1900" i="1" dirty="0">
                <a:solidFill>
                  <a:srgbClr val="C00000"/>
                </a:solidFill>
                <a:latin typeface="Bookman Old Style" panose="02050604050505020204" pitchFamily="18" charset="0"/>
                <a:ea typeface="+mj-ea"/>
                <a:cs typeface="+mj-cs"/>
              </a:rPr>
              <a:t>fuel theft</a:t>
            </a:r>
            <a:r>
              <a:rPr lang="en-IN" sz="1900" i="1" dirty="0">
                <a:latin typeface="Bookman Old Style" panose="02050604050505020204" pitchFamily="18" charset="0"/>
                <a:ea typeface="+mj-ea"/>
                <a:cs typeface="+mj-cs"/>
              </a:rPr>
              <a:t>. The worse part is you are a </a:t>
            </a:r>
            <a:r>
              <a:rPr lang="en-IN" sz="1900" i="1" dirty="0">
                <a:solidFill>
                  <a:srgbClr val="C00000"/>
                </a:solidFill>
                <a:latin typeface="Bookman Old Style" panose="02050604050505020204" pitchFamily="18" charset="0"/>
                <a:ea typeface="+mj-ea"/>
                <a:cs typeface="+mj-cs"/>
              </a:rPr>
              <a:t>victim</a:t>
            </a:r>
            <a:r>
              <a:rPr lang="en-IN" sz="1900" i="1" dirty="0">
                <a:latin typeface="Bookman Old Style" panose="02050604050505020204" pitchFamily="18" charset="0"/>
                <a:ea typeface="+mj-ea"/>
                <a:cs typeface="+mj-cs"/>
              </a:rPr>
              <a:t> even without knowing that you are. </a:t>
            </a:r>
          </a:p>
          <a:p>
            <a:pPr marL="0" indent="0">
              <a:lnSpc>
                <a:spcPct val="110000"/>
              </a:lnSpc>
              <a:spcBef>
                <a:spcPct val="0"/>
              </a:spcBef>
              <a:buNone/>
            </a:pPr>
            <a:endParaRPr lang="en-IN" sz="1900" i="1" dirty="0">
              <a:latin typeface="Bookman Old Style" panose="02050604050505020204" pitchFamily="18" charset="0"/>
              <a:ea typeface="+mj-ea"/>
              <a:cs typeface="+mj-cs"/>
            </a:endParaRPr>
          </a:p>
          <a:p>
            <a:pPr marL="0" indent="0">
              <a:lnSpc>
                <a:spcPct val="110000"/>
              </a:lnSpc>
              <a:spcBef>
                <a:spcPct val="0"/>
              </a:spcBef>
              <a:buNone/>
            </a:pPr>
            <a:r>
              <a:rPr lang="en-IN" sz="1900" i="1" dirty="0">
                <a:latin typeface="Bookman Old Style" panose="02050604050505020204" pitchFamily="18" charset="0"/>
                <a:ea typeface="+mj-ea"/>
                <a:cs typeface="+mj-cs"/>
              </a:rPr>
              <a:t>Therefore here we are designing a project to eliminate this theft. A project that is based on ultrasonic fuel detection system. The Ultrasonic sensor in the setup will help detect the present fuel quantity in your tank to give you clarity regarding the actual fuel status. This will </a:t>
            </a:r>
            <a:r>
              <a:rPr lang="en-IN" sz="1900" i="1" dirty="0">
                <a:solidFill>
                  <a:srgbClr val="C00000"/>
                </a:solidFill>
                <a:latin typeface="Bookman Old Style" panose="02050604050505020204" pitchFamily="18" charset="0"/>
                <a:ea typeface="+mj-ea"/>
                <a:cs typeface="+mj-cs"/>
              </a:rPr>
              <a:t>protect you from being a victim of fuel theft</a:t>
            </a:r>
            <a:r>
              <a:rPr lang="en-IN" sz="1900" i="1" dirty="0">
                <a:latin typeface="Bookman Old Style" panose="02050604050505020204" pitchFamily="18" charset="0"/>
                <a:ea typeface="+mj-ea"/>
                <a:cs typeface="+mj-cs"/>
              </a:rPr>
              <a:t>.</a:t>
            </a:r>
          </a:p>
          <a:p>
            <a:pPr marL="0" indent="0">
              <a:lnSpc>
                <a:spcPct val="110000"/>
              </a:lnSpc>
              <a:spcBef>
                <a:spcPct val="0"/>
              </a:spcBef>
              <a:buNone/>
            </a:pPr>
            <a:r>
              <a:rPr lang="en-IN" sz="1900" i="1" dirty="0">
                <a:solidFill>
                  <a:srgbClr val="C00000"/>
                </a:solidFill>
                <a:latin typeface="Bookman Old Style" panose="02050604050505020204" pitchFamily="18" charset="0"/>
                <a:ea typeface="+mj-ea"/>
                <a:cs typeface="+mj-cs"/>
              </a:rPr>
              <a:t> </a:t>
            </a:r>
            <a:endParaRPr lang="en-US" sz="1900" i="1" dirty="0">
              <a:solidFill>
                <a:srgbClr val="C00000"/>
              </a:solidFill>
              <a:latin typeface="Bookman Old Style" panose="02050604050505020204"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endParaRPr lang="en-US" dirty="0">
              <a:latin typeface="Georgia" panose="02040502050405020303" pitchFamily="18" charset="0"/>
            </a:endParaRPr>
          </a:p>
        </p:txBody>
      </p:sp>
    </p:spTree>
    <p:extLst>
      <p:ext uri="{BB962C8B-B14F-4D97-AF65-F5344CB8AC3E}">
        <p14:creationId xmlns:p14="http://schemas.microsoft.com/office/powerpoint/2010/main" val="61468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4"/>
            <a:ext cx="12192000" cy="881542"/>
          </a:xfrm>
        </p:spPr>
        <p:txBody>
          <a:bodyPr>
            <a:normAutofit/>
          </a:bodyPr>
          <a:lstStyle/>
          <a:p>
            <a:pPr algn="ctr"/>
            <a:r>
              <a:rPr lang="en-US" b="1" dirty="0">
                <a:solidFill>
                  <a:srgbClr val="002060"/>
                </a:solidFill>
                <a:latin typeface="Georgia" panose="02040502050405020303" pitchFamily="18" charset="0"/>
              </a:rPr>
              <a:t>Literature survey </a:t>
            </a:r>
            <a:endParaRPr lang="en-IN" b="1" dirty="0">
              <a:solidFill>
                <a:srgbClr val="002060"/>
              </a:solidFill>
              <a:latin typeface="Georgia" panose="02040502050405020303" pitchFamily="18" charset="0"/>
            </a:endParaRP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4</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706622" y="153944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effectLst/>
                <a:latin typeface="Bookman Old Style" panose="02050604050505020204" pitchFamily="18" charset="0"/>
              </a:rPr>
              <a:t>In an article, “Real Time Generator Fuel level Measurement Meter Embedded with Ultrasound Sensor and Data Acquisition System” by </a:t>
            </a:r>
            <a:r>
              <a:rPr lang="en-US" sz="2000" i="1" dirty="0" err="1">
                <a:latin typeface="Bookman Old Style" panose="02050604050505020204" pitchFamily="18" charset="0"/>
              </a:rPr>
              <a:t>Sadeque</a:t>
            </a:r>
            <a:r>
              <a:rPr lang="en-US" sz="2000" i="1" dirty="0">
                <a:latin typeface="Bookman Old Style" panose="02050604050505020204" pitchFamily="18" charset="0"/>
              </a:rPr>
              <a:t> Reza Khan </a:t>
            </a:r>
            <a:r>
              <a:rPr lang="en-IN" sz="2000" i="1" strike="noStrike" dirty="0">
                <a:effectLst/>
                <a:latin typeface="Bookman Old Style" panose="02050604050505020204" pitchFamily="18" charset="0"/>
              </a:rPr>
              <a:t>and </a:t>
            </a:r>
            <a:r>
              <a:rPr lang="en-IN" sz="2000" i="1" strike="noStrike" dirty="0" err="1">
                <a:effectLst/>
                <a:latin typeface="Bookman Old Style" panose="02050604050505020204" pitchFamily="18" charset="0"/>
              </a:rPr>
              <a:t>Arifa</a:t>
            </a:r>
            <a:r>
              <a:rPr lang="en-IN" sz="2000" i="1" strike="noStrike" dirty="0">
                <a:effectLst/>
                <a:latin typeface="Bookman Old Style" panose="02050604050505020204" pitchFamily="18" charset="0"/>
              </a:rPr>
              <a:t> </a:t>
            </a:r>
            <a:r>
              <a:rPr lang="en-IN" sz="2000" i="1" strike="noStrike" dirty="0" err="1">
                <a:effectLst/>
                <a:latin typeface="Bookman Old Style" panose="02050604050505020204" pitchFamily="18" charset="0"/>
              </a:rPr>
              <a:t>Ferdousi</a:t>
            </a:r>
            <a:r>
              <a:rPr lang="en-IN" sz="2000" i="1" strike="noStrike" dirty="0">
                <a:effectLst/>
                <a:latin typeface="Bookman Old Style" panose="02050604050505020204" pitchFamily="18" charset="0"/>
              </a:rPr>
              <a:t>, mentions</a:t>
            </a:r>
            <a:r>
              <a:rPr lang="en-US" sz="2000" i="1" strike="noStrike" dirty="0">
                <a:latin typeface="Bookman Old Style" panose="02050604050505020204" pitchFamily="18" charset="0"/>
              </a:rPr>
              <a:t> </a:t>
            </a:r>
            <a:r>
              <a:rPr lang="en-US" sz="2000" i="1" dirty="0">
                <a:effectLst/>
                <a:latin typeface="Bookman Old Style" panose="02050604050505020204" pitchFamily="18" charset="0"/>
              </a:rPr>
              <a:t>Ultrasonic sensors are characterized by a low-cost and by the possibility of being used in environments and  situations where it is not possible to use more complex sensors as camera systems and laser devices.</a:t>
            </a:r>
          </a:p>
          <a:p>
            <a:r>
              <a:rPr lang="en-IN" sz="2000" i="1" dirty="0" err="1">
                <a:latin typeface="Bookman Old Style" panose="02050604050505020204" pitchFamily="18" charset="0"/>
              </a:rPr>
              <a:t>Saikat</a:t>
            </a:r>
            <a:r>
              <a:rPr lang="en-IN" sz="2000" i="1" dirty="0">
                <a:latin typeface="Bookman Old Style" panose="02050604050505020204" pitchFamily="18" charset="0"/>
              </a:rPr>
              <a:t> Patra and </a:t>
            </a:r>
            <a:r>
              <a:rPr lang="en-IN" sz="2000" i="1" dirty="0" err="1">
                <a:latin typeface="Bookman Old Style" panose="02050604050505020204" pitchFamily="18" charset="0"/>
              </a:rPr>
              <a:t>Shibendu</a:t>
            </a:r>
            <a:r>
              <a:rPr lang="en-IN" sz="2000" i="1" dirty="0">
                <a:latin typeface="Bookman Old Style" panose="02050604050505020204" pitchFamily="18" charset="0"/>
              </a:rPr>
              <a:t> </a:t>
            </a:r>
            <a:r>
              <a:rPr lang="en-IN" sz="2000" i="1" dirty="0" err="1">
                <a:latin typeface="Bookman Old Style" panose="02050604050505020204" pitchFamily="18" charset="0"/>
              </a:rPr>
              <a:t>Mahata</a:t>
            </a:r>
            <a:r>
              <a:rPr lang="en-IN" sz="2000" i="1" dirty="0">
                <a:latin typeface="Bookman Old Style" panose="02050604050505020204" pitchFamily="18" charset="0"/>
              </a:rPr>
              <a:t> “Electronic for you November 2020 edition” HC-SR04 ultrasonic sensor module. The </a:t>
            </a:r>
            <a:r>
              <a:rPr lang="en-IN" sz="2000" i="1" dirty="0" err="1">
                <a:latin typeface="Bookman Old Style" panose="02050604050505020204" pitchFamily="18" charset="0"/>
              </a:rPr>
              <a:t>ultrasic</a:t>
            </a:r>
            <a:r>
              <a:rPr lang="en-IN" sz="2000" i="1" dirty="0">
                <a:latin typeface="Bookman Old Style" panose="02050604050505020204" pitchFamily="18" charset="0"/>
              </a:rPr>
              <a:t> ranging module HC-SR04 provides a 2 cm to 400 cm non contact measurement function.</a:t>
            </a:r>
            <a:endParaRPr lang="en-US" sz="2000" i="1" dirty="0">
              <a:effectLst/>
              <a:latin typeface="Bookman Old Style" panose="02050604050505020204" pitchFamily="18" charset="0"/>
            </a:endParaRPr>
          </a:p>
          <a:p>
            <a:endParaRPr lang="en-US" sz="1400" b="0" i="0" dirty="0">
              <a:solidFill>
                <a:srgbClr val="000000"/>
              </a:solidFill>
              <a:effectLst/>
              <a:latin typeface="ff1"/>
            </a:endParaRPr>
          </a:p>
          <a:p>
            <a:endParaRPr lang="en-US" dirty="0">
              <a:latin typeface="Georgia" panose="02040502050405020303" pitchFamily="18" charset="0"/>
            </a:endParaRPr>
          </a:p>
        </p:txBody>
      </p:sp>
    </p:spTree>
    <p:extLst>
      <p:ext uri="{BB962C8B-B14F-4D97-AF65-F5344CB8AC3E}">
        <p14:creationId xmlns:p14="http://schemas.microsoft.com/office/powerpoint/2010/main" val="289172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4"/>
            <a:ext cx="12192000" cy="881542"/>
          </a:xfrm>
        </p:spPr>
        <p:txBody>
          <a:bodyPr>
            <a:normAutofit/>
          </a:bodyPr>
          <a:lstStyle/>
          <a:p>
            <a:pPr marL="0" indent="0" algn="ctr">
              <a:lnSpc>
                <a:spcPct val="110000"/>
              </a:lnSpc>
              <a:spcBef>
                <a:spcPct val="0"/>
              </a:spcBef>
              <a:buNone/>
            </a:pPr>
            <a:r>
              <a:rPr lang="en-IN" sz="4400" b="1" dirty="0">
                <a:solidFill>
                  <a:srgbClr val="002060"/>
                </a:solidFill>
                <a:latin typeface="Georgia" panose="02040502050405020303" pitchFamily="18" charset="0"/>
                <a:ea typeface="+mj-ea"/>
                <a:cs typeface="+mj-cs"/>
              </a:rPr>
              <a:t>Gap Identification</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5</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763772" y="153944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en-IN" sz="2000" i="1" dirty="0">
                <a:latin typeface="Bookman Old Style" panose="02050604050505020204" pitchFamily="18" charset="0"/>
                <a:ea typeface="+mj-ea"/>
                <a:cs typeface="+mj-cs"/>
              </a:rPr>
              <a:t>The only way of knowing your fuel quantity in the present time is through the fuel pump’s digital screen.</a:t>
            </a:r>
          </a:p>
          <a:p>
            <a:pPr marL="0" indent="0">
              <a:lnSpc>
                <a:spcPct val="110000"/>
              </a:lnSpc>
              <a:spcBef>
                <a:spcPct val="0"/>
              </a:spcBef>
              <a:buNone/>
            </a:pPr>
            <a:endParaRPr lang="en-IN" sz="2000" i="1" dirty="0">
              <a:latin typeface="Bookman Old Style" panose="02050604050505020204" pitchFamily="18" charset="0"/>
              <a:ea typeface="+mj-ea"/>
              <a:cs typeface="+mj-cs"/>
            </a:endParaRPr>
          </a:p>
          <a:p>
            <a:pPr>
              <a:lnSpc>
                <a:spcPct val="110000"/>
              </a:lnSpc>
              <a:spcBef>
                <a:spcPct val="0"/>
              </a:spcBef>
            </a:pPr>
            <a:r>
              <a:rPr lang="en-IN" sz="2000" i="1" dirty="0">
                <a:latin typeface="Bookman Old Style" panose="02050604050505020204" pitchFamily="18" charset="0"/>
                <a:ea typeface="+mj-ea"/>
                <a:cs typeface="+mj-cs"/>
              </a:rPr>
              <a:t>But you can’t exactly be assured with that as they could be the ones involved in the scheme of fuel theft.</a:t>
            </a:r>
          </a:p>
          <a:p>
            <a:pPr marL="0" indent="0">
              <a:lnSpc>
                <a:spcPct val="110000"/>
              </a:lnSpc>
              <a:spcBef>
                <a:spcPct val="0"/>
              </a:spcBef>
              <a:buNone/>
            </a:pPr>
            <a:endParaRPr lang="en-IN" sz="2000" i="1" dirty="0">
              <a:latin typeface="Bookman Old Style" panose="02050604050505020204" pitchFamily="18" charset="0"/>
              <a:ea typeface="+mj-ea"/>
              <a:cs typeface="+mj-cs"/>
            </a:endParaRPr>
          </a:p>
          <a:p>
            <a:pPr>
              <a:lnSpc>
                <a:spcPct val="110000"/>
              </a:lnSpc>
              <a:spcBef>
                <a:spcPct val="0"/>
              </a:spcBef>
            </a:pPr>
            <a:r>
              <a:rPr lang="en-IN" sz="2000" i="1" dirty="0">
                <a:latin typeface="Bookman Old Style" panose="02050604050505020204" pitchFamily="18" charset="0"/>
                <a:ea typeface="+mj-ea"/>
                <a:cs typeface="+mj-cs"/>
              </a:rPr>
              <a:t>Therefore we have proposed this solution that will work at an individual and personal level to keep you updated at all times regarding the fuel filling at various petrol pumps.</a:t>
            </a:r>
          </a:p>
          <a:p>
            <a:endParaRPr lang="en-US" sz="1400"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321885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4"/>
            <a:ext cx="12192000" cy="881542"/>
          </a:xfrm>
        </p:spPr>
        <p:txBody>
          <a:bodyPr>
            <a:normAutofit/>
          </a:bodyPr>
          <a:lstStyle/>
          <a:p>
            <a:pPr marL="0" indent="0" algn="ctr">
              <a:lnSpc>
                <a:spcPct val="110000"/>
              </a:lnSpc>
              <a:spcBef>
                <a:spcPct val="0"/>
              </a:spcBef>
              <a:buNone/>
            </a:pPr>
            <a:r>
              <a:rPr lang="en-US" sz="4400" b="1" dirty="0">
                <a:solidFill>
                  <a:srgbClr val="002060"/>
                </a:solidFill>
                <a:latin typeface="Georgia" panose="02040502050405020303" pitchFamily="18" charset="0"/>
                <a:ea typeface="+mj-ea"/>
                <a:cs typeface="+mj-cs"/>
              </a:rPr>
              <a:t>Problem statement and Objectives</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6</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763772" y="153944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ct val="0"/>
              </a:spcBef>
            </a:pPr>
            <a:r>
              <a:rPr lang="en-US" sz="2800" b="1" dirty="0">
                <a:solidFill>
                  <a:srgbClr val="002060"/>
                </a:solidFill>
                <a:latin typeface="Georgia" panose="02040502050405020303" pitchFamily="18" charset="0"/>
                <a:ea typeface="+mj-ea"/>
                <a:cs typeface="+mj-cs"/>
              </a:rPr>
              <a:t>Problem statement</a:t>
            </a:r>
          </a:p>
          <a:p>
            <a:pPr marL="0" indent="0">
              <a:lnSpc>
                <a:spcPct val="110000"/>
              </a:lnSpc>
              <a:spcBef>
                <a:spcPct val="0"/>
              </a:spcBef>
              <a:buNone/>
            </a:pPr>
            <a:r>
              <a:rPr lang="en-US" b="1" dirty="0">
                <a:solidFill>
                  <a:srgbClr val="002060"/>
                </a:solidFill>
                <a:latin typeface="Georgia" panose="02040502050405020303" pitchFamily="18" charset="0"/>
                <a:ea typeface="+mj-ea"/>
                <a:cs typeface="+mj-cs"/>
                <a:sym typeface="+mn-ea"/>
              </a:rPr>
              <a:t>          </a:t>
            </a:r>
            <a:r>
              <a:rPr lang="en-IN" sz="2000" b="1" dirty="0">
                <a:latin typeface="Times New Roman" panose="02020603050405020304" pitchFamily="18" charset="0"/>
                <a:ea typeface="+mj-ea"/>
                <a:cs typeface="Times New Roman" panose="02020603050405020304" pitchFamily="18" charset="0"/>
                <a:sym typeface="+mn-ea"/>
              </a:rPr>
              <a:t>Real Time Monitoring of Fuel Quality and Quantity</a:t>
            </a:r>
            <a:endParaRPr lang="en-IN" sz="2000" b="1" dirty="0">
              <a:latin typeface="Times New Roman" panose="02020603050405020304" pitchFamily="18" charset="0"/>
              <a:ea typeface="+mj-ea"/>
              <a:cs typeface="Times New Roman" panose="02020603050405020304" pitchFamily="18" charset="0"/>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r>
              <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rPr>
              <a:t> </a:t>
            </a:r>
          </a:p>
          <a:p>
            <a:pPr>
              <a:lnSpc>
                <a:spcPct val="110000"/>
              </a:lnSpc>
              <a:spcBef>
                <a:spcPct val="0"/>
              </a:spcBef>
            </a:pPr>
            <a:r>
              <a:rPr lang="en-US" sz="2800" b="1" dirty="0">
                <a:solidFill>
                  <a:srgbClr val="002060"/>
                </a:solidFill>
                <a:latin typeface="Georgia" panose="02040502050405020303" pitchFamily="18" charset="0"/>
                <a:ea typeface="+mj-ea"/>
                <a:cs typeface="+mj-cs"/>
              </a:rPr>
              <a:t>Objectives</a:t>
            </a:r>
          </a:p>
          <a:p>
            <a:pPr marL="0" lvl="0" indent="0">
              <a:buNone/>
            </a:pPr>
            <a:r>
              <a:rPr lang="en-US" sz="2000" dirty="0">
                <a:solidFill>
                  <a:prstClr val="black"/>
                </a:solidFill>
                <a:latin typeface="Times New Roman" panose="02020603050405020304" pitchFamily="18" charset="0"/>
                <a:cs typeface="Times New Roman" panose="02020603050405020304" pitchFamily="18" charset="0"/>
              </a:rPr>
              <a:t>              Real time quantity detection of fuel in the tank. </a:t>
            </a:r>
          </a:p>
          <a:p>
            <a:pPr>
              <a:lnSpc>
                <a:spcPct val="110000"/>
              </a:lnSpc>
              <a:spcBef>
                <a:spcPct val="0"/>
              </a:spcBef>
            </a:pPr>
            <a:endParaRPr lang="en-US" sz="2800" b="1" dirty="0">
              <a:solidFill>
                <a:srgbClr val="002060"/>
              </a:solidFill>
              <a:latin typeface="Georgia" panose="02040502050405020303" pitchFamily="18" charset="0"/>
              <a:ea typeface="+mj-ea"/>
              <a:cs typeface="+mj-cs"/>
            </a:endParaRPr>
          </a:p>
          <a:p>
            <a:pPr marL="0" indent="0">
              <a:buNone/>
            </a:pPr>
            <a:endParaRPr lang="en-US" sz="1400"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4656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4"/>
            <a:ext cx="12192000" cy="881542"/>
          </a:xfrm>
        </p:spPr>
        <p:txBody>
          <a:bodyPr>
            <a:normAutofit/>
          </a:bodyPr>
          <a:lstStyle/>
          <a:p>
            <a:pPr marL="0" indent="0" algn="ctr">
              <a:lnSpc>
                <a:spcPct val="110000"/>
              </a:lnSpc>
              <a:spcBef>
                <a:spcPct val="0"/>
              </a:spcBef>
              <a:buNone/>
            </a:pPr>
            <a:r>
              <a:rPr lang="en-US" sz="4400" b="1" dirty="0">
                <a:solidFill>
                  <a:srgbClr val="002060"/>
                </a:solidFill>
                <a:latin typeface="Georgia" panose="02040502050405020303" pitchFamily="18" charset="0"/>
                <a:ea typeface="+mj-ea"/>
                <a:cs typeface="+mj-cs"/>
              </a:rPr>
              <a:t>Circuit Diagram</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7</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763772" y="153944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endParaRPr lang="en-IN"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800" b="1" dirty="0">
              <a:solidFill>
                <a:srgbClr val="002060"/>
              </a:solidFill>
              <a:latin typeface="Georgia" panose="02040502050405020303" pitchFamily="18" charset="0"/>
              <a:ea typeface="+mj-ea"/>
              <a:cs typeface="+mj-cs"/>
            </a:endParaRPr>
          </a:p>
          <a:p>
            <a:pPr marL="0" indent="0">
              <a:buNone/>
            </a:pPr>
            <a:endParaRPr lang="en-US" sz="1400" dirty="0">
              <a:latin typeface="Georgia" panose="02040502050405020303" pitchFamily="18" charset="0"/>
            </a:endParaRPr>
          </a:p>
          <a:p>
            <a:endParaRPr lang="en-US" dirty="0">
              <a:latin typeface="Georgia" panose="02040502050405020303" pitchFamily="18" charset="0"/>
            </a:endParaRPr>
          </a:p>
        </p:txBody>
      </p:sp>
      <p:pic>
        <p:nvPicPr>
          <p:cNvPr id="7" name="Picture 6">
            <a:extLst>
              <a:ext uri="{FF2B5EF4-FFF2-40B4-BE49-F238E27FC236}">
                <a16:creationId xmlns:a16="http://schemas.microsoft.com/office/drawing/2014/main" id="{10EE7508-FC85-41BA-80DD-514B6051038B}"/>
              </a:ext>
            </a:extLst>
          </p:cNvPr>
          <p:cNvPicPr>
            <a:picLocks noChangeAspect="1"/>
          </p:cNvPicPr>
          <p:nvPr/>
        </p:nvPicPr>
        <p:blipFill>
          <a:blip r:embed="rId3"/>
          <a:stretch>
            <a:fillRect/>
          </a:stretch>
        </p:blipFill>
        <p:spPr>
          <a:xfrm>
            <a:off x="2228484" y="967213"/>
            <a:ext cx="7719772" cy="5398580"/>
          </a:xfrm>
          <a:prstGeom prst="rect">
            <a:avLst/>
          </a:prstGeom>
        </p:spPr>
      </p:pic>
    </p:spTree>
    <p:extLst>
      <p:ext uri="{BB962C8B-B14F-4D97-AF65-F5344CB8AC3E}">
        <p14:creationId xmlns:p14="http://schemas.microsoft.com/office/powerpoint/2010/main" val="186765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02E1-5142-487E-B49A-D5E03194544A}"/>
              </a:ext>
            </a:extLst>
          </p:cNvPr>
          <p:cNvSpPr>
            <a:spLocks noGrp="1"/>
          </p:cNvSpPr>
          <p:nvPr>
            <p:ph type="title"/>
          </p:nvPr>
        </p:nvSpPr>
        <p:spPr/>
        <p:txBody>
          <a:bodyPr/>
          <a:lstStyle/>
          <a:p>
            <a:pPr algn="ctr"/>
            <a:r>
              <a:rPr lang="en-IN" sz="4400" b="1" dirty="0">
                <a:solidFill>
                  <a:srgbClr val="002060"/>
                </a:solidFill>
                <a:latin typeface="Georgia" panose="02040502050405020303" pitchFamily="18" charset="0"/>
                <a:ea typeface="+mj-ea"/>
                <a:cs typeface="+mj-cs"/>
              </a:rPr>
              <a:t>Proposed Methodology</a:t>
            </a:r>
            <a:endParaRPr lang="en-IN" dirty="0"/>
          </a:p>
        </p:txBody>
      </p:sp>
      <p:sp>
        <p:nvSpPr>
          <p:cNvPr id="3" name="Content Placeholder 2">
            <a:extLst>
              <a:ext uri="{FF2B5EF4-FFF2-40B4-BE49-F238E27FC236}">
                <a16:creationId xmlns:a16="http://schemas.microsoft.com/office/drawing/2014/main" id="{6CE3CEAF-C57A-43EC-BA80-354F1D9B2008}"/>
              </a:ext>
            </a:extLst>
          </p:cNvPr>
          <p:cNvSpPr>
            <a:spLocks noGrp="1"/>
          </p:cNvSpPr>
          <p:nvPr>
            <p:ph idx="1"/>
          </p:nvPr>
        </p:nvSpPr>
        <p:spPr/>
        <p:txBody>
          <a:bodyPr>
            <a:normAutofit fontScale="92500" lnSpcReduction="20000"/>
          </a:bodyPr>
          <a:lstStyle/>
          <a:p>
            <a:r>
              <a:rPr lang="en-US" sz="2000" i="1" dirty="0">
                <a:latin typeface="Bookman Old Style" panose="02050604050505020204" pitchFamily="18" charset="0"/>
              </a:rPr>
              <a:t>Our proposed system consists of an </a:t>
            </a:r>
            <a:r>
              <a:rPr lang="en-US" sz="2000" i="1" dirty="0">
                <a:solidFill>
                  <a:srgbClr val="C00000"/>
                </a:solidFill>
                <a:latin typeface="Bookman Old Style" panose="02050604050505020204" pitchFamily="18" charset="0"/>
              </a:rPr>
              <a:t>ultrasonic sensor to detect the fuel level </a:t>
            </a:r>
            <a:r>
              <a:rPr lang="en-US" sz="2000" i="1" dirty="0">
                <a:latin typeface="Bookman Old Style" panose="02050604050505020204" pitchFamily="18" charset="0"/>
              </a:rPr>
              <a:t>and a </a:t>
            </a:r>
            <a:r>
              <a:rPr lang="en-US" sz="2000" i="1" dirty="0">
                <a:solidFill>
                  <a:srgbClr val="C00000"/>
                </a:solidFill>
                <a:latin typeface="Bookman Old Style" panose="02050604050505020204" pitchFamily="18" charset="0"/>
              </a:rPr>
              <a:t>LCD display to show the values</a:t>
            </a:r>
            <a:r>
              <a:rPr lang="en-US" sz="2000" i="1" dirty="0">
                <a:latin typeface="Bookman Old Style" panose="02050604050505020204" pitchFamily="18" charset="0"/>
              </a:rPr>
              <a:t>.</a:t>
            </a:r>
          </a:p>
          <a:p>
            <a:r>
              <a:rPr lang="en-US" sz="2000" i="1" dirty="0">
                <a:latin typeface="Bookman Old Style" panose="02050604050505020204" pitchFamily="18" charset="0"/>
              </a:rPr>
              <a:t>Ultrasonic sensors are </a:t>
            </a:r>
            <a:r>
              <a:rPr lang="en-US" sz="2000" i="1" dirty="0">
                <a:solidFill>
                  <a:srgbClr val="C00000"/>
                </a:solidFill>
                <a:latin typeface="Bookman Old Style" panose="02050604050505020204" pitchFamily="18" charset="0"/>
              </a:rPr>
              <a:t>known for </a:t>
            </a:r>
            <a:r>
              <a:rPr lang="en-US" sz="2000" i="1" dirty="0">
                <a:latin typeface="Bookman Old Style" panose="02050604050505020204" pitchFamily="18" charset="0"/>
              </a:rPr>
              <a:t>their </a:t>
            </a:r>
            <a:r>
              <a:rPr lang="en-US" sz="2000" i="1" dirty="0">
                <a:solidFill>
                  <a:srgbClr val="C00000"/>
                </a:solidFill>
                <a:latin typeface="Bookman Old Style" panose="02050604050505020204" pitchFamily="18" charset="0"/>
              </a:rPr>
              <a:t>low-cost and easy availability</a:t>
            </a:r>
            <a:r>
              <a:rPr lang="en-US" sz="2000" i="1" dirty="0">
                <a:latin typeface="Bookman Old Style" panose="02050604050505020204" pitchFamily="18" charset="0"/>
              </a:rPr>
              <a:t> to complete several </a:t>
            </a:r>
            <a:r>
              <a:rPr lang="en-US" sz="2000" i="1" dirty="0">
                <a:solidFill>
                  <a:srgbClr val="C00000"/>
                </a:solidFill>
                <a:latin typeface="Bookman Old Style" panose="02050604050505020204" pitchFamily="18" charset="0"/>
              </a:rPr>
              <a:t>distance finding requirements</a:t>
            </a:r>
            <a:r>
              <a:rPr lang="en-US" sz="2000" i="1" dirty="0">
                <a:latin typeface="Bookman Old Style" panose="02050604050505020204" pitchFamily="18" charset="0"/>
              </a:rPr>
              <a:t>. </a:t>
            </a:r>
          </a:p>
          <a:p>
            <a:r>
              <a:rPr lang="en-US" sz="2000" i="1" dirty="0">
                <a:latin typeface="Bookman Old Style" panose="02050604050505020204" pitchFamily="18" charset="0"/>
              </a:rPr>
              <a:t>Therefore in this work, </a:t>
            </a:r>
            <a:r>
              <a:rPr lang="en-US" sz="2000" i="1" dirty="0">
                <a:solidFill>
                  <a:srgbClr val="C00000"/>
                </a:solidFill>
                <a:latin typeface="Bookman Old Style" panose="02050604050505020204" pitchFamily="18" charset="0"/>
              </a:rPr>
              <a:t>HC SR-04 </a:t>
            </a:r>
            <a:r>
              <a:rPr lang="en-US" sz="2000" i="1" dirty="0">
                <a:latin typeface="Bookman Old Style" panose="02050604050505020204" pitchFamily="18" charset="0"/>
              </a:rPr>
              <a:t>which is ultrasonic electric telemeter module was employed as ultrasonic transmitter and receiver.</a:t>
            </a:r>
          </a:p>
          <a:p>
            <a:r>
              <a:rPr lang="en-US" sz="2000" i="1" dirty="0">
                <a:latin typeface="Bookman Old Style" panose="02050604050505020204" pitchFamily="18" charset="0"/>
              </a:rPr>
              <a:t>This has come handy to find the fuel level inside the tank letting you the real time fuel quantity.</a:t>
            </a:r>
          </a:p>
          <a:p>
            <a:r>
              <a:rPr lang="en-US" sz="2000" i="1" dirty="0">
                <a:latin typeface="Bookman Old Style" panose="02050604050505020204" pitchFamily="18" charset="0"/>
              </a:rPr>
              <a:t>This module can measure a distance within </a:t>
            </a:r>
            <a:r>
              <a:rPr lang="en-US" sz="2000" i="1" dirty="0">
                <a:solidFill>
                  <a:srgbClr val="C00000"/>
                </a:solidFill>
                <a:latin typeface="Bookman Old Style" panose="02050604050505020204" pitchFamily="18" charset="0"/>
              </a:rPr>
              <a:t>2 cm to 400 cm effectively </a:t>
            </a:r>
            <a:r>
              <a:rPr lang="en-US" sz="2000" i="1" dirty="0">
                <a:latin typeface="Bookman Old Style" panose="02050604050505020204" pitchFamily="18" charset="0"/>
              </a:rPr>
              <a:t>and transform the data into impulse of different width. </a:t>
            </a:r>
          </a:p>
          <a:p>
            <a:r>
              <a:rPr lang="en-US" sz="2000" i="1" dirty="0">
                <a:latin typeface="Bookman Old Style" panose="02050604050505020204" pitchFamily="18" charset="0"/>
              </a:rPr>
              <a:t>At first 5us, pulse is applied through the pin SIG of the module which triggers the transmitter to generate 40 kHz ultra sound signal string. </a:t>
            </a:r>
          </a:p>
          <a:p>
            <a:r>
              <a:rPr lang="en-US" sz="2000" i="1" dirty="0">
                <a:latin typeface="Bookman Old Style" panose="02050604050505020204" pitchFamily="18" charset="0"/>
              </a:rPr>
              <a:t>At the moment the receiver catches the reflected wave it generates a high pulse width which corresponds to the time that the signal takes to reflected back. </a:t>
            </a:r>
          </a:p>
          <a:p>
            <a:r>
              <a:rPr lang="en-US" sz="2000" i="1" dirty="0">
                <a:latin typeface="Bookman Old Style" panose="02050604050505020204" pitchFamily="18" charset="0"/>
              </a:rPr>
              <a:t>By using this pulse width we can measure the distance as well as the fuel level.</a:t>
            </a:r>
            <a:endParaRPr lang="en-IN" sz="2000" i="1"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9C089D9C-FB99-44F6-85F4-0CEEE8054A73}"/>
              </a:ext>
            </a:extLst>
          </p:cNvPr>
          <p:cNvSpPr>
            <a:spLocks noGrp="1"/>
          </p:cNvSpPr>
          <p:nvPr>
            <p:ph type="dt" sz="half" idx="10"/>
          </p:nvPr>
        </p:nvSpPr>
        <p:spPr/>
        <p:txBody>
          <a:bodyPr/>
          <a:lstStyle/>
          <a:p>
            <a:fld id="{5EB3A2AE-AD4E-49BE-A712-BF3BE8DD0420}" type="datetime1">
              <a:rPr lang="en-IN" smtClean="0"/>
              <a:pPr/>
              <a:t>13-05-2021</a:t>
            </a:fld>
            <a:endParaRPr lang="en-IN"/>
          </a:p>
        </p:txBody>
      </p:sp>
      <p:sp>
        <p:nvSpPr>
          <p:cNvPr id="5" name="Footer Placeholder 4">
            <a:extLst>
              <a:ext uri="{FF2B5EF4-FFF2-40B4-BE49-F238E27FC236}">
                <a16:creationId xmlns:a16="http://schemas.microsoft.com/office/drawing/2014/main" id="{EE1B8C2B-D906-4E23-B104-C78C1B0C9E7F}"/>
              </a:ext>
            </a:extLst>
          </p:cNvPr>
          <p:cNvSpPr>
            <a:spLocks noGrp="1"/>
          </p:cNvSpPr>
          <p:nvPr>
            <p:ph type="ftr" sz="quarter" idx="11"/>
          </p:nvPr>
        </p:nvSpPr>
        <p:spPr/>
        <p:txBody>
          <a:bodyPr/>
          <a:lstStyle/>
          <a:p>
            <a:r>
              <a:rPr lang="en-US"/>
              <a:t>Dept. of Electronics and Telecommunication Hope Foundation’s International Institute of Information Technology Hinjawadi Pune</a:t>
            </a:r>
            <a:endParaRPr lang="en-IN"/>
          </a:p>
        </p:txBody>
      </p:sp>
      <p:sp>
        <p:nvSpPr>
          <p:cNvPr id="6" name="Slide Number Placeholder 5">
            <a:extLst>
              <a:ext uri="{FF2B5EF4-FFF2-40B4-BE49-F238E27FC236}">
                <a16:creationId xmlns:a16="http://schemas.microsoft.com/office/drawing/2014/main" id="{C6D5111F-16F0-4961-8BB3-93909B152C10}"/>
              </a:ext>
            </a:extLst>
          </p:cNvPr>
          <p:cNvSpPr>
            <a:spLocks noGrp="1"/>
          </p:cNvSpPr>
          <p:nvPr>
            <p:ph type="sldNum" sz="quarter" idx="12"/>
          </p:nvPr>
        </p:nvSpPr>
        <p:spPr/>
        <p:txBody>
          <a:bodyPr/>
          <a:lstStyle/>
          <a:p>
            <a:fld id="{1C31DEBF-AE20-4689-ADFF-879AF853B401}" type="slidenum">
              <a:rPr lang="en-IN" smtClean="0"/>
              <a:pPr/>
              <a:t>8</a:t>
            </a:fld>
            <a:endParaRPr lang="en-IN"/>
          </a:p>
        </p:txBody>
      </p:sp>
    </p:spTree>
    <p:extLst>
      <p:ext uri="{BB962C8B-B14F-4D97-AF65-F5344CB8AC3E}">
        <p14:creationId xmlns:p14="http://schemas.microsoft.com/office/powerpoint/2010/main" val="83980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7C86-68EF-4B69-AED1-D0FBC3ED10E9}"/>
              </a:ext>
            </a:extLst>
          </p:cNvPr>
          <p:cNvSpPr>
            <a:spLocks noGrp="1"/>
          </p:cNvSpPr>
          <p:nvPr>
            <p:ph type="title"/>
          </p:nvPr>
        </p:nvSpPr>
        <p:spPr>
          <a:xfrm>
            <a:off x="0" y="192344"/>
            <a:ext cx="12192000" cy="881542"/>
          </a:xfrm>
        </p:spPr>
        <p:txBody>
          <a:bodyPr>
            <a:normAutofit/>
          </a:bodyPr>
          <a:lstStyle/>
          <a:p>
            <a:pPr marL="0" indent="0" algn="ctr">
              <a:lnSpc>
                <a:spcPct val="110000"/>
              </a:lnSpc>
              <a:spcBef>
                <a:spcPct val="0"/>
              </a:spcBef>
              <a:buNone/>
            </a:pPr>
            <a:r>
              <a:rPr lang="en-IN" sz="4400" b="1" dirty="0">
                <a:solidFill>
                  <a:srgbClr val="002060"/>
                </a:solidFill>
                <a:latin typeface="Georgia" panose="02040502050405020303" pitchFamily="18" charset="0"/>
                <a:ea typeface="+mj-ea"/>
                <a:cs typeface="+mj-cs"/>
              </a:rPr>
              <a:t>Proposed </a:t>
            </a:r>
            <a:r>
              <a:rPr lang="en-US" sz="4400" b="1" dirty="0">
                <a:solidFill>
                  <a:srgbClr val="002060"/>
                </a:solidFill>
                <a:latin typeface="Georgia" panose="02040502050405020303" pitchFamily="18" charset="0"/>
                <a:ea typeface="+mj-ea"/>
                <a:cs typeface="+mj-cs"/>
              </a:rPr>
              <a:t>Requirement analysis</a:t>
            </a:r>
          </a:p>
        </p:txBody>
      </p:sp>
      <p:pic>
        <p:nvPicPr>
          <p:cNvPr id="8" name="Content Placeholder 7">
            <a:extLst>
              <a:ext uri="{FF2B5EF4-FFF2-40B4-BE49-F238E27FC236}">
                <a16:creationId xmlns:a16="http://schemas.microsoft.com/office/drawing/2014/main" id="{D0EC7758-8052-45EF-9C6B-A54F89FC841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18" y="136525"/>
            <a:ext cx="879921" cy="1172756"/>
          </a:xfrm>
        </p:spPr>
      </p:pic>
      <p:sp>
        <p:nvSpPr>
          <p:cNvPr id="4" name="Date Placeholder 3">
            <a:extLst>
              <a:ext uri="{FF2B5EF4-FFF2-40B4-BE49-F238E27FC236}">
                <a16:creationId xmlns:a16="http://schemas.microsoft.com/office/drawing/2014/main" id="{78A9E1E1-7DB7-483B-8152-E9F02A669314}"/>
              </a:ext>
            </a:extLst>
          </p:cNvPr>
          <p:cNvSpPr>
            <a:spLocks noGrp="1"/>
          </p:cNvSpPr>
          <p:nvPr>
            <p:ph type="dt" sz="half" idx="10"/>
          </p:nvPr>
        </p:nvSpPr>
        <p:spPr>
          <a:xfrm>
            <a:off x="125818" y="6356351"/>
            <a:ext cx="1086293" cy="365124"/>
          </a:xfrm>
        </p:spPr>
        <p:txBody>
          <a:bodyPr/>
          <a:lstStyle/>
          <a:p>
            <a:fld id="{A58CC119-EF3E-4F4B-B4FC-48A3577E140C}" type="datetime1">
              <a:rPr lang="en-IN" smtClean="0">
                <a:latin typeface="Georgia" panose="02040502050405020303" pitchFamily="18" charset="0"/>
              </a:rPr>
              <a:pPr/>
              <a:t>13-05-2021</a:t>
            </a:fld>
            <a:endParaRPr lang="en-IN" dirty="0">
              <a:latin typeface="Georgia" panose="02040502050405020303" pitchFamily="18" charset="0"/>
            </a:endParaRPr>
          </a:p>
        </p:txBody>
      </p:sp>
      <p:sp>
        <p:nvSpPr>
          <p:cNvPr id="5" name="Footer Placeholder 4">
            <a:extLst>
              <a:ext uri="{FF2B5EF4-FFF2-40B4-BE49-F238E27FC236}">
                <a16:creationId xmlns:a16="http://schemas.microsoft.com/office/drawing/2014/main" id="{9AA86095-2EA8-44CE-9EDF-5A05AFE2E584}"/>
              </a:ext>
            </a:extLst>
          </p:cNvPr>
          <p:cNvSpPr>
            <a:spLocks noGrp="1"/>
          </p:cNvSpPr>
          <p:nvPr>
            <p:ph type="ftr" sz="quarter" idx="11"/>
          </p:nvPr>
        </p:nvSpPr>
        <p:spPr>
          <a:xfrm>
            <a:off x="1998921" y="6356351"/>
            <a:ext cx="8272129" cy="365124"/>
          </a:xfrm>
        </p:spPr>
        <p:txBody>
          <a:bodyPr/>
          <a:lstStyle/>
          <a:p>
            <a:r>
              <a:rPr lang="en-US" dirty="0">
                <a:latin typeface="Georgia" panose="02040502050405020303" pitchFamily="18" charset="0"/>
              </a:rPr>
              <a:t>Dept. of Electronics and Telecommunication </a:t>
            </a:r>
          </a:p>
          <a:p>
            <a:r>
              <a:rPr lang="en-US" dirty="0">
                <a:latin typeface="Georgia" panose="02040502050405020303" pitchFamily="18" charset="0"/>
              </a:rPr>
              <a:t>Hope Foundation’s International Institute of Information Technology, </a:t>
            </a:r>
            <a:r>
              <a:rPr lang="en-US" dirty="0" err="1">
                <a:latin typeface="Georgia" panose="02040502050405020303" pitchFamily="18" charset="0"/>
              </a:rPr>
              <a:t>Hinjawadi</a:t>
            </a:r>
            <a:r>
              <a:rPr lang="en-US" dirty="0">
                <a:latin typeface="Georgia" panose="02040502050405020303" pitchFamily="18" charset="0"/>
              </a:rPr>
              <a:t>, Pune</a:t>
            </a:r>
            <a:endParaRPr lang="en-IN" dirty="0">
              <a:latin typeface="Georgia" panose="02040502050405020303" pitchFamily="18" charset="0"/>
            </a:endParaRPr>
          </a:p>
        </p:txBody>
      </p:sp>
      <p:sp>
        <p:nvSpPr>
          <p:cNvPr id="6" name="Slide Number Placeholder 5">
            <a:extLst>
              <a:ext uri="{FF2B5EF4-FFF2-40B4-BE49-F238E27FC236}">
                <a16:creationId xmlns:a16="http://schemas.microsoft.com/office/drawing/2014/main" id="{C38BB812-B607-47EF-A780-9C9FB18F8571}"/>
              </a:ext>
            </a:extLst>
          </p:cNvPr>
          <p:cNvSpPr>
            <a:spLocks noGrp="1"/>
          </p:cNvSpPr>
          <p:nvPr>
            <p:ph type="sldNum" sz="quarter" idx="12"/>
          </p:nvPr>
        </p:nvSpPr>
        <p:spPr>
          <a:xfrm>
            <a:off x="11493795" y="6356352"/>
            <a:ext cx="487326" cy="365124"/>
          </a:xfrm>
        </p:spPr>
        <p:txBody>
          <a:bodyPr/>
          <a:lstStyle/>
          <a:p>
            <a:fld id="{1C31DEBF-AE20-4689-ADFF-879AF853B401}" type="slidenum">
              <a:rPr lang="en-IN" smtClean="0">
                <a:latin typeface="Georgia" panose="02040502050405020303" pitchFamily="18" charset="0"/>
              </a:rPr>
              <a:pPr/>
              <a:t>9</a:t>
            </a:fld>
            <a:endParaRPr lang="en-IN" dirty="0">
              <a:latin typeface="Georgia" panose="02040502050405020303" pitchFamily="18" charset="0"/>
            </a:endParaRPr>
          </a:p>
        </p:txBody>
      </p:sp>
      <p:sp>
        <p:nvSpPr>
          <p:cNvPr id="9" name="Content Placeholder 2">
            <a:extLst>
              <a:ext uri="{FF2B5EF4-FFF2-40B4-BE49-F238E27FC236}">
                <a16:creationId xmlns:a16="http://schemas.microsoft.com/office/drawing/2014/main" id="{5D835353-1A31-463F-B4DC-811725AFF11B}"/>
              </a:ext>
            </a:extLst>
          </p:cNvPr>
          <p:cNvSpPr txBox="1">
            <a:spLocks/>
          </p:cNvSpPr>
          <p:nvPr/>
        </p:nvSpPr>
        <p:spPr>
          <a:xfrm>
            <a:off x="763772" y="1539449"/>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ct val="0"/>
              </a:spcBef>
              <a:buNone/>
            </a:pPr>
            <a:r>
              <a:rPr lang="en-US" sz="2000" i="1" dirty="0">
                <a:latin typeface="Georgia" panose="02040502050405020303" pitchFamily="18" charset="0"/>
                <a:ea typeface="+mj-ea"/>
                <a:cs typeface="+mj-cs"/>
              </a:rPr>
              <a:t>Resources required:</a:t>
            </a:r>
          </a:p>
          <a:p>
            <a:pPr marL="457200" indent="-457200">
              <a:lnSpc>
                <a:spcPct val="110000"/>
              </a:lnSpc>
              <a:spcBef>
                <a:spcPct val="0"/>
              </a:spcBef>
              <a:buFont typeface="+mj-lt"/>
              <a:buAutoNum type="arabicPeriod"/>
            </a:pPr>
            <a:r>
              <a:rPr lang="en-US" sz="2000" i="1" dirty="0">
                <a:latin typeface="Georgia" panose="02040502050405020303" pitchFamily="18" charset="0"/>
                <a:ea typeface="+mj-ea"/>
                <a:cs typeface="+mj-cs"/>
              </a:rPr>
              <a:t>5V battery </a:t>
            </a:r>
          </a:p>
          <a:p>
            <a:pPr marL="457200" indent="-457200">
              <a:lnSpc>
                <a:spcPct val="110000"/>
              </a:lnSpc>
              <a:spcBef>
                <a:spcPct val="0"/>
              </a:spcBef>
              <a:buFont typeface="+mj-lt"/>
              <a:buAutoNum type="arabicPeriod"/>
            </a:pPr>
            <a:r>
              <a:rPr lang="en-US" sz="2000" i="1" dirty="0">
                <a:latin typeface="Georgia" panose="02040502050405020303" pitchFamily="18" charset="0"/>
                <a:ea typeface="+mj-ea"/>
                <a:cs typeface="+mj-cs"/>
              </a:rPr>
              <a:t>Mounting base for holding the embedded circuit.</a:t>
            </a:r>
          </a:p>
          <a:p>
            <a:pPr marL="0" indent="0">
              <a:lnSpc>
                <a:spcPct val="110000"/>
              </a:lnSpc>
              <a:spcBef>
                <a:spcPct val="0"/>
              </a:spcBef>
              <a:buNone/>
            </a:pPr>
            <a:endParaRPr lang="en-US" sz="2000" i="1" dirty="0">
              <a:latin typeface="Georgia" panose="02040502050405020303" pitchFamily="18" charset="0"/>
              <a:ea typeface="+mj-ea"/>
              <a:cs typeface="+mj-cs"/>
            </a:endParaRPr>
          </a:p>
          <a:p>
            <a:pPr marL="0" indent="0">
              <a:lnSpc>
                <a:spcPct val="110000"/>
              </a:lnSpc>
              <a:spcBef>
                <a:spcPct val="0"/>
              </a:spcBef>
              <a:buNone/>
            </a:pPr>
            <a:r>
              <a:rPr lang="en-US" sz="2000" i="1" dirty="0">
                <a:latin typeface="Georgia" panose="02040502050405020303" pitchFamily="18" charset="0"/>
                <a:ea typeface="+mj-ea"/>
                <a:cs typeface="+mj-cs"/>
              </a:rPr>
              <a:t>Modern engineering tools:</a:t>
            </a:r>
          </a:p>
          <a:p>
            <a:pPr marL="457200" indent="-457200">
              <a:lnSpc>
                <a:spcPct val="110000"/>
              </a:lnSpc>
              <a:spcBef>
                <a:spcPct val="0"/>
              </a:spcBef>
              <a:buFont typeface="+mj-lt"/>
              <a:buAutoNum type="arabicPeriod"/>
            </a:pPr>
            <a:r>
              <a:rPr lang="en-US" sz="2000" i="1" dirty="0">
                <a:latin typeface="Georgia" panose="02040502050405020303" pitchFamily="18" charset="0"/>
                <a:ea typeface="+mj-ea"/>
                <a:cs typeface="+mj-cs"/>
              </a:rPr>
              <a:t>PCB</a:t>
            </a:r>
          </a:p>
          <a:p>
            <a:pPr marL="457200" indent="-457200">
              <a:lnSpc>
                <a:spcPct val="110000"/>
              </a:lnSpc>
              <a:spcBef>
                <a:spcPct val="0"/>
              </a:spcBef>
              <a:buFont typeface="+mj-lt"/>
              <a:buAutoNum type="arabicPeriod"/>
            </a:pPr>
            <a:r>
              <a:rPr lang="en-US" sz="2000" i="1" dirty="0">
                <a:latin typeface="Georgia" panose="02040502050405020303" pitchFamily="18" charset="0"/>
                <a:ea typeface="+mj-ea"/>
                <a:cs typeface="+mj-cs"/>
              </a:rPr>
              <a:t>3D printer for mounting base.</a:t>
            </a:r>
          </a:p>
          <a:p>
            <a:pPr marL="0" indent="0">
              <a:lnSpc>
                <a:spcPct val="110000"/>
              </a:lnSpc>
              <a:spcBef>
                <a:spcPct val="0"/>
              </a:spcBef>
              <a:buNone/>
            </a:pPr>
            <a:endParaRPr lang="en-US" sz="2000" i="1" dirty="0">
              <a:latin typeface="Georgia" panose="02040502050405020303" pitchFamily="18" charset="0"/>
              <a:ea typeface="+mj-ea"/>
              <a:cs typeface="+mj-cs"/>
            </a:endParaRPr>
          </a:p>
          <a:p>
            <a:pPr marL="0" indent="0">
              <a:lnSpc>
                <a:spcPct val="110000"/>
              </a:lnSpc>
              <a:spcBef>
                <a:spcPct val="0"/>
              </a:spcBef>
              <a:buNone/>
            </a:pPr>
            <a:r>
              <a:rPr lang="en-US" sz="2000" i="1" dirty="0">
                <a:latin typeface="Georgia" panose="02040502050405020303" pitchFamily="18" charset="0"/>
                <a:ea typeface="+mj-ea"/>
                <a:cs typeface="+mj-cs"/>
              </a:rPr>
              <a:t>Techniques:</a:t>
            </a:r>
          </a:p>
          <a:p>
            <a:pPr marL="457200" indent="-457200">
              <a:lnSpc>
                <a:spcPct val="110000"/>
              </a:lnSpc>
              <a:spcBef>
                <a:spcPct val="0"/>
              </a:spcBef>
              <a:buFont typeface="+mj-lt"/>
              <a:buAutoNum type="arabicPeriod"/>
            </a:pPr>
            <a:r>
              <a:rPr lang="en-US" sz="2000" i="1" dirty="0">
                <a:latin typeface="Georgia" panose="02040502050405020303" pitchFamily="18" charset="0"/>
                <a:ea typeface="+mj-ea"/>
                <a:cs typeface="+mj-cs"/>
              </a:rPr>
              <a:t>Soldering</a:t>
            </a:r>
          </a:p>
          <a:p>
            <a:pPr marL="457200" indent="-457200">
              <a:lnSpc>
                <a:spcPct val="110000"/>
              </a:lnSpc>
              <a:spcBef>
                <a:spcPct val="0"/>
              </a:spcBef>
              <a:buFont typeface="+mj-lt"/>
              <a:buAutoNum type="arabicPeriod"/>
            </a:pPr>
            <a:r>
              <a:rPr lang="en-US" sz="2000" i="1" dirty="0">
                <a:latin typeface="Georgia" panose="02040502050405020303" pitchFamily="18" charset="0"/>
                <a:ea typeface="+mj-ea"/>
                <a:cs typeface="+mj-cs"/>
              </a:rPr>
              <a:t>PCB etching</a:t>
            </a:r>
          </a:p>
          <a:p>
            <a:pPr marL="457200" indent="-457200">
              <a:lnSpc>
                <a:spcPct val="110000"/>
              </a:lnSpc>
              <a:spcBef>
                <a:spcPct val="0"/>
              </a:spcBef>
              <a:buFont typeface="+mj-lt"/>
              <a:buAutoNum type="arabicPeriod"/>
            </a:pPr>
            <a:r>
              <a:rPr lang="en-US" sz="2000" i="1" dirty="0">
                <a:latin typeface="Georgia" panose="02040502050405020303" pitchFamily="18" charset="0"/>
                <a:ea typeface="+mj-ea"/>
                <a:cs typeface="+mj-cs"/>
              </a:rPr>
              <a:t>3D printing</a:t>
            </a:r>
          </a:p>
          <a:p>
            <a:pPr marL="457200" indent="-457200">
              <a:lnSpc>
                <a:spcPct val="110000"/>
              </a:lnSpc>
              <a:spcBef>
                <a:spcPct val="0"/>
              </a:spcBef>
              <a:buFont typeface="+mj-lt"/>
              <a:buAutoNum type="arabicPeriod"/>
            </a:pPr>
            <a:r>
              <a:rPr lang="en-US" sz="2000" i="1" dirty="0">
                <a:latin typeface="Georgia" panose="02040502050405020303" pitchFamily="18" charset="0"/>
                <a:ea typeface="+mj-ea"/>
                <a:cs typeface="+mj-cs"/>
              </a:rPr>
              <a:t>Drilling </a:t>
            </a:r>
          </a:p>
          <a:p>
            <a:pPr marL="0" indent="0">
              <a:lnSpc>
                <a:spcPct val="110000"/>
              </a:lnSpc>
              <a:spcBef>
                <a:spcPct val="0"/>
              </a:spcBef>
              <a:buNone/>
            </a:pPr>
            <a:endParaRPr lang="en-US" sz="2000" b="1" i="1" dirty="0">
              <a:solidFill>
                <a:srgbClr val="C00000"/>
              </a:solidFill>
              <a:effectLst>
                <a:outerShdw blurRad="38100" dist="38100" dir="2700000" algn="tl">
                  <a:srgbClr val="000000">
                    <a:alpha val="43137"/>
                  </a:srgbClr>
                </a:outerShdw>
              </a:effectLst>
              <a:latin typeface="Georgia" panose="02040502050405020303" pitchFamily="18" charset="0"/>
              <a:ea typeface="+mj-ea"/>
              <a:cs typeface="+mj-cs"/>
            </a:endParaRPr>
          </a:p>
          <a:p>
            <a:pPr marL="0" indent="0">
              <a:lnSpc>
                <a:spcPct val="110000"/>
              </a:lnSpc>
              <a:spcBef>
                <a:spcPct val="0"/>
              </a:spcBef>
              <a:buNone/>
            </a:pPr>
            <a:endParaRPr lang="en-US" sz="2800" b="1" dirty="0">
              <a:solidFill>
                <a:srgbClr val="002060"/>
              </a:solidFill>
              <a:latin typeface="Georgia" panose="02040502050405020303" pitchFamily="18" charset="0"/>
              <a:ea typeface="+mj-ea"/>
              <a:cs typeface="+mj-cs"/>
            </a:endParaRPr>
          </a:p>
          <a:p>
            <a:pPr marL="0" indent="0">
              <a:buNone/>
            </a:pPr>
            <a:endParaRPr lang="en-US" sz="1400"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43305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TotalTime>
  <Words>1318</Words>
  <Application>Microsoft Office PowerPoint</Application>
  <PresentationFormat>Widescreen</PresentationFormat>
  <Paragraphs>202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Calibri Light</vt:lpstr>
      <vt:lpstr>ff1</vt:lpstr>
      <vt:lpstr>Georgia</vt:lpstr>
      <vt:lpstr>Times New Roman</vt:lpstr>
      <vt:lpstr>Office Theme</vt:lpstr>
      <vt:lpstr>Project Phase 1 Presentation  Fuel Quantity Detector   Presented by  Ishan Modi (Exam Seat No: T150953041)   Malay Sheth (Exam Seat No: T150953063)   Ritu Swain (Exam Seat No: T150953072)    Guided by  Prof. Smita Kadam  </vt:lpstr>
      <vt:lpstr>Outline</vt:lpstr>
      <vt:lpstr>Introduction</vt:lpstr>
      <vt:lpstr>Literature survey </vt:lpstr>
      <vt:lpstr>Gap Identification</vt:lpstr>
      <vt:lpstr>Problem statement and Objectives</vt:lpstr>
      <vt:lpstr>Circuit Diagram</vt:lpstr>
      <vt:lpstr>Proposed Methodology</vt:lpstr>
      <vt:lpstr>Proposed Requirement analysis</vt:lpstr>
      <vt:lpstr>Impact analysis</vt:lpstr>
      <vt:lpstr>Professional Ethical practices  to be followed</vt:lpstr>
      <vt:lpstr>System Implementation</vt:lpstr>
      <vt:lpstr>Results and discussion</vt:lpstr>
      <vt:lpstr>Conclusions and 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Project Name  Presented by  Name of Student(Roll No)  Name of Student(Roll No)  Name of Student(Roll No)  Guided by  Prof. Name of Guide</dc:title>
  <dc:creator>Varsha Degaonkar</dc:creator>
  <cp:lastModifiedBy>Ritu Swain</cp:lastModifiedBy>
  <cp:revision>71</cp:revision>
  <dcterms:created xsi:type="dcterms:W3CDTF">2021-04-22T12:21:23Z</dcterms:created>
  <dcterms:modified xsi:type="dcterms:W3CDTF">2021-05-14T05:47:39Z</dcterms:modified>
</cp:coreProperties>
</file>