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B02557A-7053-4340-A874-8AB926A8EDA1}" type="datetimeFigureOut">
              <a:rPr lang="en-US" smtClean="0"/>
              <a:t>6/7/2020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778513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6034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22026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3596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11797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B02557A-7053-4340-A874-8AB926A8EDA1}" type="datetimeFigureOut">
              <a:rPr lang="en-US" smtClean="0"/>
              <a:pPr/>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779796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B02557A-7053-4340-A874-8AB926A8EDA1}" type="datetimeFigureOut">
              <a:rPr lang="en-US" smtClean="0"/>
              <a:pPr/>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61237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589979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9743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83876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6442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80825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83848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76913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98669770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544325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319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02557A-7053-4340-A874-8AB926A8EDA1}" type="datetimeFigureOut">
              <a:rPr lang="en-US" smtClean="0"/>
              <a:pPr/>
              <a:t>6/7/2020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5632551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2" y="716921"/>
            <a:ext cx="8791575" cy="1275780"/>
          </a:xfrm>
        </p:spPr>
        <p:txBody>
          <a:bodyPr>
            <a:normAutofit/>
          </a:bodyPr>
          <a:lstStyle/>
          <a:p>
            <a:r>
              <a:rPr lang="en-IN" b="1" dirty="0" smtClean="0">
                <a:solidFill>
                  <a:schemeClr val="accent1">
                    <a:lumMod val="40000"/>
                    <a:lumOff val="60000"/>
                  </a:schemeClr>
                </a:solidFill>
                <a:effectLst>
                  <a:outerShdw blurRad="38100" dist="38100" dir="2700000" algn="tl">
                    <a:srgbClr val="000000">
                      <a:alpha val="43137"/>
                    </a:srgbClr>
                  </a:outerShdw>
                </a:effectLst>
                <a:latin typeface="Book Antiqua" panose="02040602050305030304" pitchFamily="18" charset="0"/>
              </a:rPr>
              <a:t>TEAM KIVI</a:t>
            </a:r>
            <a:endParaRPr lang="en-IN" b="1" dirty="0">
              <a:solidFill>
                <a:schemeClr val="accent1">
                  <a:lumMod val="40000"/>
                  <a:lumOff val="60000"/>
                </a:schemeClr>
              </a:solidFill>
              <a:effectLst>
                <a:outerShdw blurRad="38100" dist="38100" dir="2700000" algn="tl">
                  <a:srgbClr val="000000">
                    <a:alpha val="43137"/>
                  </a:srgbClr>
                </a:outerShdw>
              </a:effectLst>
              <a:latin typeface="Book Antiqua" panose="02040602050305030304" pitchFamily="18" charset="0"/>
            </a:endParaRPr>
          </a:p>
        </p:txBody>
      </p:sp>
      <p:sp>
        <p:nvSpPr>
          <p:cNvPr id="3" name="Subtitle 2"/>
          <p:cNvSpPr>
            <a:spLocks noGrp="1"/>
          </p:cNvSpPr>
          <p:nvPr>
            <p:ph type="subTitle" idx="1"/>
          </p:nvPr>
        </p:nvSpPr>
        <p:spPr>
          <a:xfrm>
            <a:off x="2014446" y="2277374"/>
            <a:ext cx="8791575" cy="3398807"/>
          </a:xfrm>
        </p:spPr>
        <p:txBody>
          <a:bodyPr>
            <a:normAutofit/>
          </a:bodyPr>
          <a:lstStyle/>
          <a:p>
            <a:r>
              <a:rPr lang="en-IN" dirty="0" smtClean="0">
                <a:solidFill>
                  <a:schemeClr val="accent1"/>
                </a:solidFill>
                <a:latin typeface="Arial Rounded MT Bold" panose="020F0704030504030204" pitchFamily="34" charset="0"/>
              </a:rPr>
              <a:t>Team lead : </a:t>
            </a:r>
          </a:p>
          <a:p>
            <a:r>
              <a:rPr lang="en-IN" dirty="0" smtClean="0">
                <a:solidFill>
                  <a:schemeClr val="accent1"/>
                </a:solidFill>
                <a:latin typeface="Book Antiqua" panose="02040602050305030304" pitchFamily="18" charset="0"/>
              </a:rPr>
              <a:t>Kalyani Kathane</a:t>
            </a:r>
          </a:p>
          <a:p>
            <a:r>
              <a:rPr lang="en-IN" dirty="0" smtClean="0">
                <a:solidFill>
                  <a:schemeClr val="accent1"/>
                </a:solidFill>
                <a:latin typeface="Arial Rounded MT Bold" panose="020F0704030504030204" pitchFamily="34" charset="0"/>
              </a:rPr>
              <a:t>Team members</a:t>
            </a:r>
          </a:p>
          <a:p>
            <a:pPr marL="342900" indent="-342900">
              <a:buFont typeface="Arial" panose="020B0604020202020204" pitchFamily="34" charset="0"/>
              <a:buChar char="•"/>
            </a:pPr>
            <a:r>
              <a:rPr lang="en-IN" dirty="0" smtClean="0">
                <a:solidFill>
                  <a:schemeClr val="accent1"/>
                </a:solidFill>
                <a:latin typeface="Book Antiqua" panose="02040602050305030304" pitchFamily="18" charset="0"/>
              </a:rPr>
              <a:t>Ishan modi</a:t>
            </a:r>
          </a:p>
          <a:p>
            <a:pPr marL="342900" indent="-342900">
              <a:buFont typeface="Arial" panose="020B0604020202020204" pitchFamily="34" charset="0"/>
              <a:buChar char="•"/>
            </a:pPr>
            <a:r>
              <a:rPr lang="en-IN" dirty="0" smtClean="0">
                <a:solidFill>
                  <a:schemeClr val="accent1"/>
                </a:solidFill>
                <a:latin typeface="Book Antiqua" panose="02040602050305030304" pitchFamily="18" charset="0"/>
              </a:rPr>
              <a:t>Vineet singh</a:t>
            </a:r>
          </a:p>
          <a:p>
            <a:pPr marL="342900" indent="-342900">
              <a:buFont typeface="Arial" panose="020B0604020202020204" pitchFamily="34" charset="0"/>
              <a:buChar char="•"/>
            </a:pPr>
            <a:r>
              <a:rPr lang="en-IN" dirty="0" smtClean="0">
                <a:solidFill>
                  <a:schemeClr val="accent1"/>
                </a:solidFill>
                <a:latin typeface="Book Antiqua" panose="02040602050305030304" pitchFamily="18" charset="0"/>
              </a:rPr>
              <a:t>Ishan </a:t>
            </a:r>
            <a:r>
              <a:rPr lang="en-IN" dirty="0" err="1" smtClean="0">
                <a:solidFill>
                  <a:schemeClr val="accent1"/>
                </a:solidFill>
                <a:latin typeface="Book Antiqua" panose="02040602050305030304" pitchFamily="18" charset="0"/>
              </a:rPr>
              <a:t>srivastav</a:t>
            </a:r>
            <a:endParaRPr lang="en-IN" dirty="0" smtClean="0">
              <a:solidFill>
                <a:schemeClr val="accent1"/>
              </a:solidFill>
              <a:latin typeface="Book Antiqua" panose="02040602050305030304" pitchFamily="18" charset="0"/>
            </a:endParaRPr>
          </a:p>
          <a:p>
            <a:pPr marL="342900" indent="-342900">
              <a:buFont typeface="Arial" panose="020B0604020202020204" pitchFamily="34" charset="0"/>
              <a:buChar char="•"/>
            </a:pPr>
            <a:endParaRPr lang="en-IN" dirty="0">
              <a:solidFill>
                <a:schemeClr val="accent1"/>
              </a:solidFill>
            </a:endParaRPr>
          </a:p>
        </p:txBody>
      </p:sp>
    </p:spTree>
    <p:extLst>
      <p:ext uri="{BB962C8B-B14F-4D97-AF65-F5344CB8AC3E}">
        <p14:creationId xmlns:p14="http://schemas.microsoft.com/office/powerpoint/2010/main" val="3070931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400" cap="none" dirty="0" smtClean="0">
                <a:latin typeface="Book Antiqua" panose="02040602050305030304" pitchFamily="18" charset="0"/>
              </a:rPr>
              <a:t>Intelligent Post-lockdown Management System For Public Transportation</a:t>
            </a:r>
            <a:endParaRPr lang="en-IN" sz="3400" cap="none" dirty="0">
              <a:latin typeface="Book Antiqua" panose="02040602050305030304" pitchFamily="18" charset="0"/>
            </a:endParaRPr>
          </a:p>
        </p:txBody>
      </p:sp>
      <p:sp>
        <p:nvSpPr>
          <p:cNvPr id="3" name="Content Placeholder 2"/>
          <p:cNvSpPr>
            <a:spLocks noGrp="1"/>
          </p:cNvSpPr>
          <p:nvPr>
            <p:ph idx="1"/>
          </p:nvPr>
        </p:nvSpPr>
        <p:spPr/>
        <p:txBody>
          <a:bodyPr>
            <a:normAutofit fontScale="77500" lnSpcReduction="20000"/>
          </a:bodyPr>
          <a:lstStyle/>
          <a:p>
            <a:r>
              <a:rPr lang="en-IN" sz="2800" dirty="0" smtClean="0">
                <a:latin typeface="Book Antiqua" panose="02040602050305030304" pitchFamily="18" charset="0"/>
              </a:rPr>
              <a:t>Expected solutions :</a:t>
            </a:r>
            <a:br>
              <a:rPr lang="en-IN" sz="2800" dirty="0" smtClean="0">
                <a:latin typeface="Book Antiqua" panose="02040602050305030304" pitchFamily="18" charset="0"/>
              </a:rPr>
            </a:br>
            <a:r>
              <a:rPr lang="en-IN" dirty="0" smtClean="0">
                <a:latin typeface="Book Antiqua" panose="02040602050305030304" pitchFamily="18" charset="0"/>
              </a:rPr>
              <a:t>An intelligent app to schedule the timings of transportation, avoiding the over occupancy of public transport/bus station/railway stations,etc.</a:t>
            </a:r>
          </a:p>
          <a:p>
            <a:r>
              <a:rPr lang="en-IN" sz="2800" dirty="0" smtClean="0">
                <a:latin typeface="Book Antiqua" panose="02040602050305030304" pitchFamily="18" charset="0"/>
              </a:rPr>
              <a:t>Proposed </a:t>
            </a:r>
            <a:r>
              <a:rPr lang="en-IN" sz="2800" dirty="0" smtClean="0">
                <a:latin typeface="Book Antiqua" panose="02040602050305030304" pitchFamily="18" charset="0"/>
              </a:rPr>
              <a:t>Solution </a:t>
            </a:r>
            <a:r>
              <a:rPr lang="en-IN" sz="2800" dirty="0" smtClean="0">
                <a:latin typeface="Book Antiqua" panose="02040602050305030304" pitchFamily="18" charset="0"/>
              </a:rPr>
              <a:t>:</a:t>
            </a:r>
            <a:br>
              <a:rPr lang="en-IN" sz="2800" dirty="0" smtClean="0">
                <a:latin typeface="Book Antiqua" panose="02040602050305030304" pitchFamily="18" charset="0"/>
              </a:rPr>
            </a:br>
            <a:r>
              <a:rPr lang="en-IN" dirty="0">
                <a:latin typeface="Book Antiqua" panose="02040602050305030304" pitchFamily="18" charset="0"/>
              </a:rPr>
              <a:t>We will be doing it through a real time monitoring application which will </a:t>
            </a:r>
            <a:r>
              <a:rPr lang="en-IN" dirty="0" smtClean="0">
                <a:latin typeface="Book Antiqua" panose="02040602050305030304" pitchFamily="18" charset="0"/>
              </a:rPr>
              <a:t> </a:t>
            </a:r>
            <a:r>
              <a:rPr lang="en-IN" dirty="0">
                <a:latin typeface="Book Antiqua" panose="02040602050305030304" pitchFamily="18" charset="0"/>
              </a:rPr>
              <a:t>focus on </a:t>
            </a:r>
            <a:r>
              <a:rPr lang="en-IN" dirty="0" smtClean="0">
                <a:latin typeface="Book Antiqua" panose="02040602050305030304" pitchFamily="18" charset="0"/>
              </a:rPr>
              <a:t>details like no. of people at the station and present inside the bus </a:t>
            </a:r>
            <a:r>
              <a:rPr lang="en-IN" dirty="0">
                <a:latin typeface="Book Antiqua" panose="02040602050305030304" pitchFamily="18" charset="0"/>
              </a:rPr>
              <a:t>and will create a solution to the problems we are currently </a:t>
            </a:r>
            <a:r>
              <a:rPr lang="en-IN" dirty="0" smtClean="0">
                <a:latin typeface="Book Antiqua" panose="02040602050305030304" pitchFamily="18" charset="0"/>
              </a:rPr>
              <a:t>facing by avoiding over crowding at a place.</a:t>
            </a:r>
            <a:endParaRPr lang="en-IN" sz="2800" dirty="0" smtClean="0">
              <a:latin typeface="Book Antiqua" panose="02040602050305030304" pitchFamily="18" charset="0"/>
            </a:endParaRPr>
          </a:p>
          <a:p>
            <a:r>
              <a:rPr lang="en-IN" sz="2600" u="sng" dirty="0" smtClean="0">
                <a:latin typeface="Book Antiqua" panose="02040602050305030304" pitchFamily="18" charset="0"/>
              </a:rPr>
              <a:t>A </a:t>
            </a:r>
            <a:r>
              <a:rPr lang="en-IN" sz="2600" u="sng" dirty="0" smtClean="0">
                <a:latin typeface="Book Antiqua" panose="02040602050305030304" pitchFamily="18" charset="0"/>
              </a:rPr>
              <a:t>flowchart( Technology Stack) </a:t>
            </a:r>
            <a:r>
              <a:rPr lang="en-IN" sz="2600" u="sng" dirty="0" smtClean="0">
                <a:latin typeface="Book Antiqua" panose="02040602050305030304" pitchFamily="18" charset="0"/>
              </a:rPr>
              <a:t>of the imposed idea is presented in the next slide</a:t>
            </a:r>
            <a:r>
              <a:rPr lang="en-IN" sz="2600" dirty="0" smtClean="0">
                <a:latin typeface="Book Antiqua" panose="02040602050305030304" pitchFamily="18" charset="0"/>
              </a:rPr>
              <a:t>.</a:t>
            </a:r>
            <a:endParaRPr lang="en-IN" sz="2600" dirty="0">
              <a:latin typeface="Book Antiqua" panose="02040602050305030304" pitchFamily="18" charset="0"/>
            </a:endParaRPr>
          </a:p>
          <a:p>
            <a:endParaRPr lang="en-IN" sz="2800" dirty="0" smtClean="0">
              <a:latin typeface="Book Antiqua" panose="02040602050305030304" pitchFamily="18" charset="0"/>
            </a:endParaRPr>
          </a:p>
          <a:p>
            <a:pPr marL="0" indent="0">
              <a:buNone/>
            </a:pPr>
            <a:endParaRPr lang="en-IN" dirty="0" smtClean="0"/>
          </a:p>
        </p:txBody>
      </p:sp>
    </p:spTree>
    <p:extLst>
      <p:ext uri="{BB962C8B-B14F-4D97-AF65-F5344CB8AC3E}">
        <p14:creationId xmlns:p14="http://schemas.microsoft.com/office/powerpoint/2010/main" val="1150802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252823" y="983400"/>
            <a:ext cx="2438611" cy="697384"/>
          </a:xfrm>
          <a:prstGeom prst="rect">
            <a:avLst/>
          </a:prstGeom>
        </p:spPr>
      </p:pic>
      <p:sp>
        <p:nvSpPr>
          <p:cNvPr id="4" name="Oval 3"/>
          <p:cNvSpPr/>
          <p:nvPr/>
        </p:nvSpPr>
        <p:spPr>
          <a:xfrm>
            <a:off x="4252823" y="130989"/>
            <a:ext cx="2415396" cy="5418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16" name="Straight Arrow Connector 15"/>
          <p:cNvCxnSpPr>
            <a:stCxn id="4" idx="4"/>
          </p:cNvCxnSpPr>
          <p:nvPr/>
        </p:nvCxnSpPr>
        <p:spPr>
          <a:xfrm>
            <a:off x="5460521" y="672848"/>
            <a:ext cx="0" cy="3434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4653951" y="172529"/>
            <a:ext cx="1475117" cy="369332"/>
          </a:xfrm>
          <a:prstGeom prst="rect">
            <a:avLst/>
          </a:prstGeom>
          <a:noFill/>
        </p:spPr>
        <p:txBody>
          <a:bodyPr wrap="square" rtlCol="0">
            <a:spAutoFit/>
          </a:bodyPr>
          <a:lstStyle/>
          <a:p>
            <a:pPr algn="ctr"/>
            <a:r>
              <a:rPr lang="en-IN" dirty="0" smtClean="0">
                <a:solidFill>
                  <a:schemeClr val="bg1"/>
                </a:solidFill>
              </a:rPr>
              <a:t>USER</a:t>
            </a:r>
            <a:endParaRPr lang="en-IN" dirty="0">
              <a:solidFill>
                <a:schemeClr val="bg1"/>
              </a:solidFill>
            </a:endParaRPr>
          </a:p>
        </p:txBody>
      </p:sp>
      <p:cxnSp>
        <p:nvCxnSpPr>
          <p:cNvPr id="22" name="Straight Arrow Connector 21"/>
          <p:cNvCxnSpPr>
            <a:endCxn id="23" idx="0"/>
          </p:cNvCxnSpPr>
          <p:nvPr/>
        </p:nvCxnSpPr>
        <p:spPr>
          <a:xfrm>
            <a:off x="5466326" y="1680783"/>
            <a:ext cx="5803" cy="3105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3" name="Picture 22"/>
          <p:cNvPicPr>
            <a:picLocks noChangeAspect="1"/>
          </p:cNvPicPr>
          <p:nvPr/>
        </p:nvPicPr>
        <p:blipFill>
          <a:blip r:embed="rId3"/>
          <a:stretch>
            <a:fillRect/>
          </a:stretch>
        </p:blipFill>
        <p:spPr>
          <a:xfrm>
            <a:off x="4252823" y="1991334"/>
            <a:ext cx="2438611" cy="695004"/>
          </a:xfrm>
          <a:prstGeom prst="rect">
            <a:avLst/>
          </a:prstGeom>
        </p:spPr>
      </p:pic>
      <p:sp>
        <p:nvSpPr>
          <p:cNvPr id="27" name="TextBox 26"/>
          <p:cNvSpPr txBox="1"/>
          <p:nvPr/>
        </p:nvSpPr>
        <p:spPr>
          <a:xfrm>
            <a:off x="4602272" y="1185567"/>
            <a:ext cx="1733909" cy="369332"/>
          </a:xfrm>
          <a:prstGeom prst="rect">
            <a:avLst/>
          </a:prstGeom>
          <a:noFill/>
        </p:spPr>
        <p:txBody>
          <a:bodyPr wrap="square" rtlCol="0">
            <a:spAutoFit/>
          </a:bodyPr>
          <a:lstStyle/>
          <a:p>
            <a:pPr algn="ctr"/>
            <a:r>
              <a:rPr lang="en-IN" dirty="0" smtClean="0">
                <a:solidFill>
                  <a:schemeClr val="bg1"/>
                </a:solidFill>
              </a:rPr>
              <a:t>APP</a:t>
            </a:r>
            <a:endParaRPr lang="en-IN" dirty="0">
              <a:solidFill>
                <a:schemeClr val="bg1"/>
              </a:solidFill>
            </a:endParaRPr>
          </a:p>
        </p:txBody>
      </p:sp>
      <p:sp>
        <p:nvSpPr>
          <p:cNvPr id="29" name="Rectangle 28"/>
          <p:cNvSpPr/>
          <p:nvPr/>
        </p:nvSpPr>
        <p:spPr>
          <a:xfrm>
            <a:off x="4445898" y="3296568"/>
            <a:ext cx="2029246" cy="4125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0" name="Rectangle 29"/>
          <p:cNvSpPr/>
          <p:nvPr/>
        </p:nvSpPr>
        <p:spPr>
          <a:xfrm>
            <a:off x="4424057" y="4355015"/>
            <a:ext cx="2127431" cy="47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33" name="Picture 32"/>
          <p:cNvPicPr>
            <a:picLocks noChangeAspect="1"/>
          </p:cNvPicPr>
          <p:nvPr/>
        </p:nvPicPr>
        <p:blipFill>
          <a:blip r:embed="rId4"/>
          <a:stretch>
            <a:fillRect/>
          </a:stretch>
        </p:blipFill>
        <p:spPr>
          <a:xfrm>
            <a:off x="4414783" y="5476682"/>
            <a:ext cx="2145978" cy="702449"/>
          </a:xfrm>
          <a:prstGeom prst="rect">
            <a:avLst/>
          </a:prstGeom>
        </p:spPr>
      </p:pic>
      <p:sp>
        <p:nvSpPr>
          <p:cNvPr id="34" name="TextBox 33"/>
          <p:cNvSpPr txBox="1"/>
          <p:nvPr/>
        </p:nvSpPr>
        <p:spPr>
          <a:xfrm>
            <a:off x="4727275" y="2200765"/>
            <a:ext cx="1608906" cy="369332"/>
          </a:xfrm>
          <a:prstGeom prst="rect">
            <a:avLst/>
          </a:prstGeom>
          <a:noFill/>
        </p:spPr>
        <p:txBody>
          <a:bodyPr wrap="square" rtlCol="0">
            <a:spAutoFit/>
          </a:bodyPr>
          <a:lstStyle/>
          <a:p>
            <a:pPr algn="ctr"/>
            <a:r>
              <a:rPr lang="en-IN" dirty="0" smtClean="0">
                <a:solidFill>
                  <a:schemeClr val="bg1"/>
                </a:solidFill>
              </a:rPr>
              <a:t>SEARCHING</a:t>
            </a:r>
            <a:endParaRPr lang="en-IN" dirty="0">
              <a:solidFill>
                <a:schemeClr val="bg1"/>
              </a:solidFill>
            </a:endParaRPr>
          </a:p>
        </p:txBody>
      </p:sp>
      <p:sp>
        <p:nvSpPr>
          <p:cNvPr id="35" name="TextBox 34"/>
          <p:cNvSpPr txBox="1"/>
          <p:nvPr/>
        </p:nvSpPr>
        <p:spPr>
          <a:xfrm>
            <a:off x="4664771" y="3313747"/>
            <a:ext cx="1608906" cy="369332"/>
          </a:xfrm>
          <a:prstGeom prst="rect">
            <a:avLst/>
          </a:prstGeom>
          <a:noFill/>
        </p:spPr>
        <p:txBody>
          <a:bodyPr wrap="square" rtlCol="0">
            <a:spAutoFit/>
          </a:bodyPr>
          <a:lstStyle/>
          <a:p>
            <a:pPr algn="ctr"/>
            <a:r>
              <a:rPr lang="en-IN" dirty="0" smtClean="0">
                <a:solidFill>
                  <a:schemeClr val="bg1"/>
                </a:solidFill>
              </a:rPr>
              <a:t>TICKETS </a:t>
            </a:r>
            <a:endParaRPr lang="en-IN" dirty="0">
              <a:solidFill>
                <a:schemeClr val="bg1"/>
              </a:solidFill>
            </a:endParaRPr>
          </a:p>
        </p:txBody>
      </p:sp>
      <p:sp>
        <p:nvSpPr>
          <p:cNvPr id="36" name="TextBox 35"/>
          <p:cNvSpPr txBox="1"/>
          <p:nvPr/>
        </p:nvSpPr>
        <p:spPr>
          <a:xfrm>
            <a:off x="4355687" y="4414935"/>
            <a:ext cx="2029246" cy="369332"/>
          </a:xfrm>
          <a:prstGeom prst="rect">
            <a:avLst/>
          </a:prstGeom>
          <a:noFill/>
        </p:spPr>
        <p:txBody>
          <a:bodyPr wrap="square" rtlCol="0">
            <a:spAutoFit/>
          </a:bodyPr>
          <a:lstStyle/>
          <a:p>
            <a:pPr algn="ctr"/>
            <a:r>
              <a:rPr lang="en-IN" dirty="0" smtClean="0">
                <a:solidFill>
                  <a:schemeClr val="bg1"/>
                </a:solidFill>
              </a:rPr>
              <a:t>BOOK</a:t>
            </a:r>
            <a:endParaRPr lang="en-IN" dirty="0">
              <a:solidFill>
                <a:schemeClr val="bg1"/>
              </a:solidFill>
            </a:endParaRPr>
          </a:p>
        </p:txBody>
      </p:sp>
      <p:sp>
        <p:nvSpPr>
          <p:cNvPr id="37" name="TextBox 36"/>
          <p:cNvSpPr txBox="1"/>
          <p:nvPr/>
        </p:nvSpPr>
        <p:spPr>
          <a:xfrm>
            <a:off x="4445898" y="5510739"/>
            <a:ext cx="2222321" cy="646331"/>
          </a:xfrm>
          <a:prstGeom prst="rect">
            <a:avLst/>
          </a:prstGeom>
          <a:noFill/>
        </p:spPr>
        <p:txBody>
          <a:bodyPr wrap="square" rtlCol="0">
            <a:spAutoFit/>
          </a:bodyPr>
          <a:lstStyle/>
          <a:p>
            <a:pPr algn="ctr"/>
            <a:r>
              <a:rPr lang="en-IN" dirty="0" smtClean="0">
                <a:solidFill>
                  <a:schemeClr val="bg1"/>
                </a:solidFill>
              </a:rPr>
              <a:t>IF PERSON LEFT THE BUS</a:t>
            </a:r>
            <a:endParaRPr lang="en-IN" dirty="0">
              <a:solidFill>
                <a:schemeClr val="bg1"/>
              </a:solidFill>
            </a:endParaRPr>
          </a:p>
        </p:txBody>
      </p:sp>
      <p:sp>
        <p:nvSpPr>
          <p:cNvPr id="38" name="TextBox 37"/>
          <p:cNvSpPr txBox="1"/>
          <p:nvPr/>
        </p:nvSpPr>
        <p:spPr>
          <a:xfrm>
            <a:off x="5460521" y="2775788"/>
            <a:ext cx="668547" cy="369332"/>
          </a:xfrm>
          <a:prstGeom prst="rect">
            <a:avLst/>
          </a:prstGeom>
          <a:noFill/>
        </p:spPr>
        <p:txBody>
          <a:bodyPr wrap="square" rtlCol="0">
            <a:spAutoFit/>
          </a:bodyPr>
          <a:lstStyle/>
          <a:p>
            <a:r>
              <a:rPr lang="en-IN" dirty="0" smtClean="0"/>
              <a:t>YES </a:t>
            </a:r>
            <a:endParaRPr lang="en-IN" dirty="0"/>
          </a:p>
        </p:txBody>
      </p:sp>
      <p:sp>
        <p:nvSpPr>
          <p:cNvPr id="39" name="TextBox 38"/>
          <p:cNvSpPr txBox="1"/>
          <p:nvPr/>
        </p:nvSpPr>
        <p:spPr>
          <a:xfrm>
            <a:off x="5431962" y="3825535"/>
            <a:ext cx="676152" cy="369332"/>
          </a:xfrm>
          <a:prstGeom prst="rect">
            <a:avLst/>
          </a:prstGeom>
          <a:noFill/>
        </p:spPr>
        <p:txBody>
          <a:bodyPr wrap="square" rtlCol="0">
            <a:spAutoFit/>
          </a:bodyPr>
          <a:lstStyle/>
          <a:p>
            <a:r>
              <a:rPr lang="en-IN" dirty="0" smtClean="0"/>
              <a:t>YES</a:t>
            </a:r>
            <a:endParaRPr lang="en-IN" dirty="0"/>
          </a:p>
        </p:txBody>
      </p:sp>
      <p:sp>
        <p:nvSpPr>
          <p:cNvPr id="40" name="TextBox 39"/>
          <p:cNvSpPr txBox="1"/>
          <p:nvPr/>
        </p:nvSpPr>
        <p:spPr>
          <a:xfrm>
            <a:off x="5445269" y="4950696"/>
            <a:ext cx="1136491" cy="369332"/>
          </a:xfrm>
          <a:prstGeom prst="rect">
            <a:avLst/>
          </a:prstGeom>
          <a:noFill/>
        </p:spPr>
        <p:txBody>
          <a:bodyPr wrap="square" rtlCol="0">
            <a:spAutoFit/>
          </a:bodyPr>
          <a:lstStyle/>
          <a:p>
            <a:r>
              <a:rPr lang="en-IN" dirty="0" smtClean="0"/>
              <a:t>IF YES</a:t>
            </a:r>
            <a:endParaRPr lang="en-IN" dirty="0"/>
          </a:p>
        </p:txBody>
      </p:sp>
      <p:cxnSp>
        <p:nvCxnSpPr>
          <p:cNvPr id="42" name="Straight Arrow Connector 41"/>
          <p:cNvCxnSpPr/>
          <p:nvPr/>
        </p:nvCxnSpPr>
        <p:spPr>
          <a:xfrm flipH="1">
            <a:off x="2834843" y="1341742"/>
            <a:ext cx="1417980" cy="214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Rectangle 42"/>
          <p:cNvSpPr/>
          <p:nvPr/>
        </p:nvSpPr>
        <p:spPr>
          <a:xfrm>
            <a:off x="166950" y="1052316"/>
            <a:ext cx="2667893" cy="602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44" name="Picture 43"/>
          <p:cNvPicPr>
            <a:picLocks noChangeAspect="1"/>
          </p:cNvPicPr>
          <p:nvPr/>
        </p:nvPicPr>
        <p:blipFill>
          <a:blip r:embed="rId5"/>
          <a:stretch>
            <a:fillRect/>
          </a:stretch>
        </p:blipFill>
        <p:spPr>
          <a:xfrm>
            <a:off x="161588" y="2306400"/>
            <a:ext cx="2499577" cy="621846"/>
          </a:xfrm>
          <a:prstGeom prst="rect">
            <a:avLst/>
          </a:prstGeom>
        </p:spPr>
      </p:pic>
      <p:pic>
        <p:nvPicPr>
          <p:cNvPr id="45" name="Picture 44"/>
          <p:cNvPicPr>
            <a:picLocks noChangeAspect="1"/>
          </p:cNvPicPr>
          <p:nvPr/>
        </p:nvPicPr>
        <p:blipFill>
          <a:blip r:embed="rId6"/>
          <a:stretch>
            <a:fillRect/>
          </a:stretch>
        </p:blipFill>
        <p:spPr>
          <a:xfrm>
            <a:off x="152839" y="3551578"/>
            <a:ext cx="2499577" cy="621846"/>
          </a:xfrm>
          <a:prstGeom prst="rect">
            <a:avLst/>
          </a:prstGeom>
        </p:spPr>
      </p:pic>
      <p:sp>
        <p:nvSpPr>
          <p:cNvPr id="46" name="TextBox 45"/>
          <p:cNvSpPr txBox="1"/>
          <p:nvPr/>
        </p:nvSpPr>
        <p:spPr>
          <a:xfrm>
            <a:off x="2789242" y="881570"/>
            <a:ext cx="1509181" cy="523220"/>
          </a:xfrm>
          <a:prstGeom prst="rect">
            <a:avLst/>
          </a:prstGeom>
          <a:noFill/>
        </p:spPr>
        <p:txBody>
          <a:bodyPr wrap="square" rtlCol="0">
            <a:spAutoFit/>
          </a:bodyPr>
          <a:lstStyle/>
          <a:p>
            <a:pPr algn="ctr"/>
            <a:r>
              <a:rPr lang="en-IN" sz="1400" dirty="0" smtClean="0"/>
              <a:t>CONFIRMATION BY THE APP</a:t>
            </a:r>
            <a:endParaRPr lang="en-IN" sz="1400" dirty="0"/>
          </a:p>
        </p:txBody>
      </p:sp>
      <p:sp>
        <p:nvSpPr>
          <p:cNvPr id="48" name="TextBox 47"/>
          <p:cNvSpPr txBox="1"/>
          <p:nvPr/>
        </p:nvSpPr>
        <p:spPr>
          <a:xfrm>
            <a:off x="256601" y="1016326"/>
            <a:ext cx="2400474" cy="646331"/>
          </a:xfrm>
          <a:prstGeom prst="rect">
            <a:avLst/>
          </a:prstGeom>
          <a:noFill/>
        </p:spPr>
        <p:txBody>
          <a:bodyPr wrap="square" rtlCol="0">
            <a:spAutoFit/>
          </a:bodyPr>
          <a:lstStyle/>
          <a:p>
            <a:pPr algn="ctr"/>
            <a:r>
              <a:rPr lang="en-IN" dirty="0" smtClean="0">
                <a:solidFill>
                  <a:schemeClr val="bg1"/>
                </a:solidFill>
              </a:rPr>
              <a:t>NUMBER OF PEOPLE REACHED</a:t>
            </a:r>
            <a:endParaRPr lang="en-IN" dirty="0">
              <a:solidFill>
                <a:schemeClr val="bg1"/>
              </a:solidFill>
            </a:endParaRPr>
          </a:p>
        </p:txBody>
      </p:sp>
      <p:sp>
        <p:nvSpPr>
          <p:cNvPr id="49" name="TextBox 48"/>
          <p:cNvSpPr txBox="1"/>
          <p:nvPr/>
        </p:nvSpPr>
        <p:spPr>
          <a:xfrm>
            <a:off x="136626" y="2320789"/>
            <a:ext cx="2469643" cy="646331"/>
          </a:xfrm>
          <a:prstGeom prst="rect">
            <a:avLst/>
          </a:prstGeom>
          <a:noFill/>
        </p:spPr>
        <p:txBody>
          <a:bodyPr wrap="square" rtlCol="0">
            <a:spAutoFit/>
          </a:bodyPr>
          <a:lstStyle/>
          <a:p>
            <a:pPr algn="ctr"/>
            <a:r>
              <a:rPr lang="en-IN" dirty="0" smtClean="0">
                <a:solidFill>
                  <a:schemeClr val="bg1"/>
                </a:solidFill>
              </a:rPr>
              <a:t>DATA OF PEOPLE WE HAVE</a:t>
            </a:r>
            <a:endParaRPr lang="en-IN" dirty="0">
              <a:solidFill>
                <a:schemeClr val="bg1"/>
              </a:solidFill>
            </a:endParaRPr>
          </a:p>
        </p:txBody>
      </p:sp>
      <p:sp>
        <p:nvSpPr>
          <p:cNvPr id="50" name="TextBox 49"/>
          <p:cNvSpPr txBox="1"/>
          <p:nvPr/>
        </p:nvSpPr>
        <p:spPr>
          <a:xfrm>
            <a:off x="176634" y="3590452"/>
            <a:ext cx="2475782" cy="646331"/>
          </a:xfrm>
          <a:prstGeom prst="rect">
            <a:avLst/>
          </a:prstGeom>
          <a:noFill/>
        </p:spPr>
        <p:txBody>
          <a:bodyPr wrap="square" rtlCol="0">
            <a:spAutoFit/>
          </a:bodyPr>
          <a:lstStyle/>
          <a:p>
            <a:pPr algn="ctr"/>
            <a:r>
              <a:rPr lang="en-IN" dirty="0" smtClean="0">
                <a:solidFill>
                  <a:schemeClr val="bg1"/>
                </a:solidFill>
              </a:rPr>
              <a:t>PEOPLE FINALLY AT STATION</a:t>
            </a:r>
            <a:endParaRPr lang="en-IN" dirty="0">
              <a:solidFill>
                <a:schemeClr val="bg1"/>
              </a:solidFill>
            </a:endParaRPr>
          </a:p>
        </p:txBody>
      </p:sp>
      <p:sp>
        <p:nvSpPr>
          <p:cNvPr id="58" name="Bent-Up Arrow 57"/>
          <p:cNvSpPr/>
          <p:nvPr/>
        </p:nvSpPr>
        <p:spPr>
          <a:xfrm flipH="1">
            <a:off x="2639683" y="1655278"/>
            <a:ext cx="2737153" cy="3520571"/>
          </a:xfrm>
          <a:prstGeom prst="bentUpArrow">
            <a:avLst>
              <a:gd name="adj1" fmla="val 0"/>
              <a:gd name="adj2" fmla="val 1305"/>
              <a:gd name="adj3" fmla="val 3832"/>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59" name="TextBox 58"/>
          <p:cNvSpPr txBox="1"/>
          <p:nvPr/>
        </p:nvSpPr>
        <p:spPr>
          <a:xfrm>
            <a:off x="3689561" y="4844357"/>
            <a:ext cx="1257515" cy="369332"/>
          </a:xfrm>
          <a:prstGeom prst="rect">
            <a:avLst/>
          </a:prstGeom>
          <a:noFill/>
        </p:spPr>
        <p:txBody>
          <a:bodyPr wrap="square" rtlCol="0">
            <a:spAutoFit/>
          </a:bodyPr>
          <a:lstStyle/>
          <a:p>
            <a:r>
              <a:rPr lang="en-IN" dirty="0" smtClean="0"/>
              <a:t>IF NOT</a:t>
            </a:r>
            <a:endParaRPr lang="en-IN" dirty="0"/>
          </a:p>
        </p:txBody>
      </p:sp>
      <p:sp>
        <p:nvSpPr>
          <p:cNvPr id="60" name="Rectangle 59"/>
          <p:cNvSpPr/>
          <p:nvPr/>
        </p:nvSpPr>
        <p:spPr>
          <a:xfrm>
            <a:off x="7097486" y="2041716"/>
            <a:ext cx="1341005" cy="5579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61" name="Picture 60"/>
          <p:cNvPicPr>
            <a:picLocks noChangeAspect="1"/>
          </p:cNvPicPr>
          <p:nvPr/>
        </p:nvPicPr>
        <p:blipFill>
          <a:blip r:embed="rId7"/>
          <a:stretch>
            <a:fillRect/>
          </a:stretch>
        </p:blipFill>
        <p:spPr>
          <a:xfrm>
            <a:off x="8844544" y="2027208"/>
            <a:ext cx="1363313" cy="554663"/>
          </a:xfrm>
          <a:prstGeom prst="rect">
            <a:avLst/>
          </a:prstGeom>
        </p:spPr>
      </p:pic>
      <p:pic>
        <p:nvPicPr>
          <p:cNvPr id="62" name="Picture 61"/>
          <p:cNvPicPr>
            <a:picLocks noChangeAspect="1"/>
          </p:cNvPicPr>
          <p:nvPr/>
        </p:nvPicPr>
        <p:blipFill>
          <a:blip r:embed="rId8"/>
          <a:stretch>
            <a:fillRect/>
          </a:stretch>
        </p:blipFill>
        <p:spPr>
          <a:xfrm>
            <a:off x="10563110" y="2027209"/>
            <a:ext cx="1505246" cy="541162"/>
          </a:xfrm>
          <a:prstGeom prst="rect">
            <a:avLst/>
          </a:prstGeom>
        </p:spPr>
      </p:pic>
      <p:cxnSp>
        <p:nvCxnSpPr>
          <p:cNvPr id="64" name="Straight Arrow Connector 63"/>
          <p:cNvCxnSpPr>
            <a:stCxn id="23" idx="3"/>
            <a:endCxn id="60" idx="1"/>
          </p:cNvCxnSpPr>
          <p:nvPr/>
        </p:nvCxnSpPr>
        <p:spPr>
          <a:xfrm flipV="1">
            <a:off x="6691434" y="2320688"/>
            <a:ext cx="406052" cy="181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8" name="TextBox 67"/>
          <p:cNvSpPr txBox="1"/>
          <p:nvPr/>
        </p:nvSpPr>
        <p:spPr>
          <a:xfrm>
            <a:off x="6623939" y="2022104"/>
            <a:ext cx="515726" cy="369332"/>
          </a:xfrm>
          <a:prstGeom prst="rect">
            <a:avLst/>
          </a:prstGeom>
          <a:noFill/>
        </p:spPr>
        <p:txBody>
          <a:bodyPr wrap="square" rtlCol="0">
            <a:spAutoFit/>
          </a:bodyPr>
          <a:lstStyle/>
          <a:p>
            <a:r>
              <a:rPr lang="en-IN" dirty="0" smtClean="0"/>
              <a:t>NO</a:t>
            </a:r>
            <a:endParaRPr lang="en-IN" dirty="0"/>
          </a:p>
        </p:txBody>
      </p:sp>
      <p:sp>
        <p:nvSpPr>
          <p:cNvPr id="70" name="TextBox 69"/>
          <p:cNvSpPr txBox="1"/>
          <p:nvPr/>
        </p:nvSpPr>
        <p:spPr>
          <a:xfrm>
            <a:off x="7117814" y="2181087"/>
            <a:ext cx="1223446" cy="367605"/>
          </a:xfrm>
          <a:prstGeom prst="rect">
            <a:avLst/>
          </a:prstGeom>
          <a:noFill/>
        </p:spPr>
        <p:txBody>
          <a:bodyPr wrap="square" rtlCol="0">
            <a:spAutoFit/>
          </a:bodyPr>
          <a:lstStyle/>
          <a:p>
            <a:pPr algn="ctr"/>
            <a:r>
              <a:rPr lang="en-IN" dirty="0" smtClean="0">
                <a:solidFill>
                  <a:schemeClr val="bg1"/>
                </a:solidFill>
              </a:rPr>
              <a:t>WAIT</a:t>
            </a:r>
            <a:endParaRPr lang="en-IN" dirty="0">
              <a:solidFill>
                <a:schemeClr val="bg1"/>
              </a:solidFill>
            </a:endParaRPr>
          </a:p>
        </p:txBody>
      </p:sp>
      <p:sp>
        <p:nvSpPr>
          <p:cNvPr id="71" name="TextBox 70"/>
          <p:cNvSpPr txBox="1"/>
          <p:nvPr/>
        </p:nvSpPr>
        <p:spPr>
          <a:xfrm>
            <a:off x="8674503" y="1997096"/>
            <a:ext cx="1584410" cy="584775"/>
          </a:xfrm>
          <a:prstGeom prst="rect">
            <a:avLst/>
          </a:prstGeom>
          <a:noFill/>
        </p:spPr>
        <p:txBody>
          <a:bodyPr wrap="square" rtlCol="0">
            <a:spAutoFit/>
          </a:bodyPr>
          <a:lstStyle/>
          <a:p>
            <a:pPr algn="ctr"/>
            <a:r>
              <a:rPr lang="en-IN" sz="1600" dirty="0" smtClean="0">
                <a:solidFill>
                  <a:schemeClr val="bg1"/>
                </a:solidFill>
              </a:rPr>
              <a:t>IF NOT HUGE RESPONSE</a:t>
            </a:r>
            <a:endParaRPr lang="en-IN" sz="1600" dirty="0">
              <a:solidFill>
                <a:schemeClr val="bg1"/>
              </a:solidFill>
            </a:endParaRPr>
          </a:p>
        </p:txBody>
      </p:sp>
      <p:sp>
        <p:nvSpPr>
          <p:cNvPr id="72" name="TextBox 71"/>
          <p:cNvSpPr txBox="1"/>
          <p:nvPr/>
        </p:nvSpPr>
        <p:spPr>
          <a:xfrm>
            <a:off x="10619047" y="1986976"/>
            <a:ext cx="1403134" cy="646331"/>
          </a:xfrm>
          <a:prstGeom prst="rect">
            <a:avLst/>
          </a:prstGeom>
          <a:noFill/>
        </p:spPr>
        <p:txBody>
          <a:bodyPr wrap="square" rtlCol="0">
            <a:spAutoFit/>
          </a:bodyPr>
          <a:lstStyle/>
          <a:p>
            <a:pPr algn="ctr"/>
            <a:r>
              <a:rPr lang="en-IN" dirty="0" smtClean="0">
                <a:solidFill>
                  <a:schemeClr val="bg1"/>
                </a:solidFill>
              </a:rPr>
              <a:t>SCHEDULE A BUS ASAP</a:t>
            </a:r>
            <a:endParaRPr lang="en-IN" dirty="0">
              <a:solidFill>
                <a:schemeClr val="bg1"/>
              </a:solidFill>
            </a:endParaRPr>
          </a:p>
        </p:txBody>
      </p:sp>
      <p:sp>
        <p:nvSpPr>
          <p:cNvPr id="74" name="Rectangle 73"/>
          <p:cNvSpPr/>
          <p:nvPr/>
        </p:nvSpPr>
        <p:spPr>
          <a:xfrm>
            <a:off x="8896986" y="3296568"/>
            <a:ext cx="1310871" cy="67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5" name="TextBox 74"/>
          <p:cNvSpPr txBox="1"/>
          <p:nvPr/>
        </p:nvSpPr>
        <p:spPr>
          <a:xfrm>
            <a:off x="8674503" y="3343641"/>
            <a:ext cx="1769366" cy="584775"/>
          </a:xfrm>
          <a:prstGeom prst="rect">
            <a:avLst/>
          </a:prstGeom>
          <a:noFill/>
        </p:spPr>
        <p:txBody>
          <a:bodyPr wrap="square" rtlCol="0">
            <a:spAutoFit/>
          </a:bodyPr>
          <a:lstStyle/>
          <a:p>
            <a:pPr algn="ctr"/>
            <a:r>
              <a:rPr lang="en-IN" sz="1600" dirty="0" smtClean="0">
                <a:solidFill>
                  <a:schemeClr val="bg1"/>
                </a:solidFill>
              </a:rPr>
              <a:t>WAIT FOR THE NEXT BUS</a:t>
            </a:r>
            <a:endParaRPr lang="en-IN" sz="1600" dirty="0">
              <a:solidFill>
                <a:schemeClr val="bg1"/>
              </a:solidFill>
            </a:endParaRPr>
          </a:p>
        </p:txBody>
      </p:sp>
      <p:cxnSp>
        <p:nvCxnSpPr>
          <p:cNvPr id="77" name="Straight Connector 76"/>
          <p:cNvCxnSpPr/>
          <p:nvPr/>
        </p:nvCxnSpPr>
        <p:spPr>
          <a:xfrm>
            <a:off x="10227215" y="3686218"/>
            <a:ext cx="1911555" cy="16296"/>
          </a:xfrm>
          <a:prstGeom prst="line">
            <a:avLst/>
          </a:prstGeom>
        </p:spPr>
        <p:style>
          <a:lnRef idx="3">
            <a:schemeClr val="accent1"/>
          </a:lnRef>
          <a:fillRef idx="0">
            <a:schemeClr val="accent1"/>
          </a:fillRef>
          <a:effectRef idx="2">
            <a:schemeClr val="accent1"/>
          </a:effectRef>
          <a:fontRef idx="minor">
            <a:schemeClr val="tx1"/>
          </a:fontRef>
        </p:style>
      </p:cxnSp>
      <p:cxnSp>
        <p:nvCxnSpPr>
          <p:cNvPr id="84" name="Straight Connector 83"/>
          <p:cNvCxnSpPr/>
          <p:nvPr/>
        </p:nvCxnSpPr>
        <p:spPr>
          <a:xfrm flipH="1" flipV="1">
            <a:off x="12119412" y="1052316"/>
            <a:ext cx="19358" cy="2650198"/>
          </a:xfrm>
          <a:prstGeom prst="line">
            <a:avLst/>
          </a:prstGeom>
        </p:spPr>
        <p:style>
          <a:lnRef idx="3">
            <a:schemeClr val="accent1"/>
          </a:lnRef>
          <a:fillRef idx="0">
            <a:schemeClr val="accent1"/>
          </a:fillRef>
          <a:effectRef idx="2">
            <a:schemeClr val="accent1"/>
          </a:effectRef>
          <a:fontRef idx="minor">
            <a:schemeClr val="tx1"/>
          </a:fontRef>
        </p:style>
      </p:cxnSp>
      <p:cxnSp>
        <p:nvCxnSpPr>
          <p:cNvPr id="95" name="Straight Connector 94"/>
          <p:cNvCxnSpPr/>
          <p:nvPr/>
        </p:nvCxnSpPr>
        <p:spPr>
          <a:xfrm flipH="1">
            <a:off x="7272068" y="1052316"/>
            <a:ext cx="484734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8" name="Straight Arrow Connector 97"/>
          <p:cNvCxnSpPr/>
          <p:nvPr/>
        </p:nvCxnSpPr>
        <p:spPr>
          <a:xfrm flipH="1">
            <a:off x="6336181" y="1052316"/>
            <a:ext cx="935887" cy="10611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Straight Arrow Connector 100"/>
          <p:cNvCxnSpPr>
            <a:stCxn id="60" idx="3"/>
          </p:cNvCxnSpPr>
          <p:nvPr/>
        </p:nvCxnSpPr>
        <p:spPr>
          <a:xfrm>
            <a:off x="8438491" y="2320688"/>
            <a:ext cx="40605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4" name="Straight Arrow Connector 103"/>
          <p:cNvCxnSpPr/>
          <p:nvPr/>
        </p:nvCxnSpPr>
        <p:spPr>
          <a:xfrm>
            <a:off x="10173499" y="2338836"/>
            <a:ext cx="408797" cy="42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7" name="Straight Connector 126"/>
          <p:cNvCxnSpPr>
            <a:stCxn id="62" idx="2"/>
            <a:endCxn id="131" idx="0"/>
          </p:cNvCxnSpPr>
          <p:nvPr/>
        </p:nvCxnSpPr>
        <p:spPr>
          <a:xfrm flipH="1">
            <a:off x="11298596" y="2568371"/>
            <a:ext cx="17137" cy="983597"/>
          </a:xfrm>
          <a:prstGeom prst="line">
            <a:avLst/>
          </a:prstGeom>
        </p:spPr>
        <p:style>
          <a:lnRef idx="3">
            <a:schemeClr val="accent1"/>
          </a:lnRef>
          <a:fillRef idx="0">
            <a:schemeClr val="accent1"/>
          </a:fillRef>
          <a:effectRef idx="2">
            <a:schemeClr val="accent1"/>
          </a:effectRef>
          <a:fontRef idx="minor">
            <a:schemeClr val="tx1"/>
          </a:fontRef>
        </p:style>
      </p:cxnSp>
      <p:sp>
        <p:nvSpPr>
          <p:cNvPr id="131" name="Arc 130"/>
          <p:cNvSpPr/>
          <p:nvPr/>
        </p:nvSpPr>
        <p:spPr>
          <a:xfrm>
            <a:off x="11178114" y="3551578"/>
            <a:ext cx="226410" cy="376838"/>
          </a:xfrm>
          <a:prstGeom prst="arc">
            <a:avLst>
              <a:gd name="adj1" fmla="val 16332971"/>
              <a:gd name="adj2" fmla="val 510876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cxnSp>
        <p:nvCxnSpPr>
          <p:cNvPr id="133" name="Straight Connector 132"/>
          <p:cNvCxnSpPr>
            <a:stCxn id="131" idx="2"/>
          </p:cNvCxnSpPr>
          <p:nvPr/>
        </p:nvCxnSpPr>
        <p:spPr>
          <a:xfrm>
            <a:off x="11307162" y="3926562"/>
            <a:ext cx="8571" cy="6663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35" name="Straight Connector 134"/>
          <p:cNvCxnSpPr/>
          <p:nvPr/>
        </p:nvCxnSpPr>
        <p:spPr>
          <a:xfrm flipH="1">
            <a:off x="8048445" y="4592915"/>
            <a:ext cx="326728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7" name="Straight Connector 136"/>
          <p:cNvCxnSpPr/>
          <p:nvPr/>
        </p:nvCxnSpPr>
        <p:spPr>
          <a:xfrm flipH="1" flipV="1">
            <a:off x="8018604" y="3497249"/>
            <a:ext cx="21216" cy="1136811"/>
          </a:xfrm>
          <a:prstGeom prst="line">
            <a:avLst/>
          </a:prstGeom>
        </p:spPr>
        <p:style>
          <a:lnRef idx="3">
            <a:schemeClr val="accent1"/>
          </a:lnRef>
          <a:fillRef idx="0">
            <a:schemeClr val="accent1"/>
          </a:fillRef>
          <a:effectRef idx="2">
            <a:schemeClr val="accent1"/>
          </a:effectRef>
          <a:fontRef idx="minor">
            <a:schemeClr val="tx1"/>
          </a:fontRef>
        </p:style>
      </p:cxnSp>
      <p:cxnSp>
        <p:nvCxnSpPr>
          <p:cNvPr id="139" name="Straight Arrow Connector 138"/>
          <p:cNvCxnSpPr>
            <a:endCxn id="29" idx="3"/>
          </p:cNvCxnSpPr>
          <p:nvPr/>
        </p:nvCxnSpPr>
        <p:spPr>
          <a:xfrm flipH="1">
            <a:off x="6475144" y="3497249"/>
            <a:ext cx="1533629" cy="56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3" name="Straight Connector 142"/>
          <p:cNvCxnSpPr/>
          <p:nvPr/>
        </p:nvCxnSpPr>
        <p:spPr>
          <a:xfrm>
            <a:off x="6551488" y="5827906"/>
            <a:ext cx="88448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5" name="Straight Arrow Connector 144"/>
          <p:cNvCxnSpPr/>
          <p:nvPr/>
        </p:nvCxnSpPr>
        <p:spPr>
          <a:xfrm flipH="1" flipV="1">
            <a:off x="7427253" y="3497249"/>
            <a:ext cx="17343" cy="23306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7" name="TextBox 146"/>
          <p:cNvSpPr txBox="1"/>
          <p:nvPr/>
        </p:nvSpPr>
        <p:spPr>
          <a:xfrm>
            <a:off x="6633074" y="2905247"/>
            <a:ext cx="1496957" cy="646331"/>
          </a:xfrm>
          <a:prstGeom prst="rect">
            <a:avLst/>
          </a:prstGeom>
          <a:noFill/>
        </p:spPr>
        <p:txBody>
          <a:bodyPr wrap="square" rtlCol="0">
            <a:spAutoFit/>
          </a:bodyPr>
          <a:lstStyle/>
          <a:p>
            <a:r>
              <a:rPr lang="en-IN" dirty="0" smtClean="0"/>
              <a:t>AVAILABILITY </a:t>
            </a:r>
          </a:p>
          <a:p>
            <a:r>
              <a:rPr lang="en-IN" dirty="0" smtClean="0"/>
              <a:t>OF TICKETS</a:t>
            </a:r>
            <a:endParaRPr lang="en-IN" dirty="0"/>
          </a:p>
        </p:txBody>
      </p:sp>
      <p:cxnSp>
        <p:nvCxnSpPr>
          <p:cNvPr id="149" name="Straight Connector 148"/>
          <p:cNvCxnSpPr/>
          <p:nvPr/>
        </p:nvCxnSpPr>
        <p:spPr>
          <a:xfrm>
            <a:off x="7444596" y="5827906"/>
            <a:ext cx="1796883" cy="0"/>
          </a:xfrm>
          <a:prstGeom prst="line">
            <a:avLst/>
          </a:prstGeom>
        </p:spPr>
        <p:style>
          <a:lnRef idx="3">
            <a:schemeClr val="accent1"/>
          </a:lnRef>
          <a:fillRef idx="0">
            <a:schemeClr val="accent1"/>
          </a:fillRef>
          <a:effectRef idx="2">
            <a:schemeClr val="accent1"/>
          </a:effectRef>
          <a:fontRef idx="minor">
            <a:schemeClr val="tx1"/>
          </a:fontRef>
        </p:style>
      </p:cxnSp>
      <p:sp>
        <p:nvSpPr>
          <p:cNvPr id="154" name="Rectangle 153"/>
          <p:cNvSpPr/>
          <p:nvPr/>
        </p:nvSpPr>
        <p:spPr>
          <a:xfrm>
            <a:off x="7272068" y="6247717"/>
            <a:ext cx="4035093" cy="489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157" name="Straight Arrow Connector 156"/>
          <p:cNvCxnSpPr/>
          <p:nvPr/>
        </p:nvCxnSpPr>
        <p:spPr>
          <a:xfrm>
            <a:off x="9250105" y="5827906"/>
            <a:ext cx="11656" cy="4198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0" name="Straight Connector 159"/>
          <p:cNvCxnSpPr>
            <a:stCxn id="23" idx="1"/>
          </p:cNvCxnSpPr>
          <p:nvPr/>
        </p:nvCxnSpPr>
        <p:spPr>
          <a:xfrm flipH="1">
            <a:off x="3174521" y="2338836"/>
            <a:ext cx="10783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2" name="Straight Connector 161"/>
          <p:cNvCxnSpPr>
            <a:endCxn id="166" idx="0"/>
          </p:cNvCxnSpPr>
          <p:nvPr/>
        </p:nvCxnSpPr>
        <p:spPr>
          <a:xfrm>
            <a:off x="3159649" y="2324196"/>
            <a:ext cx="13974" cy="2563056"/>
          </a:xfrm>
          <a:prstGeom prst="line">
            <a:avLst/>
          </a:prstGeom>
        </p:spPr>
        <p:style>
          <a:lnRef idx="3">
            <a:schemeClr val="accent1"/>
          </a:lnRef>
          <a:fillRef idx="0">
            <a:schemeClr val="accent1"/>
          </a:fillRef>
          <a:effectRef idx="2">
            <a:schemeClr val="accent1"/>
          </a:effectRef>
          <a:fontRef idx="minor">
            <a:schemeClr val="tx1"/>
          </a:fontRef>
        </p:style>
      </p:cxnSp>
      <p:sp>
        <p:nvSpPr>
          <p:cNvPr id="166" name="Arc 165"/>
          <p:cNvSpPr/>
          <p:nvPr/>
        </p:nvSpPr>
        <p:spPr>
          <a:xfrm flipH="1">
            <a:off x="3001992" y="4884321"/>
            <a:ext cx="298914" cy="529692"/>
          </a:xfrm>
          <a:prstGeom prst="arc">
            <a:avLst>
              <a:gd name="adj1" fmla="val 15909652"/>
              <a:gd name="adj2" fmla="val 543512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cxnSp>
        <p:nvCxnSpPr>
          <p:cNvPr id="174" name="Straight Connector 173"/>
          <p:cNvCxnSpPr>
            <a:stCxn id="166" idx="2"/>
          </p:cNvCxnSpPr>
          <p:nvPr/>
        </p:nvCxnSpPr>
        <p:spPr>
          <a:xfrm>
            <a:off x="3154155" y="5413970"/>
            <a:ext cx="20366" cy="1073094"/>
          </a:xfrm>
          <a:prstGeom prst="line">
            <a:avLst/>
          </a:prstGeom>
        </p:spPr>
        <p:style>
          <a:lnRef idx="3">
            <a:schemeClr val="accent1"/>
          </a:lnRef>
          <a:fillRef idx="0">
            <a:schemeClr val="accent1"/>
          </a:fillRef>
          <a:effectRef idx="2">
            <a:schemeClr val="accent1"/>
          </a:effectRef>
          <a:fontRef idx="minor">
            <a:schemeClr val="tx1"/>
          </a:fontRef>
        </p:style>
      </p:cxnSp>
      <p:cxnSp>
        <p:nvCxnSpPr>
          <p:cNvPr id="176" name="Straight Arrow Connector 175"/>
          <p:cNvCxnSpPr>
            <a:endCxn id="154" idx="1"/>
          </p:cNvCxnSpPr>
          <p:nvPr/>
        </p:nvCxnSpPr>
        <p:spPr>
          <a:xfrm>
            <a:off x="3173623" y="6487064"/>
            <a:ext cx="4098445" cy="5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8" name="Straight Arrow Connector 177"/>
          <p:cNvCxnSpPr>
            <a:endCxn id="74" idx="0"/>
          </p:cNvCxnSpPr>
          <p:nvPr/>
        </p:nvCxnSpPr>
        <p:spPr>
          <a:xfrm>
            <a:off x="9546367" y="2548692"/>
            <a:ext cx="6055" cy="7478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0" name="TextBox 179"/>
          <p:cNvSpPr txBox="1"/>
          <p:nvPr/>
        </p:nvSpPr>
        <p:spPr>
          <a:xfrm>
            <a:off x="7300108" y="6163898"/>
            <a:ext cx="4015625" cy="646331"/>
          </a:xfrm>
          <a:prstGeom prst="rect">
            <a:avLst/>
          </a:prstGeom>
          <a:noFill/>
        </p:spPr>
        <p:txBody>
          <a:bodyPr wrap="square" rtlCol="0">
            <a:spAutoFit/>
          </a:bodyPr>
          <a:lstStyle/>
          <a:p>
            <a:pPr algn="ctr"/>
            <a:r>
              <a:rPr lang="en-IN" dirty="0" smtClean="0">
                <a:solidFill>
                  <a:schemeClr val="bg1"/>
                </a:solidFill>
              </a:rPr>
              <a:t>IF PERSON GETS DOWN AT ANY MIDDLE STOP AND SEAT GETS VACANT</a:t>
            </a:r>
            <a:endParaRPr lang="en-IN" dirty="0">
              <a:solidFill>
                <a:schemeClr val="bg1"/>
              </a:solidFill>
            </a:endParaRPr>
          </a:p>
        </p:txBody>
      </p:sp>
      <p:sp>
        <p:nvSpPr>
          <p:cNvPr id="186" name="TextBox 185"/>
          <p:cNvSpPr txBox="1"/>
          <p:nvPr/>
        </p:nvSpPr>
        <p:spPr>
          <a:xfrm>
            <a:off x="9417320" y="2686145"/>
            <a:ext cx="1760794" cy="584775"/>
          </a:xfrm>
          <a:prstGeom prst="rect">
            <a:avLst/>
          </a:prstGeom>
          <a:noFill/>
        </p:spPr>
        <p:txBody>
          <a:bodyPr wrap="square" rtlCol="0">
            <a:spAutoFit/>
          </a:bodyPr>
          <a:lstStyle/>
          <a:p>
            <a:pPr algn="ctr"/>
            <a:r>
              <a:rPr lang="en-IN" sz="1600" dirty="0" smtClean="0"/>
              <a:t>IF THE RESPONSE IS HUGE</a:t>
            </a:r>
            <a:endParaRPr lang="en-IN" sz="1600" dirty="0"/>
          </a:p>
        </p:txBody>
      </p:sp>
      <p:cxnSp>
        <p:nvCxnSpPr>
          <p:cNvPr id="188" name="Straight Arrow Connector 187"/>
          <p:cNvCxnSpPr/>
          <p:nvPr/>
        </p:nvCxnSpPr>
        <p:spPr>
          <a:xfrm flipH="1">
            <a:off x="1328422" y="1651940"/>
            <a:ext cx="2" cy="6618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5" name="Straight Arrow Connector 194"/>
          <p:cNvCxnSpPr/>
          <p:nvPr/>
        </p:nvCxnSpPr>
        <p:spPr>
          <a:xfrm>
            <a:off x="5425632" y="2703777"/>
            <a:ext cx="9937" cy="5964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0" name="Straight Arrow Connector 199"/>
          <p:cNvCxnSpPr/>
          <p:nvPr/>
        </p:nvCxnSpPr>
        <p:spPr>
          <a:xfrm>
            <a:off x="5431962" y="3681548"/>
            <a:ext cx="0" cy="6898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1" name="Straight Arrow Connector 210"/>
          <p:cNvCxnSpPr/>
          <p:nvPr/>
        </p:nvCxnSpPr>
        <p:spPr>
          <a:xfrm flipH="1">
            <a:off x="5453267" y="4830815"/>
            <a:ext cx="1" cy="645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3" name="Straight Arrow Connector 212"/>
          <p:cNvCxnSpPr/>
          <p:nvPr/>
        </p:nvCxnSpPr>
        <p:spPr>
          <a:xfrm>
            <a:off x="1371447" y="2922630"/>
            <a:ext cx="0" cy="5844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5885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86" y="0"/>
            <a:ext cx="12131614" cy="6858000"/>
          </a:xfrm>
        </p:spPr>
        <p:txBody>
          <a:bodyPr/>
          <a:lstStyle/>
          <a:p>
            <a:pPr marL="0" indent="0">
              <a:buNone/>
            </a:pPr>
            <a:r>
              <a:rPr lang="en-IN" sz="2800" b="1" u="sng" dirty="0" smtClean="0">
                <a:latin typeface="Book Antiqua" panose="02040602050305030304" pitchFamily="18" charset="0"/>
              </a:rPr>
              <a:t>WORKING</a:t>
            </a:r>
          </a:p>
          <a:p>
            <a:r>
              <a:rPr lang="en-IN" dirty="0" smtClean="0">
                <a:latin typeface="Book Antiqua" panose="02040602050305030304" pitchFamily="18" charset="0"/>
              </a:rPr>
              <a:t>As </a:t>
            </a:r>
            <a:r>
              <a:rPr lang="en-IN" dirty="0">
                <a:latin typeface="Book Antiqua" panose="02040602050305030304" pitchFamily="18" charset="0"/>
              </a:rPr>
              <a:t>people search data </a:t>
            </a:r>
            <a:r>
              <a:rPr lang="en-IN" dirty="0" smtClean="0">
                <a:latin typeface="Book Antiqua" panose="02040602050305030304" pitchFamily="18" charset="0"/>
              </a:rPr>
              <a:t>collected will </a:t>
            </a:r>
            <a:r>
              <a:rPr lang="en-IN" dirty="0">
                <a:latin typeface="Book Antiqua" panose="02040602050305030304" pitchFamily="18" charset="0"/>
              </a:rPr>
              <a:t>be </a:t>
            </a:r>
            <a:r>
              <a:rPr lang="en-IN" dirty="0" smtClean="0">
                <a:latin typeface="Book Antiqua" panose="02040602050305030304" pitchFamily="18" charset="0"/>
              </a:rPr>
              <a:t>analysed ,for </a:t>
            </a:r>
            <a:r>
              <a:rPr lang="en-IN" dirty="0">
                <a:latin typeface="Book Antiqua" panose="02040602050305030304" pitchFamily="18" charset="0"/>
              </a:rPr>
              <a:t>the scheduling of bus</a:t>
            </a:r>
            <a:r>
              <a:rPr lang="en-IN" dirty="0" smtClean="0">
                <a:latin typeface="Book Antiqua" panose="02040602050305030304" pitchFamily="18" charset="0"/>
              </a:rPr>
              <a:t>.</a:t>
            </a:r>
          </a:p>
          <a:p>
            <a:r>
              <a:rPr lang="en-IN" dirty="0">
                <a:latin typeface="Book Antiqua" panose="02040602050305030304" pitchFamily="18" charset="0"/>
              </a:rPr>
              <a:t>The app will ask the traveller if he/she is present on the station or not and the location to avoid </a:t>
            </a:r>
            <a:r>
              <a:rPr lang="en-IN" dirty="0" smtClean="0">
                <a:latin typeface="Book Antiqua" panose="02040602050305030304" pitchFamily="18" charset="0"/>
              </a:rPr>
              <a:t>delay</a:t>
            </a:r>
          </a:p>
          <a:p>
            <a:r>
              <a:rPr lang="en-IN" dirty="0">
                <a:latin typeface="Book Antiqua" panose="02040602050305030304" pitchFamily="18" charset="0"/>
              </a:rPr>
              <a:t>The ticket can be taken by the bus conductor by the machine which will give us analytical information about the people present and the people who will board on bus on upcoming stations. This will avoid over occupancy</a:t>
            </a:r>
            <a:r>
              <a:rPr lang="en-IN" dirty="0" smtClean="0">
                <a:latin typeface="Book Antiqua" panose="02040602050305030304" pitchFamily="18" charset="0"/>
              </a:rPr>
              <a:t>.</a:t>
            </a:r>
          </a:p>
          <a:p>
            <a:r>
              <a:rPr lang="en-IN" dirty="0">
                <a:latin typeface="Book Antiqua" panose="02040602050305030304" pitchFamily="18" charset="0"/>
              </a:rPr>
              <a:t>The bus station will be marked on the basic of no of people </a:t>
            </a:r>
            <a:r>
              <a:rPr lang="en-IN" dirty="0" smtClean="0">
                <a:latin typeface="Book Antiqua" panose="02040602050305030304" pitchFamily="18" charset="0"/>
              </a:rPr>
              <a:t>who are </a:t>
            </a:r>
            <a:r>
              <a:rPr lang="en-IN" dirty="0">
                <a:latin typeface="Book Antiqua" panose="02040602050305030304" pitchFamily="18" charset="0"/>
              </a:rPr>
              <a:t>present or </a:t>
            </a:r>
            <a:r>
              <a:rPr lang="en-IN" dirty="0" err="1">
                <a:latin typeface="Book Antiqua" panose="02040602050305030304" pitchFamily="18" charset="0"/>
              </a:rPr>
              <a:t>gonna</a:t>
            </a:r>
            <a:r>
              <a:rPr lang="en-IN" dirty="0">
                <a:latin typeface="Book Antiqua" panose="02040602050305030304" pitchFamily="18" charset="0"/>
              </a:rPr>
              <a:t> be present by the app.</a:t>
            </a:r>
            <a:br>
              <a:rPr lang="en-IN" dirty="0">
                <a:latin typeface="Book Antiqua" panose="02040602050305030304" pitchFamily="18" charset="0"/>
              </a:rPr>
            </a:br>
            <a:endParaRPr lang="en-IN" dirty="0" smtClean="0"/>
          </a:p>
          <a:p>
            <a:pPr marL="0" indent="0">
              <a:buNone/>
            </a:pPr>
            <a:r>
              <a:rPr lang="en-IN" dirty="0" smtClean="0">
                <a:latin typeface="Book Antiqua" panose="02040602050305030304" pitchFamily="18" charset="0"/>
              </a:rPr>
              <a:t>.</a:t>
            </a:r>
            <a:r>
              <a:rPr lang="en-IN" sz="2800" b="1" u="sng" dirty="0" smtClean="0">
                <a:latin typeface="Book Antiqua" panose="02040602050305030304" pitchFamily="18" charset="0"/>
              </a:rPr>
              <a:t>FEATURES:</a:t>
            </a:r>
            <a:r>
              <a:rPr lang="en-IN" dirty="0">
                <a:latin typeface="Book Antiqua" panose="02040602050305030304" pitchFamily="18" charset="0"/>
              </a:rPr>
              <a:t/>
            </a:r>
            <a:br>
              <a:rPr lang="en-IN" dirty="0">
                <a:latin typeface="Book Antiqua" panose="02040602050305030304" pitchFamily="18" charset="0"/>
              </a:rPr>
            </a:br>
            <a:r>
              <a:rPr lang="en-IN" dirty="0" smtClean="0">
                <a:latin typeface="Book Antiqua" panose="02040602050305030304" pitchFamily="18" charset="0"/>
              </a:rPr>
              <a:t>The </a:t>
            </a:r>
            <a:r>
              <a:rPr lang="en-IN" dirty="0">
                <a:latin typeface="Book Antiqua" panose="02040602050305030304" pitchFamily="18" charset="0"/>
              </a:rPr>
              <a:t>time scheduling of the sanitisation of the station will also be displayed in the app</a:t>
            </a:r>
            <a:r>
              <a:rPr lang="en-IN" dirty="0" smtClean="0">
                <a:latin typeface="Book Antiqua" panose="02040602050305030304" pitchFamily="18" charset="0"/>
              </a:rPr>
              <a:t>.</a:t>
            </a:r>
          </a:p>
          <a:p>
            <a:pPr marL="0" indent="0">
              <a:buNone/>
            </a:pPr>
            <a:endParaRPr lang="en-IN" dirty="0">
              <a:latin typeface="Book Antiqua" panose="02040602050305030304" pitchFamily="18" charset="0"/>
            </a:endParaRPr>
          </a:p>
          <a:p>
            <a:pPr marL="0" indent="0">
              <a:buNone/>
            </a:pPr>
            <a:endParaRPr lang="en-IN" dirty="0" smtClean="0">
              <a:latin typeface="Book Antiqua" panose="02040602050305030304" pitchFamily="18" charset="0"/>
            </a:endParaRPr>
          </a:p>
          <a:p>
            <a:pPr marL="0" indent="0">
              <a:buNone/>
            </a:pPr>
            <a:endParaRPr lang="en-IN" dirty="0">
              <a:latin typeface="Book Antiqua" panose="02040602050305030304" pitchFamily="18" charset="0"/>
            </a:endParaRPr>
          </a:p>
        </p:txBody>
      </p:sp>
    </p:spTree>
    <p:extLst>
      <p:ext uri="{BB962C8B-B14F-4D97-AF65-F5344CB8AC3E}">
        <p14:creationId xmlns:p14="http://schemas.microsoft.com/office/powerpoint/2010/main" val="291522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lstStyle/>
          <a:p>
            <a:pPr marL="0" indent="0">
              <a:buNone/>
            </a:pPr>
            <a:r>
              <a:rPr lang="en-IN" b="1" u="sng" dirty="0" smtClean="0">
                <a:latin typeface="Book Antiqua" panose="02040602050305030304" pitchFamily="18" charset="0"/>
              </a:rPr>
              <a:t>SOCIAL IMPACT</a:t>
            </a:r>
          </a:p>
          <a:p>
            <a:r>
              <a:rPr lang="en-IN" dirty="0" smtClean="0">
                <a:latin typeface="Book Antiqua" panose="02040602050305030304" pitchFamily="18" charset="0"/>
              </a:rPr>
              <a:t>We will be able to maintain social distancing.</a:t>
            </a:r>
          </a:p>
          <a:p>
            <a:r>
              <a:rPr lang="en-IN" dirty="0" smtClean="0">
                <a:latin typeface="Book Antiqua" panose="02040602050305030304" pitchFamily="18" charset="0"/>
              </a:rPr>
              <a:t>It will help to lower down COVID- 19 cases.</a:t>
            </a:r>
          </a:p>
          <a:p>
            <a:r>
              <a:rPr lang="en-IN" dirty="0" smtClean="0">
                <a:latin typeface="Book Antiqua" panose="02040602050305030304" pitchFamily="18" charset="0"/>
              </a:rPr>
              <a:t>Can provide helping hand to economy.</a:t>
            </a:r>
          </a:p>
          <a:p>
            <a:endParaRPr lang="en-IN" dirty="0">
              <a:latin typeface="Book Antiqua" panose="02040602050305030304" pitchFamily="18" charset="0"/>
            </a:endParaRPr>
          </a:p>
          <a:p>
            <a:pPr marL="0" indent="0">
              <a:buNone/>
            </a:pPr>
            <a:endParaRPr lang="en-IN" dirty="0" smtClean="0">
              <a:latin typeface="Book Antiqua" panose="02040602050305030304" pitchFamily="18" charset="0"/>
            </a:endParaRPr>
          </a:p>
          <a:p>
            <a:pPr marL="0" indent="0">
              <a:buNone/>
            </a:pPr>
            <a:r>
              <a:rPr lang="en-IN" b="1" u="sng" dirty="0" smtClean="0">
                <a:latin typeface="Book Antiqua" panose="02040602050305030304" pitchFamily="18" charset="0"/>
              </a:rPr>
              <a:t>UNIQUENESS</a:t>
            </a:r>
          </a:p>
          <a:p>
            <a:r>
              <a:rPr lang="en-IN" dirty="0" smtClean="0">
                <a:latin typeface="Book Antiqua" panose="02040602050305030304" pitchFamily="18" charset="0"/>
              </a:rPr>
              <a:t>We can have a track of every person travelling through the </a:t>
            </a:r>
            <a:r>
              <a:rPr lang="en-IN" smtClean="0">
                <a:latin typeface="Book Antiqua" panose="02040602050305030304" pitchFamily="18" charset="0"/>
              </a:rPr>
              <a:t>public transport. </a:t>
            </a:r>
            <a:endParaRPr lang="en-IN" dirty="0" smtClean="0">
              <a:latin typeface="Book Antiqua" panose="02040602050305030304" pitchFamily="18" charset="0"/>
            </a:endParaRPr>
          </a:p>
          <a:p>
            <a:r>
              <a:rPr lang="en-IN" dirty="0" smtClean="0">
                <a:latin typeface="Book Antiqua" panose="02040602050305030304" pitchFamily="18" charset="0"/>
              </a:rPr>
              <a:t>We can have track of public transport that we are currently using.</a:t>
            </a:r>
          </a:p>
          <a:p>
            <a:r>
              <a:rPr lang="en-IN" dirty="0">
                <a:latin typeface="Book Antiqua" panose="02040602050305030304" pitchFamily="18" charset="0"/>
              </a:rPr>
              <a:t>F</a:t>
            </a:r>
            <a:r>
              <a:rPr lang="en-IN" dirty="0" smtClean="0">
                <a:latin typeface="Book Antiqua" panose="02040602050305030304" pitchFamily="18" charset="0"/>
              </a:rPr>
              <a:t>or </a:t>
            </a:r>
            <a:r>
              <a:rPr lang="en-IN" dirty="0">
                <a:latin typeface="Book Antiqua" panose="02040602050305030304" pitchFamily="18" charset="0"/>
              </a:rPr>
              <a:t>each single day, we </a:t>
            </a:r>
            <a:r>
              <a:rPr lang="en-IN" dirty="0" smtClean="0">
                <a:latin typeface="Book Antiqua" panose="02040602050305030304" pitchFamily="18" charset="0"/>
              </a:rPr>
              <a:t>can get </a:t>
            </a:r>
            <a:r>
              <a:rPr lang="en-IN" dirty="0">
                <a:latin typeface="Book Antiqua" panose="02040602050305030304" pitchFamily="18" charset="0"/>
              </a:rPr>
              <a:t>the insights of total passengers travelling post this lockdown, through insights we can improve/change the system and get the best out of </a:t>
            </a:r>
            <a:r>
              <a:rPr lang="en-IN" dirty="0" smtClean="0">
                <a:latin typeface="Book Antiqua" panose="02040602050305030304" pitchFamily="18" charset="0"/>
              </a:rPr>
              <a:t>it.</a:t>
            </a:r>
          </a:p>
          <a:p>
            <a:endParaRPr lang="en-IN" dirty="0" smtClean="0"/>
          </a:p>
          <a:p>
            <a:endParaRPr lang="en-IN" dirty="0"/>
          </a:p>
        </p:txBody>
      </p:sp>
    </p:spTree>
    <p:extLst>
      <p:ext uri="{BB962C8B-B14F-4D97-AF65-F5344CB8AC3E}">
        <p14:creationId xmlns:p14="http://schemas.microsoft.com/office/powerpoint/2010/main" val="340846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464" y="1906437"/>
            <a:ext cx="10058400" cy="1992703"/>
          </a:xfrm>
        </p:spPr>
        <p:txBody>
          <a:bodyPr>
            <a:normAutofit/>
          </a:bodyPr>
          <a:lstStyle/>
          <a:p>
            <a:pPr marL="0" indent="0" algn="ctr">
              <a:buNone/>
            </a:pPr>
            <a:r>
              <a:rPr lang="en-IN" sz="9600" dirty="0" smtClean="0">
                <a:latin typeface="Edwardian Script ITC" panose="030303020407070D0804" pitchFamily="66" charset="0"/>
              </a:rPr>
              <a:t>Thank You</a:t>
            </a:r>
            <a:endParaRPr lang="en-IN" sz="9600" dirty="0">
              <a:latin typeface="Edwardian Script ITC" panose="030303020407070D0804" pitchFamily="66" charset="0"/>
            </a:endParaRPr>
          </a:p>
        </p:txBody>
      </p:sp>
    </p:spTree>
    <p:extLst>
      <p:ext uri="{BB962C8B-B14F-4D97-AF65-F5344CB8AC3E}">
        <p14:creationId xmlns:p14="http://schemas.microsoft.com/office/powerpoint/2010/main" val="3298598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1509</TotalTime>
  <Words>285</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Rounded MT Bold</vt:lpstr>
      <vt:lpstr>Book Antiqua</vt:lpstr>
      <vt:lpstr>Edwardian Script ITC</vt:lpstr>
      <vt:lpstr>Trebuchet MS</vt:lpstr>
      <vt:lpstr>Tw Cen MT</vt:lpstr>
      <vt:lpstr>Circuit</vt:lpstr>
      <vt:lpstr>TEAM KIVI</vt:lpstr>
      <vt:lpstr>Intelligent Post-lockdown Management System For Public Transportation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Kalyani Kathane</dc:creator>
  <cp:lastModifiedBy>Kalyani Kathane</cp:lastModifiedBy>
  <cp:revision>26</cp:revision>
  <dcterms:created xsi:type="dcterms:W3CDTF">2020-06-06T11:30:07Z</dcterms:created>
  <dcterms:modified xsi:type="dcterms:W3CDTF">2020-06-07T15:34:42Z</dcterms:modified>
</cp:coreProperties>
</file>