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5" r:id="rId10"/>
    <p:sldId id="268" r:id="rId11"/>
    <p:sldId id="266" r:id="rId12"/>
    <p:sldId id="267" r:id="rId13"/>
    <p:sldId id="269" r:id="rId14"/>
    <p:sldId id="270" r:id="rId15"/>
    <p:sldId id="279" r:id="rId16"/>
    <p:sldId id="272" r:id="rId17"/>
    <p:sldId id="280" r:id="rId18"/>
    <p:sldId id="273" r:id="rId19"/>
    <p:sldId id="281" r:id="rId20"/>
    <p:sldId id="274" r:id="rId21"/>
    <p:sldId id="275" r:id="rId22"/>
    <p:sldId id="282" r:id="rId23"/>
    <p:sldId id="276" r:id="rId24"/>
    <p:sldId id="277" r:id="rId25"/>
    <p:sldId id="278" r:id="rId26"/>
    <p:sldId id="261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58" autoAdjust="0"/>
    <p:restoredTop sz="95400" autoAdjust="0"/>
  </p:normalViewPr>
  <p:slideViewPr>
    <p:cSldViewPr snapToGrid="0">
      <p:cViewPr varScale="1">
        <p:scale>
          <a:sx n="84" d="100"/>
          <a:sy n="84" d="100"/>
        </p:scale>
        <p:origin x="-38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F8A2-6EE3-4FF1-A403-0DD4578A5DCD}" type="datetimeFigureOut">
              <a:rPr lang="en-US" smtClean="0"/>
              <a:pPr/>
              <a:t>23-Mar-18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A2CF-84C7-41DF-9AF1-53EE9AB95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A2CF-84C7-41DF-9AF1-53EE9AB957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4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23-Mar-18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59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23-Mar-18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unnamed"/>
          <p:cNvPicPr/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2574" y="22451"/>
            <a:ext cx="1685396" cy="2868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9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git-recogniz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746" y="1267485"/>
            <a:ext cx="8689976" cy="16643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Recognizing 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hand-written digits 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7030A0"/>
                </a:solidFill>
                <a:hlinkClick r:id="rId3"/>
              </a:rPr>
              <a:t>MNIST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ARAVIND R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Ioa BATCH - 9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Data after using pca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6127" y="2366963"/>
            <a:ext cx="9442764" cy="377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Decision tree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cap="none" dirty="0" smtClean="0"/>
              <a:t>Decision tree algorithm pseudo code :</a:t>
            </a:r>
          </a:p>
          <a:p>
            <a:pPr algn="just"/>
            <a:r>
              <a:rPr lang="en-US" cap="none" dirty="0" smtClean="0"/>
              <a:t>Place the best attribute of the dataset at the </a:t>
            </a:r>
            <a:r>
              <a:rPr lang="en-US" b="1" cap="none" dirty="0" smtClean="0"/>
              <a:t>root</a:t>
            </a:r>
            <a:r>
              <a:rPr lang="en-US" cap="none" dirty="0" smtClean="0"/>
              <a:t> of the tree.</a:t>
            </a:r>
          </a:p>
          <a:p>
            <a:pPr algn="just"/>
            <a:r>
              <a:rPr lang="en-US" cap="none" dirty="0" smtClean="0"/>
              <a:t>Split the training set into </a:t>
            </a:r>
            <a:r>
              <a:rPr lang="en-US" b="1" cap="none" dirty="0" smtClean="0"/>
              <a:t>subsets</a:t>
            </a:r>
            <a:r>
              <a:rPr lang="en-US" cap="none" dirty="0" smtClean="0"/>
              <a:t>. Subsets should be made in such a way that each subset contains data with the same value for an attribute.</a:t>
            </a:r>
          </a:p>
          <a:p>
            <a:pPr algn="just"/>
            <a:r>
              <a:rPr lang="en-US" cap="none" dirty="0" smtClean="0"/>
              <a:t>Repeat step 1 and step 2 on each subset until you find </a:t>
            </a:r>
            <a:r>
              <a:rPr lang="en-US" b="1" cap="none" dirty="0" smtClean="0"/>
              <a:t>leaf nodes</a:t>
            </a:r>
            <a:r>
              <a:rPr lang="en-US" cap="none" dirty="0" smtClean="0"/>
              <a:t> in all the branches of the tree.</a:t>
            </a:r>
          </a:p>
          <a:p>
            <a:pPr>
              <a:buNone/>
            </a:pP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Decision tree – r code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0614" y="2073244"/>
            <a:ext cx="10520127" cy="43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RANDOM FOREST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cap="none" dirty="0" smtClean="0"/>
              <a:t>Random forest pseudocode:</a:t>
            </a:r>
          </a:p>
          <a:p>
            <a:pPr algn="just"/>
            <a:r>
              <a:rPr lang="en-US" cap="none" dirty="0" smtClean="0"/>
              <a:t>Randomly select </a:t>
            </a:r>
            <a:r>
              <a:rPr lang="en-US" b="1" cap="none" dirty="0" smtClean="0"/>
              <a:t>“k”</a:t>
            </a:r>
            <a:r>
              <a:rPr lang="en-US" cap="none" dirty="0" smtClean="0"/>
              <a:t> features from total </a:t>
            </a:r>
            <a:r>
              <a:rPr lang="en-US" b="1" cap="none" dirty="0" smtClean="0"/>
              <a:t>“m”</a:t>
            </a:r>
            <a:r>
              <a:rPr lang="en-US" cap="none" dirty="0" smtClean="0"/>
              <a:t> features.</a:t>
            </a:r>
          </a:p>
          <a:p>
            <a:pPr lvl="1" algn="just">
              <a:buNone/>
            </a:pPr>
            <a:r>
              <a:rPr lang="en-US" cap="none" dirty="0" smtClean="0"/>
              <a:t>Where </a:t>
            </a:r>
            <a:r>
              <a:rPr lang="en-US" b="1" cap="none" dirty="0" smtClean="0"/>
              <a:t>k &lt;&lt; m</a:t>
            </a:r>
            <a:endParaRPr lang="en-US" cap="none" dirty="0" smtClean="0"/>
          </a:p>
          <a:p>
            <a:pPr algn="just"/>
            <a:r>
              <a:rPr lang="en-US" cap="none" dirty="0" smtClean="0"/>
              <a:t>Among the</a:t>
            </a:r>
            <a:r>
              <a:rPr lang="en-US" b="1" cap="none" dirty="0" smtClean="0"/>
              <a:t> “k”</a:t>
            </a:r>
            <a:r>
              <a:rPr lang="en-US" cap="none" dirty="0" smtClean="0"/>
              <a:t> features, calculate the node </a:t>
            </a:r>
            <a:r>
              <a:rPr lang="en-US" b="1" cap="none" dirty="0" smtClean="0"/>
              <a:t>“d”</a:t>
            </a:r>
            <a:r>
              <a:rPr lang="en-US" cap="none" dirty="0" smtClean="0"/>
              <a:t> using the best split point.</a:t>
            </a:r>
          </a:p>
          <a:p>
            <a:pPr algn="just"/>
            <a:r>
              <a:rPr lang="en-US" cap="none" dirty="0" smtClean="0"/>
              <a:t>Split the node into </a:t>
            </a:r>
            <a:r>
              <a:rPr lang="en-US" b="1" cap="none" dirty="0" smtClean="0"/>
              <a:t>daughter nodes</a:t>
            </a:r>
            <a:r>
              <a:rPr lang="en-US" cap="none" dirty="0" smtClean="0"/>
              <a:t> using the </a:t>
            </a:r>
            <a:r>
              <a:rPr lang="en-US" b="1" cap="none" dirty="0" smtClean="0"/>
              <a:t>best split</a:t>
            </a:r>
            <a:r>
              <a:rPr lang="en-US" cap="none" dirty="0" smtClean="0"/>
              <a:t>.</a:t>
            </a:r>
          </a:p>
          <a:p>
            <a:pPr algn="just"/>
            <a:r>
              <a:rPr lang="en-US" cap="none" dirty="0" smtClean="0"/>
              <a:t>Repeat </a:t>
            </a:r>
            <a:r>
              <a:rPr lang="en-US" b="1" cap="none" dirty="0" smtClean="0"/>
              <a:t>1 to 3</a:t>
            </a:r>
            <a:r>
              <a:rPr lang="en-US" cap="none" dirty="0" smtClean="0"/>
              <a:t> steps until “l” number of nodes has been reached.</a:t>
            </a:r>
          </a:p>
          <a:p>
            <a:pPr algn="just"/>
            <a:r>
              <a:rPr lang="en-US" cap="none" dirty="0" smtClean="0"/>
              <a:t>Build forest by repeating steps </a:t>
            </a:r>
            <a:r>
              <a:rPr lang="en-US" b="1" cap="none" dirty="0" smtClean="0"/>
              <a:t>1 to 4</a:t>
            </a:r>
            <a:r>
              <a:rPr lang="en-US" cap="none" dirty="0" smtClean="0"/>
              <a:t> for “n” number times to create </a:t>
            </a:r>
            <a:r>
              <a:rPr lang="en-US" b="1" cap="none" dirty="0" smtClean="0"/>
              <a:t>“n” number of trees</a:t>
            </a:r>
            <a:r>
              <a:rPr lang="en-US" cap="none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RANDOM FOREST – R CODE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5881" y="1991763"/>
            <a:ext cx="10429592" cy="429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K-Nearest neighbours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Go through </a:t>
            </a:r>
            <a:r>
              <a:rPr lang="en-US" b="1" cap="none" dirty="0" smtClean="0"/>
              <a:t>each item </a:t>
            </a:r>
            <a:r>
              <a:rPr lang="en-US" cap="none" dirty="0" smtClean="0"/>
              <a:t>in my dataset, and calculate the </a:t>
            </a:r>
            <a:r>
              <a:rPr lang="en-US" b="1" cap="none" dirty="0" smtClean="0"/>
              <a:t>"distance" </a:t>
            </a:r>
            <a:r>
              <a:rPr lang="en-US" cap="none" dirty="0" smtClean="0"/>
              <a:t>from that data item to my specific sample. </a:t>
            </a:r>
          </a:p>
          <a:p>
            <a:r>
              <a:rPr lang="en-US" cap="none" dirty="0" smtClean="0"/>
              <a:t>Classify the sample as the </a:t>
            </a:r>
            <a:r>
              <a:rPr lang="en-US" b="1" cap="none" dirty="0" smtClean="0"/>
              <a:t>majority class </a:t>
            </a:r>
            <a:r>
              <a:rPr lang="en-US" cap="none" dirty="0" smtClean="0"/>
              <a:t>between </a:t>
            </a:r>
            <a:r>
              <a:rPr lang="en-US" b="1" cap="none" dirty="0" smtClean="0"/>
              <a:t>k</a:t>
            </a:r>
            <a:r>
              <a:rPr lang="en-US" cap="none" dirty="0" smtClean="0"/>
              <a:t> samples in the dataset having minimum distance to the sample.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K-NN - R code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507" y="1883123"/>
            <a:ext cx="10411486" cy="438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SUPPORT </a:t>
            </a:r>
            <a:br>
              <a:rPr lang="en-US" sz="4400" b="1" dirty="0" smtClean="0">
                <a:solidFill>
                  <a:srgbClr val="7030A0"/>
                </a:solidFill>
              </a:rPr>
            </a:br>
            <a:r>
              <a:rPr lang="en-US" sz="4400" b="1" dirty="0" smtClean="0">
                <a:solidFill>
                  <a:srgbClr val="7030A0"/>
                </a:solidFill>
              </a:rPr>
              <a:t>VECTOR</a:t>
            </a:r>
            <a:br>
              <a:rPr lang="en-US" sz="4400" b="1" dirty="0" smtClean="0">
                <a:solidFill>
                  <a:srgbClr val="7030A0"/>
                </a:solidFill>
              </a:rPr>
            </a:br>
            <a:r>
              <a:rPr lang="en-US" sz="4400" b="1" dirty="0" smtClean="0">
                <a:solidFill>
                  <a:srgbClr val="7030A0"/>
                </a:solidFill>
              </a:rPr>
              <a:t>MACHINE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r>
              <a:rPr lang="en-US" cap="none" dirty="0" smtClean="0"/>
              <a:t>Identify the line that will classify the unseen data well.</a:t>
            </a:r>
          </a:p>
          <a:p>
            <a:pPr marL="342900" indent="-342900" algn="just">
              <a:buAutoNum type="arabicPeriod"/>
            </a:pPr>
            <a:r>
              <a:rPr lang="en-US" cap="none" dirty="0" smtClean="0"/>
              <a:t>The line (dotted line) which has the maximum margin is selected.</a:t>
            </a:r>
          </a:p>
          <a:p>
            <a:pPr marL="342900" indent="-342900" algn="just"/>
            <a:endParaRPr lang="en-US" cap="none" dirty="0" smtClean="0"/>
          </a:p>
          <a:p>
            <a:pPr marL="342900" indent="-342900" algn="just">
              <a:buAutoNum type="arabicPeriod"/>
            </a:pPr>
            <a:endParaRPr lang="en-US" cap="none" dirty="0" smtClean="0"/>
          </a:p>
          <a:p>
            <a:pPr marL="342900" indent="-342900" algn="just">
              <a:buAutoNum type="arabicPeriod"/>
            </a:pP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0066" y="891540"/>
            <a:ext cx="5135880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SVM – r code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293" y="1874067"/>
            <a:ext cx="10366218" cy="4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xgboost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It is an machine learning algorithm that builds a strong model based on many weaker ones sequentially. To do so, it uses gradient descent. When this technique is used with decision trees, it is called gradient boosting trees.</a:t>
            </a:r>
          </a:p>
          <a:p>
            <a:r>
              <a:rPr lang="en-US" cap="none" dirty="0" smtClean="0"/>
              <a:t>It runs a bunch of weak learner regression trees and re-weighting the data after each new weak learner is added into the mix.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Project objective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The goal is to correctly identify digits from a dataset of tens of thousands of handwritten images.</a:t>
            </a:r>
          </a:p>
          <a:p>
            <a:r>
              <a:rPr lang="en-US" cap="none" dirty="0" smtClean="0"/>
              <a:t>To use dimensionality reduction technique and build machine learning algorithms like decision trees, random forest, etc on top of it.</a:t>
            </a:r>
          </a:p>
          <a:p>
            <a:r>
              <a:rPr lang="en-US" cap="none" dirty="0" smtClean="0"/>
              <a:t>To use artificial neural network using keras in python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22417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XGBOOST – r code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6827" y="2064190"/>
            <a:ext cx="10311897" cy="427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8" y="202057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LOLLIPOP PLOT </a:t>
            </a:r>
            <a:br>
              <a:rPr lang="en-US" sz="44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(Accuracy of each digit)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4098" name="Picture 2" descr="C:\Users\Aravind\Documents\Digit_Recognizer\lollipop_plot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4277" y="1928389"/>
            <a:ext cx="10474859" cy="4291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722" y="398352"/>
            <a:ext cx="3935688" cy="112092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Neural networks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1819747"/>
            <a:ext cx="3935689" cy="4309449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cap="none" dirty="0" smtClean="0"/>
              <a:t> Feed the input in the first layer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cap="none" dirty="0" smtClean="0"/>
              <a:t> Forward propagation: </a:t>
            </a:r>
          </a:p>
          <a:p>
            <a:pPr algn="just"/>
            <a:r>
              <a:rPr lang="en-US" sz="2600" b="1" cap="none" dirty="0" smtClean="0"/>
              <a:t> Input Layer – Hidden Layer(s) – Output Layer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cap="none" dirty="0" smtClean="0"/>
              <a:t> Compare predicted result with the actual values and measure the error.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cap="none" dirty="0" smtClean="0"/>
              <a:t> Back propagation: The </a:t>
            </a:r>
            <a:r>
              <a:rPr lang="en-US" sz="2600" b="1" cap="none" dirty="0" smtClean="0"/>
              <a:t>error is back propagated </a:t>
            </a:r>
            <a:r>
              <a:rPr lang="en-US" sz="2600" cap="none" dirty="0" smtClean="0"/>
              <a:t>and the </a:t>
            </a:r>
            <a:r>
              <a:rPr lang="en-US" sz="2600" b="1" cap="none" dirty="0" smtClean="0"/>
              <a:t>weights</a:t>
            </a:r>
            <a:r>
              <a:rPr lang="en-US" sz="2600" cap="none" dirty="0" smtClean="0"/>
              <a:t> are </a:t>
            </a:r>
            <a:r>
              <a:rPr lang="en-US" sz="2600" b="1" cap="none" dirty="0" smtClean="0"/>
              <a:t>updated</a:t>
            </a:r>
            <a:r>
              <a:rPr lang="en-US" sz="2600" cap="none" dirty="0" smtClean="0"/>
              <a:t> so that the error is reduced.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cap="none" dirty="0" smtClean="0"/>
              <a:t> Repeat the steps until the error is minimized.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cap="none" smtClean="0"/>
              <a:t> This </a:t>
            </a:r>
            <a:r>
              <a:rPr lang="en-US" sz="2600" cap="none" dirty="0" smtClean="0"/>
              <a:t>entire process makes one </a:t>
            </a:r>
            <a:r>
              <a:rPr lang="en-US" sz="2600" b="1" cap="none" dirty="0" smtClean="0"/>
              <a:t>epoch</a:t>
            </a:r>
            <a:r>
              <a:rPr lang="en-US" sz="2600" cap="none" dirty="0" smtClean="0"/>
              <a:t>. Do multiple epochs.</a:t>
            </a:r>
          </a:p>
          <a:p>
            <a:pPr algn="just"/>
            <a:endParaRPr lang="en-US" dirty="0"/>
          </a:p>
        </p:txBody>
      </p:sp>
      <p:pic>
        <p:nvPicPr>
          <p:cNvPr id="5" name="Picture 2" descr="C:\Users\Aravind\Downloads\n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8413" y="1278651"/>
            <a:ext cx="6199187" cy="4352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7736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Neural networks - python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1026" y="1674891"/>
            <a:ext cx="10447699" cy="468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NEURAL NETWORKS - ACCURACY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758" y="2064191"/>
            <a:ext cx="10773624" cy="437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28" y="211111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KAGGLE SCORE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7240" y="1955549"/>
            <a:ext cx="10529180" cy="436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Expected outcome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PCA in r – 250 Principal components </a:t>
            </a:r>
          </a:p>
          <a:p>
            <a:r>
              <a:rPr lang="en-US" dirty="0" smtClean="0"/>
              <a:t>Decision tree – 60 % accuracy</a:t>
            </a:r>
          </a:p>
          <a:p>
            <a:r>
              <a:rPr lang="en-US" dirty="0" smtClean="0"/>
              <a:t>Random forest – 93.5% accuracy</a:t>
            </a:r>
          </a:p>
          <a:p>
            <a:r>
              <a:rPr lang="en-US" dirty="0" smtClean="0"/>
              <a:t>K-NN – 96.8% Accuracy</a:t>
            </a:r>
          </a:p>
          <a:p>
            <a:r>
              <a:rPr lang="en-US" dirty="0" smtClean="0"/>
              <a:t>SVm – 92% Accuracy</a:t>
            </a:r>
          </a:p>
          <a:p>
            <a:r>
              <a:rPr lang="en-US" dirty="0" smtClean="0"/>
              <a:t>Xgboost – 98.45% accuracy</a:t>
            </a:r>
          </a:p>
          <a:p>
            <a:pPr>
              <a:buNone/>
            </a:pPr>
            <a:r>
              <a:rPr lang="en-US" dirty="0" smtClean="0"/>
              <a:t>2. Neural network using keras (python) – 99.39%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3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Thank you.!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Problem description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The concurrent availability of inexpensive powerful computer, large databases &amp; powerful learning algorithms, have caused rapid progress in recognizing hand-written digits in the last few years.</a:t>
            </a:r>
          </a:p>
          <a:p>
            <a:pPr algn="just"/>
            <a:r>
              <a:rPr lang="en-US" cap="none" dirty="0" smtClean="0"/>
              <a:t>By teaching the computers, one can easily transform any hand-written digits in a way that it can understand and return computerized digits in its display.</a:t>
            </a:r>
          </a:p>
        </p:txBody>
      </p:sp>
    </p:spTree>
    <p:extLst>
      <p:ext uri="{BB962C8B-B14F-4D97-AF65-F5344CB8AC3E}">
        <p14:creationId xmlns:p14="http://schemas.microsoft.com/office/powerpoint/2010/main" xmlns="" val="6957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Data set description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Mnist (“</a:t>
            </a:r>
            <a:r>
              <a:rPr lang="en-US" cap="none" dirty="0" smtClean="0"/>
              <a:t>Modified National Institute of Standards and Technology</a:t>
            </a:r>
            <a:r>
              <a:rPr lang="en-US" dirty="0" smtClean="0"/>
              <a:t>”) </a:t>
            </a:r>
            <a:r>
              <a:rPr lang="en-US" cap="none" dirty="0" smtClean="0"/>
              <a:t>is the hello world dataset of computer vision. Since its</a:t>
            </a:r>
            <a:r>
              <a:rPr lang="en-US" dirty="0" smtClean="0"/>
              <a:t> </a:t>
            </a:r>
            <a:r>
              <a:rPr lang="en-US" cap="none" dirty="0" smtClean="0"/>
              <a:t>release in 1999, this classic dataset of handwritten images has served as the basic for benchmarking classification algorithms.</a:t>
            </a:r>
          </a:p>
          <a:p>
            <a:r>
              <a:rPr lang="en-US" cap="none" dirty="0" smtClean="0"/>
              <a:t>The data consists of pixel values of hand written digits (image 28*28) and each row corresponds to its digit (0-9).</a:t>
            </a:r>
          </a:p>
        </p:txBody>
      </p:sp>
    </p:spTree>
    <p:extLst>
      <p:ext uri="{BB962C8B-B14F-4D97-AF65-F5344CB8AC3E}">
        <p14:creationId xmlns:p14="http://schemas.microsoft.com/office/powerpoint/2010/main" xmlns="" val="16074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DATA SET 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Train &amp; Test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1" cap="none" dirty="0" smtClean="0"/>
              <a:t>Task : </a:t>
            </a:r>
            <a:r>
              <a:rPr lang="en-US" cap="none" dirty="0" smtClean="0"/>
              <a:t>multi-classification (0-9)</a:t>
            </a:r>
          </a:p>
          <a:p>
            <a:pPr algn="l"/>
            <a:r>
              <a:rPr lang="en-US" b="1" cap="none" dirty="0" smtClean="0"/>
              <a:t>Training set : </a:t>
            </a:r>
            <a:r>
              <a:rPr lang="en-US" cap="none" dirty="0" smtClean="0"/>
              <a:t>420k rows, 784 predictors, 1 target variable</a:t>
            </a:r>
          </a:p>
          <a:p>
            <a:pPr algn="l"/>
            <a:r>
              <a:rPr lang="en-US" b="1" cap="none" dirty="0" smtClean="0"/>
              <a:t>Test set : </a:t>
            </a:r>
            <a:r>
              <a:rPr lang="en-US" cap="none" dirty="0" smtClean="0"/>
              <a:t>280k rows, 784 columns</a:t>
            </a:r>
          </a:p>
          <a:p>
            <a:pPr algn="l"/>
            <a:r>
              <a:rPr lang="en-US" b="1" cap="none" dirty="0" smtClean="0"/>
              <a:t>Predictors : </a:t>
            </a:r>
            <a:r>
              <a:rPr lang="en-US" cap="none" dirty="0" smtClean="0"/>
              <a:t>pixel values between 0 – 255</a:t>
            </a:r>
          </a:p>
          <a:p>
            <a:pPr algn="l"/>
            <a:r>
              <a:rPr lang="en-US" b="1" cap="none" dirty="0" smtClean="0"/>
              <a:t>Response : </a:t>
            </a:r>
            <a:r>
              <a:rPr lang="en-US" cap="none" dirty="0" smtClean="0"/>
              <a:t>label (digit 0-9) </a:t>
            </a:r>
            <a:endParaRPr lang="en-US" cap="non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8413" y="1312752"/>
            <a:ext cx="6199187" cy="42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4" y="0"/>
            <a:ext cx="10364451" cy="117613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Flow diagram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1593" y="2897663"/>
            <a:ext cx="10363826" cy="3424107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9949" y="1690688"/>
            <a:ext cx="8229600" cy="45259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002057" y="1019993"/>
            <a:ext cx="3867150" cy="374241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latin typeface="+mn-lt"/>
                <a:cs typeface="Arial" pitchFamily="34" charset="0"/>
              </a:rPr>
              <a:t>PROBLEM DEFINITION</a:t>
            </a:r>
            <a:endParaRPr lang="en-US" sz="1400" dirty="0">
              <a:latin typeface="+mn-lt"/>
              <a:cs typeface="Arial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978717" y="1831504"/>
            <a:ext cx="3914775" cy="341327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cs typeface="Arial" pitchFamily="34" charset="0"/>
              </a:rPr>
              <a:t>IMPORT DATA</a:t>
            </a:r>
            <a:endParaRPr lang="en-US" sz="1400" dirty="0">
              <a:latin typeface="+mn-lt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830858" y="1413818"/>
            <a:ext cx="128587" cy="390525"/>
          </a:xfrm>
          <a:prstGeom prst="downArrow">
            <a:avLst>
              <a:gd name="adj1" fmla="val 50000"/>
              <a:gd name="adj2" fmla="val 7592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147120" y="2540551"/>
            <a:ext cx="3960813" cy="428625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cs typeface="Arial" pitchFamily="34" charset="0"/>
              </a:rPr>
              <a:t>VISUALIZE DATA</a:t>
            </a:r>
            <a:endParaRPr lang="en-US" sz="1400" b="1" dirty="0">
              <a:latin typeface="+mn-lt"/>
              <a:cs typeface="Arial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3000000">
            <a:off x="5076688" y="2130986"/>
            <a:ext cx="136786" cy="501650"/>
          </a:xfrm>
          <a:prstGeom prst="downArrow">
            <a:avLst>
              <a:gd name="adj1" fmla="val 50000"/>
              <a:gd name="adj2" fmla="val 7584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550183" y="2546256"/>
            <a:ext cx="3914775" cy="43180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latin typeface="+mn-lt"/>
                <a:cs typeface="Times New Roman" pitchFamily="18" charset="0"/>
              </a:rPr>
              <a:t>SPLIT/SCALE/CENTER TRAIN DATA</a:t>
            </a:r>
            <a:endParaRPr lang="en-US" sz="1400" b="1" dirty="0">
              <a:latin typeface="+mn-lt"/>
              <a:cs typeface="Times New Roman" pitchFamily="18" charset="0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6683219" y="2996163"/>
            <a:ext cx="128588" cy="390525"/>
          </a:xfrm>
          <a:prstGeom prst="downArrow">
            <a:avLst>
              <a:gd name="adj1" fmla="val 50000"/>
              <a:gd name="adj2" fmla="val 7592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 rot="18600000">
            <a:off x="6512280" y="2113669"/>
            <a:ext cx="138847" cy="501650"/>
          </a:xfrm>
          <a:prstGeom prst="downArrow">
            <a:avLst>
              <a:gd name="adj1" fmla="val 50000"/>
              <a:gd name="adj2" fmla="val 7584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3693814" y="4288216"/>
            <a:ext cx="6337426" cy="1062382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latin typeface="+mn-lt"/>
                <a:cs typeface="Arial" pitchFamily="34" charset="0"/>
              </a:rPr>
              <a:t>1. MODEL BUILDING WITH PCA COMPONENTS </a:t>
            </a:r>
          </a:p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latin typeface="+mn-lt"/>
                <a:cs typeface="Arial" pitchFamily="34" charset="0"/>
              </a:rPr>
              <a:t>(DECISION TREE,</a:t>
            </a:r>
            <a:r>
              <a:rPr lang="en-US" sz="1400" b="1" dirty="0" smtClean="0">
                <a:cs typeface="Arial" pitchFamily="34" charset="0"/>
              </a:rPr>
              <a:t>RANDOM FOREST, K-NN, SVM,XGBOOST) </a:t>
            </a:r>
          </a:p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cs typeface="Arial" pitchFamily="34" charset="0"/>
              </a:rPr>
              <a:t>2. NEURAL NETWORKS USING KERAS IN PYTHON</a:t>
            </a:r>
          </a:p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cs typeface="Arial" pitchFamily="34" charset="0"/>
              </a:rPr>
              <a:t>  </a:t>
            </a:r>
          </a:p>
          <a:p>
            <a:pPr marL="342900" indent="-342900" algn="ctr">
              <a:spcAft>
                <a:spcPts val="1000"/>
              </a:spcAft>
              <a:defRPr/>
            </a:pPr>
            <a:endParaRPr lang="en-US" sz="1400" dirty="0">
              <a:latin typeface="+mn-lt"/>
              <a:cs typeface="Arial" pitchFamily="34" charset="0"/>
            </a:endParaRP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4880841" y="3404151"/>
            <a:ext cx="3867150" cy="47625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 smtClean="0">
                <a:latin typeface="+mn-lt"/>
                <a:cs typeface="Arial" pitchFamily="34" charset="0"/>
              </a:rPr>
              <a:t>DIMENSIONALITY REDUCTION - PCA</a:t>
            </a:r>
            <a:endParaRPr lang="en-US" sz="1400" b="1" dirty="0">
              <a:latin typeface="+mn-lt"/>
              <a:cs typeface="Arial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692478" y="3892629"/>
            <a:ext cx="128587" cy="390525"/>
          </a:xfrm>
          <a:prstGeom prst="downArrow">
            <a:avLst>
              <a:gd name="adj1" fmla="val 50000"/>
              <a:gd name="adj2" fmla="val 7592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4917055" y="5765297"/>
            <a:ext cx="3867150" cy="431800"/>
          </a:xfrm>
          <a:prstGeom prst="flowChartAlternate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  <a:defRPr/>
            </a:pPr>
            <a:r>
              <a:rPr lang="en-US" sz="1400" b="1" dirty="0">
                <a:latin typeface="+mn-lt"/>
                <a:cs typeface="Arial" pitchFamily="34" charset="0"/>
              </a:rPr>
              <a:t>COMPARISON OF </a:t>
            </a:r>
            <a:r>
              <a:rPr lang="en-US" sz="1400" b="1" dirty="0" smtClean="0">
                <a:latin typeface="+mn-lt"/>
                <a:cs typeface="Arial" pitchFamily="34" charset="0"/>
              </a:rPr>
              <a:t>RESULTS/ACCURACY </a:t>
            </a:r>
            <a:endParaRPr lang="en-US" sz="1400" dirty="0">
              <a:latin typeface="+mn-lt"/>
              <a:cs typeface="Arial" pitchFamily="34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6707236" y="5359666"/>
            <a:ext cx="128588" cy="390525"/>
          </a:xfrm>
          <a:prstGeom prst="downArrow">
            <a:avLst>
              <a:gd name="adj1" fmla="val 50000"/>
              <a:gd name="adj2" fmla="val 7592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0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algorithms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to be used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 . Principal component analysis 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K- Nearest neighbors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xgboost </a:t>
            </a:r>
          </a:p>
          <a:p>
            <a:pPr>
              <a:buNone/>
            </a:pPr>
            <a:r>
              <a:rPr lang="en-US" dirty="0" smtClean="0"/>
              <a:t>2. NEURAL NETWORKS USING KERAS IN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3705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Algorithm description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Average image of each digit</a:t>
            </a:r>
          </a:p>
          <a:p>
            <a:pPr algn="just">
              <a:buFont typeface="Arial" pitchFamily="34" charset="0"/>
              <a:buChar char="•"/>
            </a:pPr>
            <a:r>
              <a:rPr lang="en-US" cap="none" dirty="0" smtClean="0"/>
              <a:t> Create an array of 10 * (28*28)</a:t>
            </a: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cap="none" dirty="0" smtClean="0"/>
              <a:t> Use a for loop to iterate through all the digits</a:t>
            </a: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cap="none" dirty="0" smtClean="0"/>
              <a:t> Find the sum of pixel values of each digit and then divide it by 255*255 to get the average value</a:t>
            </a: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cap="none" dirty="0" smtClean="0"/>
              <a:t> Load this array in to a new array of dim 28*28 and use image function.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7560" y="609600"/>
            <a:ext cx="538089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018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Principal component analysis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cap="none" dirty="0" smtClean="0"/>
              <a:t> Principal component analysis is used to transform a number of (possibly) correlated variables into a (smaller) number of linearly uncorrelated variables called principal components</a:t>
            </a:r>
          </a:p>
          <a:p>
            <a:pPr algn="just">
              <a:buFont typeface="Arial" pitchFamily="34" charset="0"/>
              <a:buChar char="•"/>
            </a:pPr>
            <a:r>
              <a:rPr lang="en-US" cap="none" dirty="0" smtClean="0"/>
              <a:t> A plot between the principal components (X-axis) and Cumulative proportion of variance (Y-axis) shows that the 250 pc’s are enough to explain almost 100% of variance.</a:t>
            </a:r>
            <a:endParaRPr lang="en-US" cap="non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92341" y="609600"/>
            <a:ext cx="537133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958</TotalTime>
  <Words>766</Words>
  <Application>Microsoft Office PowerPoint</Application>
  <PresentationFormat>Custom</PresentationFormat>
  <Paragraphs>100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Droplet</vt:lpstr>
      <vt:lpstr>Recognizing  hand-written digits  (MNIST)</vt:lpstr>
      <vt:lpstr>Project objective</vt:lpstr>
      <vt:lpstr>Problem description</vt:lpstr>
      <vt:lpstr>Data set description</vt:lpstr>
      <vt:lpstr> DATA SET   Train &amp; Test  </vt:lpstr>
      <vt:lpstr>Flow diagram</vt:lpstr>
      <vt:lpstr>algorithms to be used</vt:lpstr>
      <vt:lpstr>Algorithm description </vt:lpstr>
      <vt:lpstr>Principal component analysis</vt:lpstr>
      <vt:lpstr>Data after using pca</vt:lpstr>
      <vt:lpstr>Decision tree</vt:lpstr>
      <vt:lpstr>Decision tree – r code</vt:lpstr>
      <vt:lpstr>RANDOM FOREST</vt:lpstr>
      <vt:lpstr>RANDOM FOREST – R CODE</vt:lpstr>
      <vt:lpstr>K-Nearest neighbours</vt:lpstr>
      <vt:lpstr>K-NN - R code</vt:lpstr>
      <vt:lpstr>SUPPORT  VECTOR MACHINE</vt:lpstr>
      <vt:lpstr>SVM – r code</vt:lpstr>
      <vt:lpstr>xgboost</vt:lpstr>
      <vt:lpstr>XGBOOST – r code</vt:lpstr>
      <vt:lpstr>LOLLIPOP PLOT  (Accuracy of each digit)</vt:lpstr>
      <vt:lpstr>Neural networks</vt:lpstr>
      <vt:lpstr>Neural networks - python</vt:lpstr>
      <vt:lpstr>NEURAL NETWORKS - ACCURACY</vt:lpstr>
      <vt:lpstr>KAGGLE SCORE</vt:lpstr>
      <vt:lpstr>Expected outcome</vt:lpstr>
      <vt:lpstr>Thank you.!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</dc:creator>
  <cp:lastModifiedBy>Aravind</cp:lastModifiedBy>
  <cp:revision>101</cp:revision>
  <dcterms:created xsi:type="dcterms:W3CDTF">2017-03-24T08:53:30Z</dcterms:created>
  <dcterms:modified xsi:type="dcterms:W3CDTF">2018-03-23T10:18:42Z</dcterms:modified>
</cp:coreProperties>
</file>