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16" r:id="rId3"/>
    <p:sldId id="343" r:id="rId4"/>
    <p:sldId id="355" r:id="rId5"/>
    <p:sldId id="356" r:id="rId6"/>
    <p:sldId id="357" r:id="rId7"/>
    <p:sldId id="358" r:id="rId8"/>
    <p:sldId id="359" r:id="rId9"/>
    <p:sldId id="361" r:id="rId10"/>
    <p:sldId id="317" r:id="rId11"/>
    <p:sldId id="360" r:id="rId12"/>
    <p:sldId id="318" r:id="rId13"/>
    <p:sldId id="319" r:id="rId14"/>
    <p:sldId id="342" r:id="rId15"/>
    <p:sldId id="320" r:id="rId16"/>
    <p:sldId id="324" r:id="rId17"/>
    <p:sldId id="365" r:id="rId18"/>
    <p:sldId id="381" r:id="rId19"/>
    <p:sldId id="400" r:id="rId20"/>
    <p:sldId id="387" r:id="rId21"/>
    <p:sldId id="364" r:id="rId22"/>
    <p:sldId id="366" r:id="rId23"/>
    <p:sldId id="371" r:id="rId24"/>
    <p:sldId id="392" r:id="rId25"/>
    <p:sldId id="367" r:id="rId26"/>
    <p:sldId id="394" r:id="rId27"/>
    <p:sldId id="383" r:id="rId28"/>
    <p:sldId id="388" r:id="rId29"/>
    <p:sldId id="389" r:id="rId30"/>
    <p:sldId id="390" r:id="rId31"/>
    <p:sldId id="370" r:id="rId32"/>
    <p:sldId id="393" r:id="rId33"/>
    <p:sldId id="373" r:id="rId34"/>
    <p:sldId id="395" r:id="rId35"/>
    <p:sldId id="379" r:id="rId36"/>
    <p:sldId id="398" r:id="rId37"/>
    <p:sldId id="399" r:id="rId38"/>
    <p:sldId id="378" r:id="rId39"/>
    <p:sldId id="369" r:id="rId40"/>
    <p:sldId id="368" r:id="rId41"/>
    <p:sldId id="384" r:id="rId42"/>
    <p:sldId id="374" r:id="rId43"/>
    <p:sldId id="397" r:id="rId44"/>
    <p:sldId id="391" r:id="rId45"/>
    <p:sldId id="325" r:id="rId46"/>
    <p:sldId id="380" r:id="rId47"/>
    <p:sldId id="315" r:id="rId48"/>
    <p:sldId id="35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C64380-3738-4C44-9305-001CAE1957CF}">
          <p14:sldIdLst>
            <p14:sldId id="256"/>
            <p14:sldId id="316"/>
            <p14:sldId id="343"/>
            <p14:sldId id="355"/>
            <p14:sldId id="356"/>
            <p14:sldId id="357"/>
            <p14:sldId id="358"/>
            <p14:sldId id="359"/>
            <p14:sldId id="361"/>
            <p14:sldId id="317"/>
            <p14:sldId id="360"/>
            <p14:sldId id="318"/>
            <p14:sldId id="319"/>
            <p14:sldId id="342"/>
            <p14:sldId id="320"/>
            <p14:sldId id="324"/>
            <p14:sldId id="365"/>
            <p14:sldId id="381"/>
            <p14:sldId id="400"/>
            <p14:sldId id="387"/>
            <p14:sldId id="364"/>
            <p14:sldId id="366"/>
            <p14:sldId id="371"/>
            <p14:sldId id="392"/>
            <p14:sldId id="367"/>
            <p14:sldId id="394"/>
            <p14:sldId id="383"/>
            <p14:sldId id="388"/>
            <p14:sldId id="389"/>
            <p14:sldId id="390"/>
            <p14:sldId id="370"/>
            <p14:sldId id="393"/>
            <p14:sldId id="373"/>
            <p14:sldId id="395"/>
            <p14:sldId id="379"/>
            <p14:sldId id="398"/>
            <p14:sldId id="399"/>
            <p14:sldId id="378"/>
            <p14:sldId id="369"/>
            <p14:sldId id="368"/>
            <p14:sldId id="384"/>
            <p14:sldId id="374"/>
            <p14:sldId id="397"/>
            <p14:sldId id="391"/>
            <p14:sldId id="325"/>
            <p14:sldId id="380"/>
            <p14:sldId id="315"/>
            <p14:sldId id="35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660"/>
  </p:normalViewPr>
  <p:slideViewPr>
    <p:cSldViewPr>
      <p:cViewPr varScale="1">
        <p:scale>
          <a:sx n="68" d="100"/>
          <a:sy n="68" d="100"/>
        </p:scale>
        <p:origin x="876"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5BEA1-0B05-4FCF-86E8-E9294A50DE23}" type="datetimeFigureOut">
              <a:rPr lang="en-US" smtClean="0"/>
              <a:pPr/>
              <a:t>11/13/2019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93FE0-1533-49C0-8F83-42A321133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421B9E-757E-4008-90D8-58A71FB80ED2}"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293CC4-DF1E-485E-A9F4-A773C361A81A}"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355EE-9DFD-497C-B33F-6ED79A059447}"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03B010-48F3-4CC4-A696-B18699ED9A17}"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24676F-37B4-4ED4-846C-7B71678BF359}"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D73691-0CA2-4F40-9E76-B25DC6905E95}"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8F4B99-1A58-463E-9E36-10398AAB239B}" type="datetime1">
              <a:rPr lang="en-US" smtClean="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0C1AC1-8B3C-4D3A-BCA2-B72A7B987E64}" type="datetime1">
              <a:rPr lang="en-US" smtClean="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3A0C-5514-4F57-BB64-7855F4A3EDB0}" type="datetime1">
              <a:rPr lang="en-US" smtClean="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6CCDB-78C6-4386-BF58-7942084D0735}"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F701C-CE35-42C8-BC8E-82DF1E43D249}"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7D5552-1095-4EF9-84C5-94F49E3DCA9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AF436-5957-4589-AD49-C0292D655D1D}" type="datetime1">
              <a:rPr lang="en-US" smtClean="0"/>
              <a:t>11/13/2019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D5552-1095-4EF9-84C5-94F49E3DCA9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42.jpe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7220" y="1828801"/>
            <a:ext cx="8777560" cy="1470025"/>
          </a:xfrm>
        </p:spPr>
        <p:txBody>
          <a:bodyPr>
            <a:noAutofit/>
          </a:bodyPr>
          <a:lstStyle/>
          <a:p>
            <a:r>
              <a:rPr lang="en-US" sz="3200" dirty="0">
                <a:latin typeface="Times New Roman" panose="02020603050405020304" pitchFamily="18" charset="0"/>
                <a:cs typeface="Times New Roman" panose="02020603050405020304" pitchFamily="18" charset="0"/>
              </a:rPr>
              <a:t>CHHATRA VISHWAKARMA AWARDS 2019</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95600" y="2971800"/>
            <a:ext cx="6400800" cy="4267200"/>
          </a:xfrm>
        </p:spPr>
        <p:txBody>
          <a:bodyPr>
            <a:normAutofit/>
          </a:bodyPr>
          <a:lstStyle/>
          <a:p>
            <a:r>
              <a:rPr lang="en-US" sz="2000" b="1" u="sng" dirty="0">
                <a:solidFill>
                  <a:schemeClr val="tx1"/>
                </a:solidFill>
                <a:latin typeface="Times New Roman" panose="02020603050405020304" pitchFamily="18" charset="0"/>
                <a:cs typeface="Times New Roman" panose="02020603050405020304" pitchFamily="18" charset="0"/>
              </a:rPr>
              <a:t>CODE BUSTERS</a:t>
            </a:r>
          </a:p>
          <a:p>
            <a:pPr algn="l"/>
            <a:r>
              <a:rPr lang="en-US" sz="2000" dirty="0">
                <a:solidFill>
                  <a:schemeClr val="tx1"/>
                </a:solidFill>
                <a:latin typeface="Times New Roman" panose="02020603050405020304" pitchFamily="18" charset="0"/>
                <a:cs typeface="Times New Roman" panose="02020603050405020304" pitchFamily="18" charset="0"/>
              </a:rPr>
              <a:t>	Application ID	: VISH20195180</a:t>
            </a:r>
          </a:p>
          <a:p>
            <a:pPr algn="l"/>
            <a:r>
              <a:rPr lang="en-US" sz="2000" dirty="0">
                <a:solidFill>
                  <a:schemeClr val="tx1"/>
                </a:solidFill>
                <a:latin typeface="Times New Roman" panose="02020603050405020304" pitchFamily="18" charset="0"/>
                <a:cs typeface="Times New Roman" panose="02020603050405020304" pitchFamily="18" charset="0"/>
              </a:rPr>
              <a:t>	Project Title	: Tribal Welfare Application</a:t>
            </a:r>
          </a:p>
          <a:p>
            <a:pPr algn="l"/>
            <a:r>
              <a:rPr lang="en-US" sz="2000" dirty="0">
                <a:solidFill>
                  <a:schemeClr val="tx1"/>
                </a:solidFill>
                <a:latin typeface="Times New Roman" panose="02020603050405020304" pitchFamily="18" charset="0"/>
                <a:cs typeface="Times New Roman" panose="02020603050405020304" pitchFamily="18" charset="0"/>
              </a:rPr>
              <a:t>	Mentor		: Mr. K. </a:t>
            </a:r>
            <a:r>
              <a:rPr lang="en-US" sz="2000" dirty="0" err="1">
                <a:solidFill>
                  <a:schemeClr val="tx1"/>
                </a:solidFill>
                <a:latin typeface="Times New Roman" panose="02020603050405020304" pitchFamily="18" charset="0"/>
                <a:cs typeface="Times New Roman" panose="02020603050405020304" pitchFamily="18" charset="0"/>
              </a:rPr>
              <a:t>Vijiyakumar</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Team Members</a:t>
            </a:r>
          </a:p>
          <a:p>
            <a:r>
              <a:rPr lang="en-US" sz="2000" dirty="0">
                <a:solidFill>
                  <a:schemeClr val="tx1"/>
                </a:solidFill>
                <a:latin typeface="Times New Roman" panose="02020603050405020304" pitchFamily="18" charset="0"/>
                <a:cs typeface="Times New Roman" panose="02020603050405020304" pitchFamily="18" charset="0"/>
              </a:rPr>
              <a:t>Amarnath. G</a:t>
            </a:r>
          </a:p>
          <a:p>
            <a:r>
              <a:rPr lang="en-US" sz="2000" dirty="0" err="1">
                <a:solidFill>
                  <a:schemeClr val="tx1"/>
                </a:solidFill>
                <a:latin typeface="Times New Roman" panose="02020603050405020304" pitchFamily="18" charset="0"/>
                <a:cs typeface="Times New Roman" panose="02020603050405020304" pitchFamily="18" charset="0"/>
              </a:rPr>
              <a:t>Giridharan</a:t>
            </a:r>
            <a:r>
              <a:rPr lang="en-US" sz="2000" dirty="0">
                <a:solidFill>
                  <a:schemeClr val="tx1"/>
                </a:solidFill>
                <a:latin typeface="Times New Roman" panose="02020603050405020304" pitchFamily="18" charset="0"/>
                <a:cs typeface="Times New Roman" panose="02020603050405020304" pitchFamily="18" charset="0"/>
              </a:rPr>
              <a:t>. S</a:t>
            </a:r>
          </a:p>
          <a:p>
            <a:r>
              <a:rPr lang="en-US" sz="2000" dirty="0" err="1">
                <a:solidFill>
                  <a:schemeClr val="tx1"/>
                </a:solidFill>
                <a:latin typeface="Times New Roman" panose="02020603050405020304" pitchFamily="18" charset="0"/>
                <a:cs typeface="Times New Roman" panose="02020603050405020304" pitchFamily="18" charset="0"/>
              </a:rPr>
              <a:t>Manikandan</a:t>
            </a:r>
            <a:r>
              <a:rPr lang="en-US" sz="2000" dirty="0">
                <a:solidFill>
                  <a:schemeClr val="tx1"/>
                </a:solidFill>
                <a:latin typeface="Times New Roman" panose="02020603050405020304" pitchFamily="18" charset="0"/>
                <a:cs typeface="Times New Roman" panose="02020603050405020304" pitchFamily="18" charset="0"/>
              </a:rPr>
              <a:t>. K</a:t>
            </a:r>
          </a:p>
          <a:p>
            <a:r>
              <a:rPr lang="en-US" sz="2000" dirty="0">
                <a:solidFill>
                  <a:schemeClr val="tx1"/>
                </a:solidFill>
                <a:latin typeface="Times New Roman" panose="02020603050405020304" pitchFamily="18" charset="0"/>
                <a:cs typeface="Times New Roman" panose="02020603050405020304" pitchFamily="18" charset="0"/>
              </a:rPr>
              <a:t>Marie </a:t>
            </a:r>
            <a:r>
              <a:rPr lang="en-US" sz="2000" dirty="0" err="1">
                <a:solidFill>
                  <a:schemeClr val="tx1"/>
                </a:solidFill>
                <a:latin typeface="Times New Roman" panose="02020603050405020304" pitchFamily="18" charset="0"/>
                <a:cs typeface="Times New Roman" panose="02020603050405020304" pitchFamily="18" charset="0"/>
              </a:rPr>
              <a:t>Augustin</a:t>
            </a:r>
            <a:r>
              <a:rPr lang="en-US" sz="2000" dirty="0">
                <a:solidFill>
                  <a:schemeClr val="tx1"/>
                </a:solidFill>
                <a:latin typeface="Times New Roman" panose="02020603050405020304" pitchFamily="18" charset="0"/>
                <a:cs typeface="Times New Roman" panose="02020603050405020304" pitchFamily="18" charset="0"/>
              </a:rPr>
              <a:t> Raj. A</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pic>
        <p:nvPicPr>
          <p:cNvPr id="4" name="Picture 4" descr="it_head.jpg">
            <a:extLst>
              <a:ext uri="{FF2B5EF4-FFF2-40B4-BE49-F238E27FC236}">
                <a16:creationId xmlns:a16="http://schemas.microsoft.com/office/drawing/2014/main" id="{9F83FE7C-2840-416B-B634-685599E43796}"/>
              </a:ext>
            </a:extLst>
          </p:cNvPr>
          <p:cNvPicPr>
            <a:picLocks noChangeAspect="1" noChangeArrowheads="1"/>
          </p:cNvPicPr>
          <p:nvPr/>
        </p:nvPicPr>
        <p:blipFill>
          <a:blip r:embed="rId2"/>
          <a:srcRect/>
          <a:stretch>
            <a:fillRect/>
          </a:stretch>
        </p:blipFill>
        <p:spPr bwMode="auto">
          <a:xfrm>
            <a:off x="1707220" y="143669"/>
            <a:ext cx="8777560" cy="130889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981200" y="76200"/>
            <a:ext cx="8229600" cy="1143000"/>
          </a:xfrm>
        </p:spPr>
        <p:txBody>
          <a:bodyPr/>
          <a:lstStyle/>
          <a:p>
            <a:r>
              <a:rPr lang="en-US" sz="2400" b="1" dirty="0">
                <a:latin typeface="Times New Roman" panose="02020603050405020304" pitchFamily="18" charset="0"/>
                <a:cs typeface="Times New Roman" panose="02020603050405020304" pitchFamily="18" charset="0"/>
              </a:rPr>
              <a:t>PROBLEM STATEMENT</a:t>
            </a:r>
          </a:p>
        </p:txBody>
      </p:sp>
      <p:sp>
        <p:nvSpPr>
          <p:cNvPr id="5" name="TextBox 4"/>
          <p:cNvSpPr txBox="1"/>
          <p:nvPr/>
        </p:nvSpPr>
        <p:spPr>
          <a:xfrm>
            <a:off x="838200" y="1752600"/>
            <a:ext cx="10896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Tribal people are the one who are unaware of the social and economic life. </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order to furnish a better India and </a:t>
            </a:r>
            <a:r>
              <a:rPr lang="en-US" sz="2400" dirty="0">
                <a:solidFill>
                  <a:srgbClr val="C00000"/>
                </a:solidFill>
                <a:latin typeface="Times New Roman" panose="02020603050405020304" pitchFamily="18" charset="0"/>
                <a:cs typeface="Times New Roman" panose="02020603050405020304" pitchFamily="18" charset="0"/>
              </a:rPr>
              <a:t>to eradicate the gap </a:t>
            </a:r>
            <a:r>
              <a:rPr lang="en-US" sz="2400" dirty="0">
                <a:latin typeface="Times New Roman" panose="02020603050405020304" pitchFamily="18" charset="0"/>
                <a:cs typeface="Times New Roman" panose="02020603050405020304" pitchFamily="18" charset="0"/>
              </a:rPr>
              <a:t>between the local artisans and the agencies of MoTA, a mobile application can be developed. </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artisans can </a:t>
            </a:r>
            <a:r>
              <a:rPr lang="en-US" sz="2400" dirty="0">
                <a:solidFill>
                  <a:srgbClr val="C00000"/>
                </a:solidFill>
                <a:latin typeface="Times New Roman" panose="02020603050405020304" pitchFamily="18" charset="0"/>
                <a:cs typeface="Times New Roman" panose="02020603050405020304" pitchFamily="18" charset="0"/>
              </a:rPr>
              <a:t>expose their skills</a:t>
            </a:r>
            <a:r>
              <a:rPr lang="en-US" sz="2400" dirty="0">
                <a:latin typeface="Times New Roman" panose="02020603050405020304" pitchFamily="18" charset="0"/>
                <a:cs typeface="Times New Roman" panose="02020603050405020304" pitchFamily="18" charset="0"/>
              </a:rPr>
              <a:t> to the agencies through the provided platform, in such a way that they are benefited.</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role of the agencies is to </a:t>
            </a:r>
            <a:r>
              <a:rPr lang="en-US" sz="2400" dirty="0">
                <a:solidFill>
                  <a:srgbClr val="C00000"/>
                </a:solidFill>
                <a:latin typeface="Times New Roman" panose="02020603050405020304" pitchFamily="18" charset="0"/>
                <a:cs typeface="Times New Roman" panose="02020603050405020304" pitchFamily="18" charset="0"/>
              </a:rPr>
              <a:t>support the artisans </a:t>
            </a:r>
            <a:r>
              <a:rPr lang="en-US" sz="2400" dirty="0">
                <a:latin typeface="Times New Roman" panose="02020603050405020304" pitchFamily="18" charset="0"/>
                <a:cs typeface="Times New Roman" panose="02020603050405020304" pitchFamily="18" charset="0"/>
              </a:rPr>
              <a:t>regarding training, marketing and branding of their products. </a:t>
            </a:r>
          </a:p>
        </p:txBody>
      </p:sp>
    </p:spTree>
    <p:extLst>
      <p:ext uri="{BB962C8B-B14F-4D97-AF65-F5344CB8AC3E}">
        <p14:creationId xmlns:p14="http://schemas.microsoft.com/office/powerpoint/2010/main" val="6481338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Thus a digitalized platform for the tribal people and agencies of MoTA can be provided with the </a:t>
            </a:r>
            <a:r>
              <a:rPr lang="en-US" sz="2400" dirty="0">
                <a:solidFill>
                  <a:srgbClr val="C00000"/>
                </a:solidFill>
                <a:latin typeface="Times New Roman" panose="02020603050405020304" pitchFamily="18" charset="0"/>
                <a:cs typeface="Times New Roman" panose="02020603050405020304" pitchFamily="18" charset="0"/>
              </a:rPr>
              <a:t>multi-lingual and voice assist features</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platform for marketing of product by the agencies of MoTA to the </a:t>
            </a:r>
            <a:r>
              <a:rPr lang="en-US" sz="2400" dirty="0">
                <a:solidFill>
                  <a:srgbClr val="C00000"/>
                </a:solidFill>
                <a:latin typeface="Times New Roman" panose="02020603050405020304" pitchFamily="18" charset="0"/>
                <a:cs typeface="Times New Roman" panose="02020603050405020304" pitchFamily="18" charset="0"/>
              </a:rPr>
              <a:t>commoners</a:t>
            </a:r>
            <a:r>
              <a:rPr lang="en-US" sz="2400" dirty="0">
                <a:latin typeface="Times New Roman" panose="02020603050405020304" pitchFamily="18" charset="0"/>
                <a:cs typeface="Times New Roman" panose="02020603050405020304" pitchFamily="18" charset="0"/>
              </a:rPr>
              <a:t> can bring more </a:t>
            </a:r>
            <a:r>
              <a:rPr lang="en-US" sz="2400" dirty="0">
                <a:solidFill>
                  <a:srgbClr val="C00000"/>
                </a:solidFill>
                <a:latin typeface="Times New Roman" panose="02020603050405020304" pitchFamily="18" charset="0"/>
                <a:cs typeface="Times New Roman" panose="02020603050405020304" pitchFamily="18" charset="0"/>
              </a:rPr>
              <a:t>economic stability </a:t>
            </a:r>
            <a:r>
              <a:rPr lang="en-US" sz="2400" dirty="0">
                <a:latin typeface="Times New Roman" panose="02020603050405020304" pitchFamily="18" charset="0"/>
                <a:cs typeface="Times New Roman" panose="02020603050405020304" pitchFamily="18" charset="0"/>
              </a:rPr>
              <a:t>for the local artisans.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common people can </a:t>
            </a:r>
            <a:r>
              <a:rPr lang="en-US" sz="2400" dirty="0">
                <a:solidFill>
                  <a:srgbClr val="C00000"/>
                </a:solidFill>
                <a:latin typeface="Times New Roman" panose="02020603050405020304" pitchFamily="18" charset="0"/>
                <a:cs typeface="Times New Roman" panose="02020603050405020304" pitchFamily="18" charset="0"/>
              </a:rPr>
              <a:t>go through the skills </a:t>
            </a:r>
            <a:r>
              <a:rPr lang="en-US" sz="2400" dirty="0">
                <a:latin typeface="Times New Roman" panose="02020603050405020304" pitchFamily="18" charset="0"/>
                <a:cs typeface="Times New Roman" panose="02020603050405020304" pitchFamily="18" charset="0"/>
              </a:rPr>
              <a:t>possessed by the artisans through an application.</a:t>
            </a:r>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41572205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76200"/>
            <a:ext cx="9144000" cy="1143000"/>
          </a:xfrm>
        </p:spPr>
        <p:txBody>
          <a:bodyPr/>
          <a:lstStyle/>
          <a:p>
            <a:r>
              <a:rPr lang="en-US" sz="2400" b="1" dirty="0">
                <a:latin typeface="Times New Roman" panose="02020603050405020304" pitchFamily="18" charset="0"/>
                <a:cs typeface="Times New Roman" panose="02020603050405020304" pitchFamily="18" charset="0"/>
              </a:rPr>
              <a:t>EXISTING SYSTEM</a:t>
            </a:r>
          </a:p>
        </p:txBody>
      </p:sp>
      <p:sp>
        <p:nvSpPr>
          <p:cNvPr id="10" name="Content Placeholder 9"/>
          <p:cNvSpPr>
            <a:spLocks noGrp="1"/>
          </p:cNvSpPr>
          <p:nvPr>
            <p:ph idx="1"/>
          </p:nvPr>
        </p:nvSpPr>
        <p:spPr>
          <a:xfrm>
            <a:off x="609600" y="1066801"/>
            <a:ext cx="11125200" cy="5059363"/>
          </a:xfrm>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Marketing of the artisans work are done through only </a:t>
            </a:r>
            <a:r>
              <a:rPr lang="en-US" sz="2400" dirty="0">
                <a:solidFill>
                  <a:srgbClr val="C00000"/>
                </a:solidFill>
                <a:latin typeface="Times New Roman" panose="02020603050405020304" pitchFamily="18" charset="0"/>
                <a:cs typeface="Times New Roman" panose="02020603050405020304" pitchFamily="18" charset="0"/>
              </a:rPr>
              <a:t>third party</a:t>
            </a:r>
            <a:r>
              <a:rPr lang="en-US" sz="2400" dirty="0">
                <a:latin typeface="Times New Roman" panose="02020603050405020304" pitchFamily="18" charset="0"/>
                <a:cs typeface="Times New Roman" panose="02020603050405020304" pitchFamily="18" charset="0"/>
              </a:rPr>
              <a:t> whereas they does not have a direct contact among the high esteem government agencies.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Also the Artisans do not get any </a:t>
            </a:r>
            <a:r>
              <a:rPr lang="en-US" sz="2400" dirty="0">
                <a:solidFill>
                  <a:srgbClr val="C00000"/>
                </a:solidFill>
                <a:latin typeface="Times New Roman" panose="02020603050405020304" pitchFamily="18" charset="0"/>
                <a:cs typeface="Times New Roman" panose="02020603050405020304" pitchFamily="18" charset="0"/>
              </a:rPr>
              <a:t>trainings and instructions from the government agencies</a:t>
            </a:r>
            <a:r>
              <a:rPr lang="en-US" sz="2400" dirty="0">
                <a:latin typeface="Times New Roman" panose="02020603050405020304" pitchFamily="18" charset="0"/>
                <a:cs typeface="Times New Roman" panose="02020603050405020304" pitchFamily="18" charset="0"/>
              </a:rPr>
              <a:t> for their welfare.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There is an application named </a:t>
            </a:r>
            <a:r>
              <a:rPr lang="en-US" sz="2400" dirty="0">
                <a:solidFill>
                  <a:srgbClr val="C00000"/>
                </a:solidFill>
                <a:latin typeface="Times New Roman" panose="02020603050405020304" pitchFamily="18" charset="0"/>
                <a:cs typeface="Times New Roman" panose="02020603050405020304" pitchFamily="18" charset="0"/>
              </a:rPr>
              <a:t>“TRIBAL DIARIES” </a:t>
            </a:r>
            <a:r>
              <a:rPr lang="en-US" sz="2400" dirty="0">
                <a:latin typeface="Times New Roman" panose="02020603050405020304" pitchFamily="18" charset="0"/>
                <a:cs typeface="Times New Roman" panose="02020603050405020304" pitchFamily="18" charset="0"/>
              </a:rPr>
              <a:t>which have a likes of 10cr of people and also it is an application which only a normal people can use. It is a kind of </a:t>
            </a:r>
            <a:r>
              <a:rPr lang="en-US" sz="2400" dirty="0">
                <a:solidFill>
                  <a:srgbClr val="C00000"/>
                </a:solidFill>
                <a:latin typeface="Times New Roman" panose="02020603050405020304" pitchFamily="18" charset="0"/>
                <a:cs typeface="Times New Roman" panose="02020603050405020304" pitchFamily="18" charset="0"/>
              </a:rPr>
              <a:t>documentary</a:t>
            </a:r>
            <a:r>
              <a:rPr lang="en-US" sz="2400" dirty="0">
                <a:latin typeface="Times New Roman" panose="02020603050405020304" pitchFamily="18" charset="0"/>
                <a:cs typeface="Times New Roman" panose="02020603050405020304" pitchFamily="18" charset="0"/>
              </a:rPr>
              <a:t> which talks about the </a:t>
            </a:r>
            <a:r>
              <a:rPr lang="en-US" sz="2400" dirty="0">
                <a:solidFill>
                  <a:srgbClr val="C00000"/>
                </a:solidFill>
                <a:latin typeface="Times New Roman" panose="02020603050405020304" pitchFamily="18" charset="0"/>
                <a:cs typeface="Times New Roman" panose="02020603050405020304" pitchFamily="18" charset="0"/>
              </a:rPr>
              <a:t>daily life and struggles of the tribal peoples </a:t>
            </a:r>
            <a:r>
              <a:rPr lang="en-US" sz="2400" dirty="0">
                <a:latin typeface="Times New Roman" panose="02020603050405020304" pitchFamily="18" charset="0"/>
                <a:cs typeface="Times New Roman" panose="02020603050405020304" pitchFamily="18" charset="0"/>
              </a:rPr>
              <a:t>who come forward to give their voices. </a:t>
            </a:r>
          </a:p>
        </p:txBody>
      </p:sp>
    </p:spTree>
    <p:extLst>
      <p:ext uri="{BB962C8B-B14F-4D97-AF65-F5344CB8AC3E}">
        <p14:creationId xmlns:p14="http://schemas.microsoft.com/office/powerpoint/2010/main" val="41050060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76200"/>
            <a:ext cx="9144000" cy="1143000"/>
          </a:xfrm>
        </p:spPr>
        <p:txBody>
          <a:bodyPr/>
          <a:lstStyle/>
          <a:p>
            <a:r>
              <a:rPr lang="en-US" sz="2400" b="1" dirty="0">
                <a:latin typeface="Times New Roman" panose="02020603050405020304" pitchFamily="18" charset="0"/>
                <a:cs typeface="Times New Roman" panose="02020603050405020304" pitchFamily="18" charset="0"/>
              </a:rPr>
              <a:t>PROPOSED SYSTEM</a:t>
            </a:r>
          </a:p>
        </p:txBody>
      </p:sp>
      <p:sp>
        <p:nvSpPr>
          <p:cNvPr id="10" name="Content Placeholder 9"/>
          <p:cNvSpPr>
            <a:spLocks noGrp="1"/>
          </p:cNvSpPr>
          <p:nvPr>
            <p:ph idx="1"/>
          </p:nvPr>
        </p:nvSpPr>
        <p:spPr>
          <a:xfrm>
            <a:off x="609600" y="1341437"/>
            <a:ext cx="10972800" cy="5059363"/>
          </a:xfrm>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mobile application is mainly based on the promotions and welfare of the tribal people (Artisans). It helps the Artisans to </a:t>
            </a:r>
            <a:r>
              <a:rPr lang="en-US" sz="2400" dirty="0">
                <a:solidFill>
                  <a:srgbClr val="C00000"/>
                </a:solidFill>
                <a:latin typeface="Times New Roman" panose="02020603050405020304" pitchFamily="18" charset="0"/>
                <a:cs typeface="Times New Roman" panose="02020603050405020304" pitchFamily="18" charset="0"/>
              </a:rPr>
              <a:t>directly have a link </a:t>
            </a:r>
            <a:r>
              <a:rPr lang="en-US" sz="2400" dirty="0">
                <a:latin typeface="Times New Roman" panose="02020603050405020304" pitchFamily="18" charset="0"/>
                <a:cs typeface="Times New Roman" panose="02020603050405020304" pitchFamily="18" charset="0"/>
              </a:rPr>
              <a:t>with the agencies of Ministry of Tribal Affairs. By which they can also get </a:t>
            </a:r>
            <a:r>
              <a:rPr lang="en-US" sz="2400" dirty="0">
                <a:solidFill>
                  <a:srgbClr val="C00000"/>
                </a:solidFill>
                <a:latin typeface="Times New Roman" panose="02020603050405020304" pitchFamily="18" charset="0"/>
                <a:cs typeface="Times New Roman" panose="02020603050405020304" pitchFamily="18" charset="0"/>
              </a:rPr>
              <a:t>trainings and promotions </a:t>
            </a:r>
            <a:r>
              <a:rPr lang="en-US" sz="2400" dirty="0">
                <a:latin typeface="Times New Roman" panose="02020603050405020304" pitchFamily="18" charset="0"/>
                <a:cs typeface="Times New Roman" panose="02020603050405020304" pitchFamily="18" charset="0"/>
              </a:rPr>
              <a:t>of their work easily with respect to their hidden skills.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are planning to make it in a simpler way where the Artisan can </a:t>
            </a:r>
            <a:r>
              <a:rPr lang="en-US" sz="2400" dirty="0">
                <a:solidFill>
                  <a:srgbClr val="C00000"/>
                </a:solidFill>
                <a:latin typeface="Times New Roman" panose="02020603050405020304" pitchFamily="18" charset="0"/>
                <a:cs typeface="Times New Roman" panose="02020603050405020304" pitchFamily="18" charset="0"/>
              </a:rPr>
              <a:t>upload their work </a:t>
            </a:r>
            <a:r>
              <a:rPr lang="en-US" sz="2400" dirty="0">
                <a:latin typeface="Times New Roman" panose="02020603050405020304" pitchFamily="18" charset="0"/>
                <a:cs typeface="Times New Roman" panose="02020603050405020304" pitchFamily="18" charset="0"/>
              </a:rPr>
              <a:t>as an Image/Video rather than explaining it, since some of the tribal people lacks communication skills. They can also ask their queries in the </a:t>
            </a:r>
            <a:r>
              <a:rPr lang="en-US" sz="2400" dirty="0">
                <a:solidFill>
                  <a:srgbClr val="C00000"/>
                </a:solidFill>
                <a:latin typeface="Times New Roman" panose="02020603050405020304" pitchFamily="18" charset="0"/>
                <a:cs typeface="Times New Roman" panose="02020603050405020304" pitchFamily="18" charset="0"/>
              </a:rPr>
              <a:t>chat application</a:t>
            </a:r>
            <a:r>
              <a:rPr 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application also provides a </a:t>
            </a:r>
            <a:r>
              <a:rPr lang="en-US" sz="2400" dirty="0">
                <a:solidFill>
                  <a:srgbClr val="C00000"/>
                </a:solidFill>
                <a:latin typeface="Times New Roman" panose="02020603050405020304" pitchFamily="18" charset="0"/>
                <a:cs typeface="Times New Roman" panose="02020603050405020304" pitchFamily="18" charset="0"/>
              </a:rPr>
              <a:t>voice-note feature </a:t>
            </a:r>
            <a:r>
              <a:rPr lang="en-US" sz="2400" dirty="0">
                <a:latin typeface="Times New Roman" panose="02020603050405020304" pitchFamily="18" charset="0"/>
                <a:cs typeface="Times New Roman" panose="02020603050405020304" pitchFamily="18" charset="0"/>
              </a:rPr>
              <a:t>for query session who wants to speak out rather than typing it. </a:t>
            </a:r>
          </a:p>
        </p:txBody>
      </p:sp>
    </p:spTree>
    <p:extLst>
      <p:ext uri="{BB962C8B-B14F-4D97-AF65-F5344CB8AC3E}">
        <p14:creationId xmlns:p14="http://schemas.microsoft.com/office/powerpoint/2010/main" val="32800582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9"/>
          <p:cNvSpPr txBox="1">
            <a:spLocks/>
          </p:cNvSpPr>
          <p:nvPr/>
        </p:nvSpPr>
        <p:spPr>
          <a:xfrm>
            <a:off x="609600" y="1265238"/>
            <a:ext cx="11125200" cy="50593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MoTA can </a:t>
            </a:r>
            <a:r>
              <a:rPr lang="en-US" sz="2400" dirty="0">
                <a:solidFill>
                  <a:srgbClr val="C00000"/>
                </a:solidFill>
                <a:latin typeface="Times New Roman" panose="02020603050405020304" pitchFamily="18" charset="0"/>
                <a:cs typeface="Times New Roman" panose="02020603050405020304" pitchFamily="18" charset="0"/>
              </a:rPr>
              <a:t>sell the products </a:t>
            </a:r>
            <a:r>
              <a:rPr lang="en-US" sz="2400" dirty="0">
                <a:latin typeface="Times New Roman" panose="02020603050405020304" pitchFamily="18" charset="0"/>
                <a:cs typeface="Times New Roman" panose="02020603050405020304" pitchFamily="18" charset="0"/>
              </a:rPr>
              <a:t>made by the Artisan to the Commoners for their economic development.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allows the commoners to </a:t>
            </a:r>
            <a:r>
              <a:rPr lang="en-US" sz="2400" dirty="0">
                <a:solidFill>
                  <a:srgbClr val="C00000"/>
                </a:solidFill>
                <a:latin typeface="Times New Roman" panose="02020603050405020304" pitchFamily="18" charset="0"/>
                <a:cs typeface="Times New Roman" panose="02020603050405020304" pitchFamily="18" charset="0"/>
              </a:rPr>
              <a:t>view and buy the products</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commoners can also view and understand the skills of the artisan and recommend them to the Agencies of MoTA for their </a:t>
            </a:r>
            <a:r>
              <a:rPr lang="en-US" sz="2400" dirty="0">
                <a:solidFill>
                  <a:srgbClr val="C00000"/>
                </a:solidFill>
                <a:latin typeface="Times New Roman" panose="02020603050405020304" pitchFamily="18" charset="0"/>
                <a:cs typeface="Times New Roman" panose="02020603050405020304" pitchFamily="18" charset="0"/>
              </a:rPr>
              <a:t>knowledge upgradation</a:t>
            </a:r>
            <a:r>
              <a:rPr lang="en-US" sz="2400" dirty="0">
                <a:latin typeface="Times New Roman" panose="02020603050405020304" pitchFamily="18" charset="0"/>
                <a:cs typeface="Times New Roman" panose="02020603050405020304" pitchFamily="18" charset="0"/>
              </a:rPr>
              <a:t>.</a:t>
            </a:r>
          </a:p>
        </p:txBody>
      </p:sp>
      <p:sp>
        <p:nvSpPr>
          <p:cNvPr id="7" name="Title 8"/>
          <p:cNvSpPr>
            <a:spLocks noGrp="1"/>
          </p:cNvSpPr>
          <p:nvPr>
            <p:ph type="title"/>
          </p:nvPr>
        </p:nvSpPr>
        <p:spPr>
          <a:xfrm>
            <a:off x="1524000" y="76200"/>
            <a:ext cx="9144000" cy="1143000"/>
          </a:xfrm>
        </p:spPr>
        <p:txBody>
          <a:bodyPr/>
          <a:lstStyle/>
          <a:p>
            <a:r>
              <a:rPr lang="en-US" sz="24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371302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76200"/>
            <a:ext cx="9144000" cy="1143000"/>
          </a:xfrm>
        </p:spPr>
        <p:txBody>
          <a:bodyPr/>
          <a:lstStyle/>
          <a:p>
            <a:r>
              <a:rPr lang="en-US" sz="2400" b="1" dirty="0">
                <a:latin typeface="Times New Roman" panose="02020603050405020304" pitchFamily="18" charset="0"/>
                <a:cs typeface="Times New Roman" panose="02020603050405020304" pitchFamily="18" charset="0"/>
              </a:rPr>
              <a:t>MODULES</a:t>
            </a:r>
          </a:p>
        </p:txBody>
      </p:sp>
      <p:sp>
        <p:nvSpPr>
          <p:cNvPr id="10" name="Content Placeholder 9"/>
          <p:cNvSpPr>
            <a:spLocks noGrp="1"/>
          </p:cNvSpPr>
          <p:nvPr>
            <p:ph idx="1"/>
          </p:nvPr>
        </p:nvSpPr>
        <p:spPr>
          <a:xfrm>
            <a:off x="1981200" y="1066801"/>
            <a:ext cx="8305800" cy="5059363"/>
          </a:xfrm>
        </p:spPr>
        <p:txBody>
          <a:bodyPr>
            <a:no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Artisans.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Agencies of MoTA.</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Commoners (Other than Artisans). </a:t>
            </a:r>
          </a:p>
        </p:txBody>
      </p:sp>
    </p:spTree>
    <p:extLst>
      <p:ext uri="{BB962C8B-B14F-4D97-AF65-F5344CB8AC3E}">
        <p14:creationId xmlns:p14="http://schemas.microsoft.com/office/powerpoint/2010/main" val="27556342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76200"/>
            <a:ext cx="9144000" cy="1143000"/>
          </a:xfrm>
        </p:spPr>
        <p:txBody>
          <a:bodyPr/>
          <a:lstStyle/>
          <a:p>
            <a:r>
              <a:rPr lang="en-US" sz="2400" b="1" dirty="0">
                <a:latin typeface="Times New Roman" panose="02020603050405020304" pitchFamily="18" charset="0"/>
                <a:cs typeface="Times New Roman" panose="02020603050405020304" pitchFamily="18" charset="0"/>
              </a:rPr>
              <a:t>SYSTEM ARCHITECTURE</a:t>
            </a:r>
          </a:p>
        </p:txBody>
      </p:sp>
      <p:cxnSp>
        <p:nvCxnSpPr>
          <p:cNvPr id="8" name="Straight Arrow Connector 7"/>
          <p:cNvCxnSpPr/>
          <p:nvPr/>
        </p:nvCxnSpPr>
        <p:spPr>
          <a:xfrm>
            <a:off x="6172200" y="32004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srcRect l="27159" t="28261" r="12518" b="16304"/>
          <a:stretch/>
        </p:blipFill>
        <p:spPr>
          <a:xfrm>
            <a:off x="1447800" y="1295400"/>
            <a:ext cx="9677400" cy="4791722"/>
          </a:xfrm>
          <a:prstGeom prst="rect">
            <a:avLst/>
          </a:prstGeom>
        </p:spPr>
      </p:pic>
    </p:spTree>
    <p:extLst>
      <p:ext uri="{BB962C8B-B14F-4D97-AF65-F5344CB8AC3E}">
        <p14:creationId xmlns:p14="http://schemas.microsoft.com/office/powerpoint/2010/main" val="859242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228600"/>
            <a:ext cx="9144000" cy="1143000"/>
          </a:xfrm>
        </p:spPr>
        <p:txBody>
          <a:bodyPr/>
          <a:lstStyle/>
          <a:p>
            <a:r>
              <a:rPr lang="en-US" sz="2400" b="1" dirty="0">
                <a:latin typeface="Times New Roman" panose="02020603050405020304" pitchFamily="18" charset="0"/>
                <a:cs typeface="Times New Roman" panose="02020603050405020304" pitchFamily="18" charset="0"/>
              </a:rPr>
              <a:t>FLOW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574" y="609601"/>
            <a:ext cx="7834426" cy="6106959"/>
          </a:xfrm>
          <a:prstGeom prst="rect">
            <a:avLst/>
          </a:prstGeom>
        </p:spPr>
      </p:pic>
    </p:spTree>
    <p:extLst>
      <p:ext uri="{BB962C8B-B14F-4D97-AF65-F5344CB8AC3E}">
        <p14:creationId xmlns:p14="http://schemas.microsoft.com/office/powerpoint/2010/main" val="15520468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571500"/>
            <a:ext cx="10794965" cy="5753100"/>
          </a:xfrm>
          <a:prstGeom prst="rect">
            <a:avLst/>
          </a:prstGeom>
        </p:spPr>
      </p:pic>
      <p:sp>
        <p:nvSpPr>
          <p:cNvPr id="5"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FIREBASE CONSOLE OF THE PROJECT</a:t>
            </a:r>
          </a:p>
        </p:txBody>
      </p:sp>
    </p:spTree>
    <p:extLst>
      <p:ext uri="{BB962C8B-B14F-4D97-AF65-F5344CB8AC3E}">
        <p14:creationId xmlns:p14="http://schemas.microsoft.com/office/powerpoint/2010/main" val="36854795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457" t="9890" r="36530"/>
          <a:stretch/>
        </p:blipFill>
        <p:spPr bwMode="auto">
          <a:xfrm>
            <a:off x="381000" y="572729"/>
            <a:ext cx="3253287" cy="5783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INITIAL PAGE</a:t>
            </a:r>
          </a:p>
        </p:txBody>
      </p:sp>
      <p:sp>
        <p:nvSpPr>
          <p:cNvPr id="6" name="TextBox 5"/>
          <p:cNvSpPr txBox="1"/>
          <p:nvPr/>
        </p:nvSpPr>
        <p:spPr>
          <a:xfrm>
            <a:off x="4724400" y="1524000"/>
            <a:ext cx="6172200" cy="156966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initial page consists of three buttons</a:t>
            </a:r>
          </a:p>
          <a:p>
            <a:pPr marL="1257300" lvl="2"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Artisan</a:t>
            </a:r>
          </a:p>
          <a:p>
            <a:pPr marL="1257300" lvl="2"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MoTA</a:t>
            </a:r>
          </a:p>
          <a:p>
            <a:pPr marL="1257300" lvl="2"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Commoner</a:t>
            </a:r>
          </a:p>
        </p:txBody>
      </p:sp>
      <p:sp>
        <p:nvSpPr>
          <p:cNvPr id="7" name="TextBox 6"/>
          <p:cNvSpPr txBox="1"/>
          <p:nvPr/>
        </p:nvSpPr>
        <p:spPr>
          <a:xfrm>
            <a:off x="4724400" y="3093660"/>
            <a:ext cx="6172200" cy="830997"/>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buttons are used to choose the type of user to access the application.</a:t>
            </a:r>
          </a:p>
        </p:txBody>
      </p:sp>
    </p:spTree>
    <p:extLst>
      <p:ext uri="{BB962C8B-B14F-4D97-AF65-F5344CB8AC3E}">
        <p14:creationId xmlns:p14="http://schemas.microsoft.com/office/powerpoint/2010/main" val="36716236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62200" y="228601"/>
            <a:ext cx="7467600" cy="461665"/>
          </a:xfrm>
          <a:prstGeom prst="rect">
            <a:avLst/>
          </a:prstGeom>
        </p:spPr>
        <p:txBody>
          <a:bodyPr wrap="square">
            <a:spAutoFit/>
          </a:bodyPr>
          <a:lstStyle/>
          <a:p>
            <a:pPr algn="ctr"/>
            <a:r>
              <a:rPr lang="en-GB" sz="2400" b="1" dirty="0">
                <a:latin typeface="Times New Roman" pitchFamily="18" charset="0"/>
                <a:cs typeface="Times New Roman" pitchFamily="18" charset="0"/>
              </a:rPr>
              <a:t>CONTENT</a:t>
            </a:r>
            <a:endParaRPr lang="en-US" sz="2400" dirty="0">
              <a:latin typeface="Times New Roman" pitchFamily="18" charset="0"/>
              <a:cs typeface="Times New Roman" pitchFamily="18" charset="0"/>
            </a:endParaRPr>
          </a:p>
        </p:txBody>
      </p:sp>
      <p:sp>
        <p:nvSpPr>
          <p:cNvPr id="7" name="Rectangle 6"/>
          <p:cNvSpPr/>
          <p:nvPr/>
        </p:nvSpPr>
        <p:spPr>
          <a:xfrm>
            <a:off x="4038600" y="891819"/>
            <a:ext cx="4815742" cy="5262979"/>
          </a:xfrm>
          <a:prstGeom prst="rect">
            <a:avLst/>
          </a:prstGeom>
        </p:spPr>
        <p:txBody>
          <a:bodyPr wrap="square">
            <a:spAutoFit/>
          </a:bodyPr>
          <a:lstStyle/>
          <a:p>
            <a:pPr>
              <a:buFont typeface="Wingdings" pitchFamily="2" charset="2"/>
              <a:buChar char="v"/>
            </a:pPr>
            <a:r>
              <a:rPr lang="en-GB" sz="2400" dirty="0">
                <a:latin typeface="Times New Roman" pitchFamily="18" charset="0"/>
                <a:cs typeface="Times New Roman" pitchFamily="18" charset="0"/>
              </a:rPr>
              <a:t> Abstract  </a:t>
            </a:r>
          </a:p>
          <a:p>
            <a:pPr>
              <a:buFont typeface="Wingdings" pitchFamily="2" charset="2"/>
              <a:buChar char="v"/>
            </a:pPr>
            <a:r>
              <a:rPr lang="en-GB" sz="2400" dirty="0">
                <a:latin typeface="Times New Roman" pitchFamily="18" charset="0"/>
                <a:cs typeface="Times New Roman" pitchFamily="18" charset="0"/>
              </a:rPr>
              <a:t> Introduction </a:t>
            </a:r>
          </a:p>
          <a:p>
            <a:pPr>
              <a:buFont typeface="Wingdings" pitchFamily="2" charset="2"/>
              <a:buChar char="v"/>
            </a:pPr>
            <a:r>
              <a:rPr lang="en-GB" sz="2400" dirty="0">
                <a:latin typeface="Times New Roman" pitchFamily="18" charset="0"/>
                <a:cs typeface="Times New Roman" pitchFamily="18" charset="0"/>
              </a:rPr>
              <a:t> Problem Statement</a:t>
            </a:r>
          </a:p>
          <a:p>
            <a:pPr>
              <a:buFont typeface="Wingdings" pitchFamily="2" charset="2"/>
              <a:buChar char="v"/>
            </a:pPr>
            <a:r>
              <a:rPr lang="en-GB" sz="2400" dirty="0">
                <a:latin typeface="Times New Roman" pitchFamily="18" charset="0"/>
                <a:cs typeface="Times New Roman" pitchFamily="18" charset="0"/>
              </a:rPr>
              <a:t> Existing System</a:t>
            </a:r>
          </a:p>
          <a:p>
            <a:pPr>
              <a:buFont typeface="Wingdings" pitchFamily="2" charset="2"/>
              <a:buChar char="v"/>
            </a:pPr>
            <a:r>
              <a:rPr lang="en-GB" sz="2400" dirty="0">
                <a:latin typeface="Times New Roman" pitchFamily="18" charset="0"/>
                <a:cs typeface="Times New Roman" pitchFamily="18" charset="0"/>
              </a:rPr>
              <a:t> Proposed System</a:t>
            </a:r>
          </a:p>
          <a:p>
            <a:pPr>
              <a:buFont typeface="Wingdings" pitchFamily="2" charset="2"/>
              <a:buChar char="v"/>
            </a:pPr>
            <a:r>
              <a:rPr lang="en-GB" sz="2400" dirty="0">
                <a:latin typeface="Times New Roman" pitchFamily="18" charset="0"/>
                <a:cs typeface="Times New Roman" pitchFamily="18" charset="0"/>
              </a:rPr>
              <a:t> System Architecture</a:t>
            </a:r>
          </a:p>
          <a:p>
            <a:pPr>
              <a:buFont typeface="Wingdings" pitchFamily="2" charset="2"/>
              <a:buChar char="v"/>
            </a:pPr>
            <a:r>
              <a:rPr lang="en-GB" sz="2400" dirty="0">
                <a:latin typeface="Times New Roman" pitchFamily="18" charset="0"/>
                <a:cs typeface="Times New Roman" pitchFamily="18" charset="0"/>
              </a:rPr>
              <a:t> Modules</a:t>
            </a:r>
          </a:p>
          <a:p>
            <a:pPr marL="800100" lvl="1" indent="-342900">
              <a:buFont typeface="Arial" panose="020B0604020202020204" pitchFamily="34" charset="0"/>
              <a:buChar char="•"/>
            </a:pPr>
            <a:r>
              <a:rPr lang="en-GB" sz="2400" dirty="0">
                <a:latin typeface="Times New Roman" pitchFamily="18" charset="0"/>
                <a:cs typeface="Times New Roman" pitchFamily="18" charset="0"/>
              </a:rPr>
              <a:t>Artisans</a:t>
            </a:r>
          </a:p>
          <a:p>
            <a:pPr marL="800100" lvl="1" indent="-342900">
              <a:buFont typeface="Arial" panose="020B0604020202020204" pitchFamily="34" charset="0"/>
              <a:buChar char="•"/>
            </a:pPr>
            <a:r>
              <a:rPr lang="en-GB" sz="2400" dirty="0">
                <a:latin typeface="Times New Roman" pitchFamily="18" charset="0"/>
                <a:cs typeface="Times New Roman" pitchFamily="18" charset="0"/>
              </a:rPr>
              <a:t>Agencies of MoTA</a:t>
            </a:r>
          </a:p>
          <a:p>
            <a:pPr marL="800100" lvl="1" indent="-342900">
              <a:buFont typeface="Arial" panose="020B0604020202020204" pitchFamily="34" charset="0"/>
              <a:buChar char="•"/>
            </a:pPr>
            <a:r>
              <a:rPr lang="en-GB" sz="2400" dirty="0">
                <a:latin typeface="Times New Roman" pitchFamily="18" charset="0"/>
                <a:cs typeface="Times New Roman" pitchFamily="18" charset="0"/>
              </a:rPr>
              <a:t>Commoners</a:t>
            </a:r>
          </a:p>
          <a:p>
            <a:pPr marL="342900" indent="-342900">
              <a:buFont typeface="Wingdings" panose="05000000000000000000" pitchFamily="2" charset="2"/>
              <a:buChar char="v"/>
            </a:pPr>
            <a:r>
              <a:rPr lang="en-GB" sz="2400" dirty="0">
                <a:latin typeface="Times New Roman" pitchFamily="18" charset="0"/>
                <a:cs typeface="Times New Roman" pitchFamily="18" charset="0"/>
              </a:rPr>
              <a:t>Outputs / Screenshots</a:t>
            </a:r>
          </a:p>
          <a:p>
            <a:pPr marL="342900" indent="-342900">
              <a:buFont typeface="Wingdings" panose="05000000000000000000" pitchFamily="2" charset="2"/>
              <a:buChar char="v"/>
            </a:pPr>
            <a:r>
              <a:rPr lang="en-GB" sz="2400" dirty="0">
                <a:latin typeface="Times New Roman" pitchFamily="18" charset="0"/>
                <a:cs typeface="Times New Roman" pitchFamily="18" charset="0"/>
              </a:rPr>
              <a:t>Use-Case Diagram</a:t>
            </a:r>
          </a:p>
          <a:p>
            <a:pPr marL="342900" indent="-342900">
              <a:buFont typeface="Wingdings" panose="05000000000000000000" pitchFamily="2" charset="2"/>
              <a:buChar char="v"/>
            </a:pPr>
            <a:r>
              <a:rPr lang="en-GB" sz="2400" dirty="0">
                <a:latin typeface="Times New Roman" pitchFamily="18" charset="0"/>
                <a:cs typeface="Times New Roman" pitchFamily="18" charset="0"/>
              </a:rPr>
              <a:t>Conclusion</a:t>
            </a:r>
          </a:p>
          <a:p>
            <a:pPr>
              <a:buFont typeface="Wingdings" pitchFamily="2" charset="2"/>
              <a:buChar char="v"/>
            </a:pPr>
            <a:r>
              <a:rPr lang="en-GB" sz="2400" dirty="0">
                <a:latin typeface="Times New Roman" pitchFamily="18" charset="0"/>
                <a:cs typeface="Times New Roman" pitchFamily="18" charset="0"/>
              </a:rPr>
              <a:t> Reference</a:t>
            </a:r>
          </a:p>
        </p:txBody>
      </p:sp>
    </p:spTree>
    <p:extLst>
      <p:ext uri="{BB962C8B-B14F-4D97-AF65-F5344CB8AC3E}">
        <p14:creationId xmlns:p14="http://schemas.microsoft.com/office/powerpoint/2010/main" val="41764915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963890"/>
            <a:ext cx="2771615" cy="4927315"/>
          </a:xfrm>
          <a:prstGeom prst="rect">
            <a:avLst/>
          </a:prstGeom>
        </p:spPr>
      </p:pic>
      <p:sp>
        <p:nvSpPr>
          <p:cNvPr id="6" name="Title 8"/>
          <p:cNvSpPr txBox="1">
            <a:spLocks/>
          </p:cNvSpPr>
          <p:nvPr/>
        </p:nvSpPr>
        <p:spPr>
          <a:xfrm>
            <a:off x="1524000" y="144454"/>
            <a:ext cx="9144000" cy="81943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LANGUAGE SELECTION PAGE FOR ARTISAN</a:t>
            </a:r>
          </a:p>
        </p:txBody>
      </p:sp>
      <p:sp>
        <p:nvSpPr>
          <p:cNvPr id="8" name="TextBox 7"/>
          <p:cNvSpPr txBox="1"/>
          <p:nvPr/>
        </p:nvSpPr>
        <p:spPr>
          <a:xfrm>
            <a:off x="4800600" y="2440845"/>
            <a:ext cx="6172200" cy="26776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languages are selected by the artisan based on their choice.</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languages are stored as a XML file under the res folder.</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are invoked using the JAVA code. </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application is provided with three languages (Hindi</a:t>
            </a:r>
            <a:r>
              <a:rPr lang="en-US" sz="2400">
                <a:latin typeface="Times New Roman" panose="02020603050405020304" pitchFamily="18" charset="0"/>
                <a:cs typeface="Times New Roman" panose="02020603050405020304" pitchFamily="18" charset="0"/>
              </a:rPr>
              <a:t>, English, Tamil).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827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181600" y="609600"/>
            <a:ext cx="1676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START</a:t>
            </a:r>
          </a:p>
        </p:txBody>
      </p:sp>
      <p:sp>
        <p:nvSpPr>
          <p:cNvPr id="7" name="Rounded Rectangle 6"/>
          <p:cNvSpPr/>
          <p:nvPr/>
        </p:nvSpPr>
        <p:spPr>
          <a:xfrm>
            <a:off x="5181600" y="20574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LOGIN / REGISTRATION</a:t>
            </a:r>
          </a:p>
        </p:txBody>
      </p:sp>
      <p:sp>
        <p:nvSpPr>
          <p:cNvPr id="8" name="Rectangle 7"/>
          <p:cNvSpPr/>
          <p:nvPr/>
        </p:nvSpPr>
        <p:spPr>
          <a:xfrm>
            <a:off x="5275006" y="3930445"/>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MoTA LOGIN</a:t>
            </a:r>
          </a:p>
        </p:txBody>
      </p:sp>
      <p:sp>
        <p:nvSpPr>
          <p:cNvPr id="10" name="Rectangle 9"/>
          <p:cNvSpPr/>
          <p:nvPr/>
        </p:nvSpPr>
        <p:spPr>
          <a:xfrm>
            <a:off x="2930012" y="3930445"/>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ARTISAN LOGIN</a:t>
            </a:r>
          </a:p>
        </p:txBody>
      </p:sp>
      <p:sp>
        <p:nvSpPr>
          <p:cNvPr id="11" name="Rectangle 10"/>
          <p:cNvSpPr/>
          <p:nvPr/>
        </p:nvSpPr>
        <p:spPr>
          <a:xfrm>
            <a:off x="585018" y="3930445"/>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ARTISAN REGISTRATION</a:t>
            </a:r>
          </a:p>
        </p:txBody>
      </p:sp>
      <p:sp>
        <p:nvSpPr>
          <p:cNvPr id="12" name="Rectangle 11"/>
          <p:cNvSpPr/>
          <p:nvPr/>
        </p:nvSpPr>
        <p:spPr>
          <a:xfrm>
            <a:off x="7620000" y="3930445"/>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COMMONER REGISTRATION</a:t>
            </a:r>
          </a:p>
        </p:txBody>
      </p:sp>
      <p:sp>
        <p:nvSpPr>
          <p:cNvPr id="13" name="Rectangle 12"/>
          <p:cNvSpPr/>
          <p:nvPr/>
        </p:nvSpPr>
        <p:spPr>
          <a:xfrm>
            <a:off x="9964994" y="3930445"/>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COMMONER LOGIN</a:t>
            </a:r>
          </a:p>
        </p:txBody>
      </p:sp>
      <p:cxnSp>
        <p:nvCxnSpPr>
          <p:cNvPr id="17" name="Straight Arrow Connector 16"/>
          <p:cNvCxnSpPr>
            <a:stCxn id="6" idx="4"/>
            <a:endCxn id="7" idx="0"/>
          </p:cNvCxnSpPr>
          <p:nvPr/>
        </p:nvCxnSpPr>
        <p:spPr>
          <a:xfrm>
            <a:off x="6019800" y="1219200"/>
            <a:ext cx="0" cy="838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34290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12426" y="3009900"/>
            <a:ext cx="0" cy="838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52600" y="3429000"/>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8712" y="3429000"/>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896600" y="3442519"/>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641326" y="3429000"/>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653912" y="5334000"/>
            <a:ext cx="609600" cy="6096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35" name="Oval 34"/>
          <p:cNvSpPr/>
          <p:nvPr/>
        </p:nvSpPr>
        <p:spPr>
          <a:xfrm>
            <a:off x="5998906" y="5334000"/>
            <a:ext cx="609600" cy="609600"/>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36" name="Oval 35"/>
          <p:cNvSpPr/>
          <p:nvPr/>
        </p:nvSpPr>
        <p:spPr>
          <a:xfrm>
            <a:off x="1308918" y="5334000"/>
            <a:ext cx="609600" cy="609600"/>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37" name="Oval 36"/>
          <p:cNvSpPr/>
          <p:nvPr/>
        </p:nvSpPr>
        <p:spPr>
          <a:xfrm>
            <a:off x="8432800" y="5334000"/>
            <a:ext cx="609600" cy="609600"/>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38" name="Oval 37"/>
          <p:cNvSpPr/>
          <p:nvPr/>
        </p:nvSpPr>
        <p:spPr>
          <a:xfrm>
            <a:off x="10688894" y="5334000"/>
            <a:ext cx="609600" cy="609600"/>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cxnSp>
        <p:nvCxnSpPr>
          <p:cNvPr id="39" name="Straight Arrow Connector 38"/>
          <p:cNvCxnSpPr/>
          <p:nvPr/>
        </p:nvCxnSpPr>
        <p:spPr>
          <a:xfrm>
            <a:off x="1613718" y="4844845"/>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0993694" y="4844845"/>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730226" y="4800600"/>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296332" y="4844845"/>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75918" y="4844845"/>
            <a:ext cx="0" cy="4572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893459" y="6369351"/>
            <a:ext cx="340503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2, 3, 4 &amp; 5 are connectors.</a:t>
            </a:r>
          </a:p>
        </p:txBody>
      </p:sp>
      <p:sp>
        <p:nvSpPr>
          <p:cNvPr id="45"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4223343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ARTISAN’S REGISTRATION</a:t>
            </a:r>
          </a:p>
        </p:txBody>
      </p:sp>
      <p:pic>
        <p:nvPicPr>
          <p:cNvPr id="19" name="Picture 18"/>
          <p:cNvPicPr>
            <a:picLocks noChangeAspect="1"/>
          </p:cNvPicPr>
          <p:nvPr/>
        </p:nvPicPr>
        <p:blipFill rotWithShape="1">
          <a:blip r:embed="rId2"/>
          <a:srcRect l="21304" t="28261" r="41800" b="10869"/>
          <a:stretch/>
        </p:blipFill>
        <p:spPr>
          <a:xfrm>
            <a:off x="-1" y="1075268"/>
            <a:ext cx="5713361" cy="5078542"/>
          </a:xfrm>
          <a:prstGeom prst="rect">
            <a:avLst/>
          </a:prstGeom>
          <a:ln>
            <a:solidFill>
              <a:schemeClr val="tx1"/>
            </a:solidFill>
          </a:ln>
        </p:spPr>
      </p:pic>
      <p:sp>
        <p:nvSpPr>
          <p:cNvPr id="21" name="TextBox 20"/>
          <p:cNvSpPr txBox="1"/>
          <p:nvPr/>
        </p:nvSpPr>
        <p:spPr>
          <a:xfrm>
            <a:off x="5943600" y="1917680"/>
            <a:ext cx="5994401"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register as a new user the artisan need to click the register button.</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clicking the button the details (Username and Mobile number) must be filled.</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mobile number acts as a login credential for the artisans.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details will be stored in the Firebase Database.</a:t>
            </a:r>
          </a:p>
        </p:txBody>
      </p:sp>
    </p:spTree>
    <p:extLst>
      <p:ext uri="{BB962C8B-B14F-4D97-AF65-F5344CB8AC3E}">
        <p14:creationId xmlns:p14="http://schemas.microsoft.com/office/powerpoint/2010/main" val="38003745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ARTISAN’S LOGIN</a:t>
            </a:r>
          </a:p>
        </p:txBody>
      </p:sp>
      <p:pic>
        <p:nvPicPr>
          <p:cNvPr id="8" name="Picture 7"/>
          <p:cNvPicPr>
            <a:picLocks noChangeAspect="1"/>
          </p:cNvPicPr>
          <p:nvPr/>
        </p:nvPicPr>
        <p:blipFill rotWithShape="1">
          <a:blip r:embed="rId2"/>
          <a:srcRect l="17790" t="27174" r="40043" b="10870"/>
          <a:stretch/>
        </p:blipFill>
        <p:spPr>
          <a:xfrm>
            <a:off x="147484" y="1143000"/>
            <a:ext cx="6132569" cy="4854949"/>
          </a:xfrm>
          <a:prstGeom prst="rect">
            <a:avLst/>
          </a:prstGeom>
          <a:ln>
            <a:solidFill>
              <a:schemeClr val="tx1"/>
            </a:solidFill>
          </a:ln>
        </p:spPr>
      </p:pic>
      <p:sp>
        <p:nvSpPr>
          <p:cNvPr id="10" name="TextBox 9"/>
          <p:cNvSpPr txBox="1"/>
          <p:nvPr/>
        </p:nvSpPr>
        <p:spPr>
          <a:xfrm>
            <a:off x="6400800" y="1917680"/>
            <a:ext cx="5537201"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the user logged out, he / she need to login once again.</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Since the artisans are illiterate, the mobile number can be used for authentication purpose.</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the user is authenticated user the login will be successful or else the login fails.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can be done from the cloud authentication service.</a:t>
            </a:r>
          </a:p>
        </p:txBody>
      </p:sp>
    </p:spTree>
    <p:extLst>
      <p:ext uri="{BB962C8B-B14F-4D97-AF65-F5344CB8AC3E}">
        <p14:creationId xmlns:p14="http://schemas.microsoft.com/office/powerpoint/2010/main" val="37118613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533857"/>
            <a:ext cx="10925175" cy="5822494"/>
          </a:xfrm>
          <a:prstGeom prst="rect">
            <a:avLst/>
          </a:prstGeom>
        </p:spPr>
      </p:pic>
      <p:sp>
        <p:nvSpPr>
          <p:cNvPr id="5"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HOW THE DETAILS ARE ORGANIZED IN DATABASE</a:t>
            </a:r>
          </a:p>
        </p:txBody>
      </p:sp>
    </p:spTree>
    <p:extLst>
      <p:ext uri="{BB962C8B-B14F-4D97-AF65-F5344CB8AC3E}">
        <p14:creationId xmlns:p14="http://schemas.microsoft.com/office/powerpoint/2010/main" val="5651049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HOME PAGE OF ARTISAN</a:t>
            </a:r>
          </a:p>
        </p:txBody>
      </p:sp>
      <p:pic>
        <p:nvPicPr>
          <p:cNvPr id="13" name="Picture 12"/>
          <p:cNvPicPr>
            <a:picLocks noChangeAspect="1"/>
          </p:cNvPicPr>
          <p:nvPr/>
        </p:nvPicPr>
        <p:blipFill rotWithShape="1">
          <a:blip r:embed="rId2"/>
          <a:srcRect l="23645" t="26087" r="27160" b="10870"/>
          <a:stretch/>
        </p:blipFill>
        <p:spPr>
          <a:xfrm>
            <a:off x="2209800" y="762000"/>
            <a:ext cx="7945822" cy="5486400"/>
          </a:xfrm>
          <a:prstGeom prst="rect">
            <a:avLst/>
          </a:prstGeom>
          <a:ln>
            <a:solidFill>
              <a:schemeClr val="tx1"/>
            </a:solidFill>
          </a:ln>
        </p:spPr>
      </p:pic>
    </p:spTree>
    <p:extLst>
      <p:ext uri="{BB962C8B-B14F-4D97-AF65-F5344CB8AC3E}">
        <p14:creationId xmlns:p14="http://schemas.microsoft.com/office/powerpoint/2010/main" val="9278524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Description</a:t>
            </a:r>
          </a:p>
        </p:txBody>
      </p:sp>
      <p:sp>
        <p:nvSpPr>
          <p:cNvPr id="5" name="Content Placeholder 4"/>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artisan’s home page consists of three buttons with different functionalities.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view the schemes uploaded by the MoTA, the artisan need to click on the schemes button.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Once the artisan clicks the button the schemes page will be opened.</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upload the art work of the artisan, they need to click on the upload image button, where the page will be directed to choose a file and upload that. This will be stored in firebase storage.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the query section provided the artisan can interact with the agencies of MoTA.</a:t>
            </a:r>
          </a:p>
        </p:txBody>
      </p:sp>
    </p:spTree>
    <p:extLst>
      <p:ext uri="{BB962C8B-B14F-4D97-AF65-F5344CB8AC3E}">
        <p14:creationId xmlns:p14="http://schemas.microsoft.com/office/powerpoint/2010/main" val="16741900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3566" b="42657"/>
          <a:stretch/>
        </p:blipFill>
        <p:spPr>
          <a:xfrm>
            <a:off x="1143000" y="762000"/>
            <a:ext cx="10223046" cy="1295400"/>
          </a:xfrm>
          <a:prstGeom prst="rect">
            <a:avLst/>
          </a:prstGeom>
        </p:spPr>
      </p:pic>
      <p:pic>
        <p:nvPicPr>
          <p:cNvPr id="5" name="Picture 4"/>
          <p:cNvPicPr>
            <a:picLocks noChangeAspect="1"/>
          </p:cNvPicPr>
          <p:nvPr/>
        </p:nvPicPr>
        <p:blipFill>
          <a:blip r:embed="rId3"/>
          <a:stretch>
            <a:fillRect/>
          </a:stretch>
        </p:blipFill>
        <p:spPr>
          <a:xfrm>
            <a:off x="1689897" y="1992631"/>
            <a:ext cx="9129252" cy="4865369"/>
          </a:xfrm>
          <a:prstGeom prst="rect">
            <a:avLst/>
          </a:prstGeom>
        </p:spPr>
      </p:pic>
      <p:sp>
        <p:nvSpPr>
          <p:cNvPr id="6" name="Title 8"/>
          <p:cNvSpPr txBox="1">
            <a:spLocks/>
          </p:cNvSpPr>
          <p:nvPr/>
        </p:nvSpPr>
        <p:spPr>
          <a:xfrm>
            <a:off x="18288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HOW THE UPLOADED IMAGES ARE STORED IN STORAGE</a:t>
            </a:r>
          </a:p>
        </p:txBody>
      </p:sp>
    </p:spTree>
    <p:extLst>
      <p:ext uri="{BB962C8B-B14F-4D97-AF65-F5344CB8AC3E}">
        <p14:creationId xmlns:p14="http://schemas.microsoft.com/office/powerpoint/2010/main" val="41895781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Elbow Connector 28"/>
          <p:cNvCxnSpPr>
            <a:stCxn id="5" idx="3"/>
            <a:endCxn id="7" idx="1"/>
          </p:cNvCxnSpPr>
          <p:nvPr/>
        </p:nvCxnSpPr>
        <p:spPr>
          <a:xfrm>
            <a:off x="8163780" y="1675639"/>
            <a:ext cx="1675813" cy="1683960"/>
          </a:xfrm>
          <a:prstGeom prst="bentConnector3">
            <a:avLst>
              <a:gd name="adj1" fmla="val 50000"/>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3"/>
            <a:endCxn id="7" idx="1"/>
          </p:cNvCxnSpPr>
          <p:nvPr/>
        </p:nvCxnSpPr>
        <p:spPr>
          <a:xfrm flipV="1">
            <a:off x="6894926" y="3359599"/>
            <a:ext cx="2944667" cy="1771064"/>
          </a:xfrm>
          <a:prstGeom prst="bentConnector3">
            <a:avLst>
              <a:gd name="adj1" fmla="val 71537"/>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382" y="152646"/>
            <a:ext cx="1867860" cy="3045986"/>
          </a:xfrm>
          <a:prstGeom prst="rect">
            <a:avLst/>
          </a:prstGeom>
          <a:ln>
            <a:solidFill>
              <a:schemeClr val="tx1"/>
            </a:solidFill>
          </a:ln>
        </p:spPr>
      </p:pic>
      <p:pic>
        <p:nvPicPr>
          <p:cNvPr id="5" name="Content Placeholder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125" y="152646"/>
            <a:ext cx="1891655" cy="3045986"/>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703" y="3534934"/>
            <a:ext cx="1818223" cy="319145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9593" y="1485274"/>
            <a:ext cx="2108616" cy="3748649"/>
          </a:xfrm>
          <a:prstGeom prst="rect">
            <a:avLst/>
          </a:prstGeom>
          <a:ln>
            <a:solidFill>
              <a:schemeClr val="tx1"/>
            </a:solidFill>
          </a:ln>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987" y="1769283"/>
            <a:ext cx="1789106" cy="3180633"/>
          </a:xfrm>
          <a:prstGeom prst="rect">
            <a:avLst/>
          </a:prstGeom>
          <a:ln>
            <a:solidFill>
              <a:schemeClr val="tx1"/>
            </a:solidFill>
          </a:ln>
        </p:spPr>
      </p:pic>
      <p:cxnSp>
        <p:nvCxnSpPr>
          <p:cNvPr id="15" name="Straight Arrow Connector 14"/>
          <p:cNvCxnSpPr/>
          <p:nvPr/>
        </p:nvCxnSpPr>
        <p:spPr>
          <a:xfrm>
            <a:off x="3886200" y="5130663"/>
            <a:ext cx="1181289"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5551642" y="1675639"/>
            <a:ext cx="720483"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075083" y="3359598"/>
            <a:ext cx="830917"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3"/>
            <a:endCxn id="4" idx="1"/>
          </p:cNvCxnSpPr>
          <p:nvPr/>
        </p:nvCxnSpPr>
        <p:spPr>
          <a:xfrm flipV="1">
            <a:off x="2481093" y="1675639"/>
            <a:ext cx="1181289" cy="1683961"/>
          </a:xfrm>
          <a:prstGeom prst="bentConnector3">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3"/>
          </p:cNvCxnSpPr>
          <p:nvPr/>
        </p:nvCxnSpPr>
        <p:spPr>
          <a:xfrm>
            <a:off x="2481093" y="3359600"/>
            <a:ext cx="2421093" cy="1771063"/>
          </a:xfrm>
          <a:prstGeom prst="bentConnector3">
            <a:avLst>
              <a:gd name="adj1" fmla="val 24415"/>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257467" y="1675639"/>
            <a:ext cx="434172"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Title 8"/>
          <p:cNvSpPr txBox="1">
            <a:spLocks/>
          </p:cNvSpPr>
          <p:nvPr/>
        </p:nvSpPr>
        <p:spPr>
          <a:xfrm>
            <a:off x="-299431" y="67953"/>
            <a:ext cx="4572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SCREENSHOTS OF </a:t>
            </a:r>
          </a:p>
          <a:p>
            <a:r>
              <a:rPr lang="en-US" sz="2400" b="1" dirty="0">
                <a:latin typeface="Times New Roman" panose="02020603050405020304" pitchFamily="18" charset="0"/>
                <a:cs typeface="Times New Roman" panose="02020603050405020304" pitchFamily="18" charset="0"/>
              </a:rPr>
              <a:t>ARTISANS</a:t>
            </a:r>
          </a:p>
        </p:txBody>
      </p:sp>
    </p:spTree>
    <p:extLst>
      <p:ext uri="{BB962C8B-B14F-4D97-AF65-F5344CB8AC3E}">
        <p14:creationId xmlns:p14="http://schemas.microsoft.com/office/powerpoint/2010/main" val="16829953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4700" y="762001"/>
            <a:ext cx="2400300" cy="42671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1301" y="762002"/>
            <a:ext cx="2400299" cy="426719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4789" y="754627"/>
            <a:ext cx="2400299" cy="426719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762001"/>
            <a:ext cx="2400301" cy="4267199"/>
          </a:xfrm>
          <a:prstGeom prst="rect">
            <a:avLst/>
          </a:prstGeom>
          <a:ln>
            <a:solidFill>
              <a:schemeClr val="tx1"/>
            </a:solidFill>
          </a:ln>
        </p:spPr>
      </p:pic>
      <p:cxnSp>
        <p:nvCxnSpPr>
          <p:cNvPr id="8" name="Straight Arrow Connector 7"/>
          <p:cNvCxnSpPr>
            <a:stCxn id="7" idx="3"/>
            <a:endCxn id="4" idx="1"/>
          </p:cNvCxnSpPr>
          <p:nvPr/>
        </p:nvCxnSpPr>
        <p:spPr>
          <a:xfrm>
            <a:off x="2552701" y="2895601"/>
            <a:ext cx="761999"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a:off x="5715000" y="2895601"/>
            <a:ext cx="876301"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flipV="1">
            <a:off x="8991600" y="2888226"/>
            <a:ext cx="753189" cy="7375"/>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19664701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304800"/>
            <a:ext cx="9144000" cy="1143000"/>
          </a:xfrm>
        </p:spPr>
        <p:txBody>
          <a:bodyPr/>
          <a:lstStyle/>
          <a:p>
            <a:r>
              <a:rPr lang="en-US" sz="2400" b="1" dirty="0">
                <a:latin typeface="Times New Roman" panose="02020603050405020304" pitchFamily="18" charset="0"/>
                <a:cs typeface="Times New Roman" panose="02020603050405020304" pitchFamily="18" charset="0"/>
              </a:rPr>
              <a:t>ABSTRACT</a:t>
            </a:r>
          </a:p>
        </p:txBody>
      </p:sp>
      <p:sp>
        <p:nvSpPr>
          <p:cNvPr id="10" name="Content Placeholder 9"/>
          <p:cNvSpPr>
            <a:spLocks noGrp="1"/>
          </p:cNvSpPr>
          <p:nvPr>
            <p:ph idx="1"/>
          </p:nvPr>
        </p:nvSpPr>
        <p:spPr>
          <a:xfrm>
            <a:off x="228600" y="609600"/>
            <a:ext cx="11734800" cy="5059363"/>
          </a:xfrm>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Rural development signifies both the </a:t>
            </a:r>
            <a:r>
              <a:rPr lang="en-US" sz="2400" dirty="0">
                <a:solidFill>
                  <a:srgbClr val="C00000"/>
                </a:solidFill>
                <a:latin typeface="Times New Roman" panose="02020603050405020304" pitchFamily="18" charset="0"/>
                <a:cs typeface="Times New Roman" panose="02020603050405020304" pitchFamily="18" charset="0"/>
              </a:rPr>
              <a:t>economic amelioration</a:t>
            </a:r>
            <a:r>
              <a:rPr lang="en-US" sz="2400" dirty="0">
                <a:latin typeface="Times New Roman" panose="02020603050405020304" pitchFamily="18" charset="0"/>
                <a:cs typeface="Times New Roman" panose="02020603050405020304" pitchFamily="18" charset="0"/>
              </a:rPr>
              <a:t> of mankind as well as greater </a:t>
            </a:r>
            <a:r>
              <a:rPr lang="en-US" sz="2400" dirty="0">
                <a:solidFill>
                  <a:srgbClr val="C00000"/>
                </a:solidFill>
                <a:latin typeface="Times New Roman" panose="02020603050405020304" pitchFamily="18" charset="0"/>
                <a:cs typeface="Times New Roman" panose="02020603050405020304" pitchFamily="18" charset="0"/>
              </a:rPr>
              <a:t>social amendment</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order to furnish a better prospect of economic and social expansion of the Tribes, a </a:t>
            </a:r>
            <a:r>
              <a:rPr lang="en-US" sz="2400" dirty="0">
                <a:solidFill>
                  <a:srgbClr val="C00000"/>
                </a:solidFill>
                <a:latin typeface="Times New Roman" panose="02020603050405020304" pitchFamily="18" charset="0"/>
                <a:cs typeface="Times New Roman" panose="02020603050405020304" pitchFamily="18" charset="0"/>
              </a:rPr>
              <a:t>digital platform </a:t>
            </a:r>
            <a:r>
              <a:rPr lang="en-US" sz="2400" dirty="0">
                <a:latin typeface="Times New Roman" panose="02020603050405020304" pitchFamily="18" charset="0"/>
                <a:cs typeface="Times New Roman" panose="02020603050405020304" pitchFamily="18" charset="0"/>
              </a:rPr>
              <a:t>is needed for accessing their merits.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entitles the artisan to commerce their products to different locale </a:t>
            </a:r>
            <a:r>
              <a:rPr lang="en-US" sz="2400" dirty="0">
                <a:solidFill>
                  <a:srgbClr val="C00000"/>
                </a:solidFill>
                <a:latin typeface="Times New Roman" panose="02020603050405020304" pitchFamily="18" charset="0"/>
                <a:cs typeface="Times New Roman" panose="02020603050405020304" pitchFamily="18" charset="0"/>
              </a:rPr>
              <a:t>in and around India</a:t>
            </a:r>
            <a:r>
              <a:rPr 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propound project work is to develop a mobile application that permit them to </a:t>
            </a:r>
            <a:r>
              <a:rPr lang="en-US" sz="2400" dirty="0">
                <a:solidFill>
                  <a:srgbClr val="C00000"/>
                </a:solidFill>
                <a:latin typeface="Times New Roman" panose="02020603050405020304" pitchFamily="18" charset="0"/>
                <a:cs typeface="Times New Roman" panose="02020603050405020304" pitchFamily="18" charset="0"/>
              </a:rPr>
              <a:t>upload </a:t>
            </a:r>
            <a:r>
              <a:rPr lang="en-US" sz="2400" dirty="0">
                <a:latin typeface="Times New Roman" panose="02020603050405020304" pitchFamily="18" charset="0"/>
                <a:cs typeface="Times New Roman" panose="02020603050405020304" pitchFamily="18" charset="0"/>
              </a:rPr>
              <a:t>their </a:t>
            </a:r>
            <a:r>
              <a:rPr lang="en-US" sz="2400" dirty="0">
                <a:solidFill>
                  <a:srgbClr val="C00000"/>
                </a:solidFill>
                <a:latin typeface="Times New Roman" panose="02020603050405020304" pitchFamily="18" charset="0"/>
                <a:cs typeface="Times New Roman" panose="02020603050405020304" pitchFamily="18" charset="0"/>
              </a:rPr>
              <a:t>craft work</a:t>
            </a:r>
            <a:r>
              <a:rPr lang="en-US" sz="2400" dirty="0">
                <a:latin typeface="Times New Roman" panose="02020603050405020304" pitchFamily="18" charset="0"/>
                <a:cs typeface="Times New Roman" panose="02020603050405020304" pitchFamily="18" charset="0"/>
              </a:rPr>
              <a:t> as an image / video that could assist the agencies of Ministry of Tribal Affairs (MoTA) to perceive their work.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Furthermore, it proffers a </a:t>
            </a:r>
            <a:r>
              <a:rPr lang="en-US" sz="2400" dirty="0">
                <a:solidFill>
                  <a:srgbClr val="C00000"/>
                </a:solidFill>
                <a:latin typeface="Times New Roman" panose="02020603050405020304" pitchFamily="18" charset="0"/>
                <a:cs typeface="Times New Roman" panose="02020603050405020304" pitchFamily="18" charset="0"/>
              </a:rPr>
              <a:t>chat section </a:t>
            </a:r>
            <a:r>
              <a:rPr lang="en-US" sz="2400" dirty="0">
                <a:latin typeface="Times New Roman" panose="02020603050405020304" pitchFamily="18" charset="0"/>
                <a:cs typeface="Times New Roman" panose="02020603050405020304" pitchFamily="18" charset="0"/>
              </a:rPr>
              <a:t>for productive interrelation among the agencies, tribes and common people (Commoners).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render the Agencies of MoTA to merge with the artisans in reference to </a:t>
            </a:r>
            <a:r>
              <a:rPr lang="en-US" sz="2400" dirty="0">
                <a:solidFill>
                  <a:srgbClr val="C00000"/>
                </a:solidFill>
                <a:latin typeface="Times New Roman" panose="02020603050405020304" pitchFamily="18" charset="0"/>
                <a:cs typeface="Times New Roman" panose="02020603050405020304" pitchFamily="18" charset="0"/>
              </a:rPr>
              <a:t>skill up-gradation training, branding and marketing support.</a:t>
            </a:r>
            <a:r>
              <a:rPr 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artisans can moreover post their queries concerning the training session and other queries.</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2957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6600" y="2037371"/>
            <a:ext cx="2528888" cy="4495800"/>
          </a:xfrm>
          <a:prstGeom prst="rect">
            <a:avLst/>
          </a:prstGeom>
        </p:spPr>
      </p:pic>
      <p:pic>
        <p:nvPicPr>
          <p:cNvPr id="5" name="Picture 4"/>
          <p:cNvPicPr>
            <a:picLocks noChangeAspect="1"/>
          </p:cNvPicPr>
          <p:nvPr/>
        </p:nvPicPr>
        <p:blipFill rotWithShape="1">
          <a:blip r:embed="rId3"/>
          <a:srcRect l="27792" t="12270" r="28100"/>
          <a:stretch/>
        </p:blipFill>
        <p:spPr>
          <a:xfrm>
            <a:off x="8889906" y="1982166"/>
            <a:ext cx="2921094" cy="4551005"/>
          </a:xfrm>
          <a:prstGeom prst="rect">
            <a:avLst/>
          </a:prstGeom>
        </p:spPr>
      </p:pic>
      <p:sp>
        <p:nvSpPr>
          <p:cNvPr id="6" name="Rectangle 5"/>
          <p:cNvSpPr/>
          <p:nvPr/>
        </p:nvSpPr>
        <p:spPr>
          <a:xfrm>
            <a:off x="8889906" y="2590800"/>
            <a:ext cx="2853037"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2037371"/>
            <a:ext cx="2634810" cy="468410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430" y="152400"/>
            <a:ext cx="2400301" cy="4267199"/>
          </a:xfrm>
          <a:prstGeom prst="rect">
            <a:avLst/>
          </a:prstGeom>
          <a:ln>
            <a:solidFill>
              <a:schemeClr val="tx1"/>
            </a:solidFill>
          </a:ln>
        </p:spPr>
      </p:pic>
      <p:cxnSp>
        <p:nvCxnSpPr>
          <p:cNvPr id="9" name="Straight Arrow Connector 8"/>
          <p:cNvCxnSpPr/>
          <p:nvPr/>
        </p:nvCxnSpPr>
        <p:spPr>
          <a:xfrm>
            <a:off x="8345488" y="4038600"/>
            <a:ext cx="685800"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4" idx="0"/>
          </p:cNvCxnSpPr>
          <p:nvPr/>
        </p:nvCxnSpPr>
        <p:spPr>
          <a:xfrm>
            <a:off x="2511442" y="1126330"/>
            <a:ext cx="4569602" cy="911041"/>
          </a:xfrm>
          <a:prstGeom prst="bentConnector2">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89205" y="1154065"/>
            <a:ext cx="0" cy="883306"/>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23500486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MoTA LOGIN</a:t>
            </a:r>
          </a:p>
        </p:txBody>
      </p:sp>
      <p:pic>
        <p:nvPicPr>
          <p:cNvPr id="5" name="Picture 4"/>
          <p:cNvPicPr>
            <a:picLocks noChangeAspect="1"/>
          </p:cNvPicPr>
          <p:nvPr/>
        </p:nvPicPr>
        <p:blipFill rotWithShape="1">
          <a:blip r:embed="rId2"/>
          <a:srcRect l="18375" t="27174" r="40044" b="10870"/>
          <a:stretch/>
        </p:blipFill>
        <p:spPr>
          <a:xfrm>
            <a:off x="152400" y="1125794"/>
            <a:ext cx="5867400" cy="4710447"/>
          </a:xfrm>
          <a:prstGeom prst="rect">
            <a:avLst/>
          </a:prstGeom>
          <a:ln>
            <a:solidFill>
              <a:schemeClr val="tx1"/>
            </a:solidFill>
          </a:ln>
        </p:spPr>
      </p:pic>
      <p:sp>
        <p:nvSpPr>
          <p:cNvPr id="7" name="TextBox 6"/>
          <p:cNvSpPr txBox="1"/>
          <p:nvPr/>
        </p:nvSpPr>
        <p:spPr>
          <a:xfrm>
            <a:off x="6172200" y="1917680"/>
            <a:ext cx="5765801" cy="26776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user name and password for the MoTA agencies are provided by the government (admin.).</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the user is authenticated user the login will be successful or else the login fails.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Once logged into the application, they can use it.</a:t>
            </a:r>
          </a:p>
        </p:txBody>
      </p:sp>
    </p:spTree>
    <p:extLst>
      <p:ext uri="{BB962C8B-B14F-4D97-AF65-F5344CB8AC3E}">
        <p14:creationId xmlns:p14="http://schemas.microsoft.com/office/powerpoint/2010/main" val="4600727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533857"/>
            <a:ext cx="10925175" cy="5822494"/>
          </a:xfrm>
          <a:prstGeom prst="rect">
            <a:avLst/>
          </a:prstGeom>
        </p:spPr>
      </p:pic>
      <p:sp>
        <p:nvSpPr>
          <p:cNvPr id="5"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HOW THE DETAILS ARE ORGANIZED IN DATABASE</a:t>
            </a:r>
          </a:p>
        </p:txBody>
      </p:sp>
    </p:spTree>
    <p:extLst>
      <p:ext uri="{BB962C8B-B14F-4D97-AF65-F5344CB8AC3E}">
        <p14:creationId xmlns:p14="http://schemas.microsoft.com/office/powerpoint/2010/main" val="23076009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HOME PAGE OF MoTA</a:t>
            </a:r>
          </a:p>
        </p:txBody>
      </p:sp>
      <p:pic>
        <p:nvPicPr>
          <p:cNvPr id="9" name="Picture 8"/>
          <p:cNvPicPr>
            <a:picLocks noChangeAspect="1"/>
          </p:cNvPicPr>
          <p:nvPr/>
        </p:nvPicPr>
        <p:blipFill rotWithShape="1">
          <a:blip r:embed="rId2"/>
          <a:srcRect l="23645" t="26087" r="26573" b="10870"/>
          <a:stretch/>
        </p:blipFill>
        <p:spPr>
          <a:xfrm>
            <a:off x="2158999" y="896845"/>
            <a:ext cx="8001001" cy="5459506"/>
          </a:xfrm>
          <a:prstGeom prst="rect">
            <a:avLst/>
          </a:prstGeom>
          <a:ln>
            <a:solidFill>
              <a:schemeClr val="tx1"/>
            </a:solidFill>
          </a:ln>
        </p:spPr>
      </p:pic>
    </p:spTree>
    <p:extLst>
      <p:ext uri="{BB962C8B-B14F-4D97-AF65-F5344CB8AC3E}">
        <p14:creationId xmlns:p14="http://schemas.microsoft.com/office/powerpoint/2010/main" val="11639377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Description</a:t>
            </a:r>
          </a:p>
        </p:txBody>
      </p:sp>
      <p:sp>
        <p:nvSpPr>
          <p:cNvPr id="5" name="Content Placeholder 4"/>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MoTA agencies can upload the schemes for the artisan use.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They can view the products made by the tribal people and categories the products. After categorizing the product the image can be uploaded along with the details like name, category and prize.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image uploaded by the artisan is retrieved using image URL from the firebase storage.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Then the MoTA can communicate among the tribal people in the chat section provided.</a:t>
            </a:r>
          </a:p>
        </p:txBody>
      </p:sp>
    </p:spTree>
    <p:extLst>
      <p:ext uri="{BB962C8B-B14F-4D97-AF65-F5344CB8AC3E}">
        <p14:creationId xmlns:p14="http://schemas.microsoft.com/office/powerpoint/2010/main" val="11664567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90600" y="786377"/>
            <a:ext cx="10391775" cy="5538223"/>
          </a:xfrm>
          <a:prstGeom prst="rect">
            <a:avLst/>
          </a:prstGeom>
        </p:spPr>
      </p:pic>
      <p:sp>
        <p:nvSpPr>
          <p:cNvPr id="6"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HOW THE DETAILS ARE ORGANIZED IN DATABASE</a:t>
            </a:r>
          </a:p>
        </p:txBody>
      </p:sp>
    </p:spTree>
    <p:extLst>
      <p:ext uri="{BB962C8B-B14F-4D97-AF65-F5344CB8AC3E}">
        <p14:creationId xmlns:p14="http://schemas.microsoft.com/office/powerpoint/2010/main" val="32392116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7142" y="609600"/>
            <a:ext cx="10879911" cy="5798370"/>
          </a:xfrm>
          <a:prstGeom prst="rect">
            <a:avLst/>
          </a:prstGeom>
        </p:spPr>
      </p:pic>
      <p:sp>
        <p:nvSpPr>
          <p:cNvPr id="5" name="Title 8"/>
          <p:cNvSpPr txBox="1">
            <a:spLocks/>
          </p:cNvSpPr>
          <p:nvPr/>
        </p:nvSpPr>
        <p:spPr>
          <a:xfrm>
            <a:off x="1017897" y="0"/>
            <a:ext cx="10058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HOW THE UPLOADED IMAGES ARE ORGANIZED IN STORAGE</a:t>
            </a:r>
          </a:p>
        </p:txBody>
      </p:sp>
    </p:spTree>
    <p:extLst>
      <p:ext uri="{BB962C8B-B14F-4D97-AF65-F5344CB8AC3E}">
        <p14:creationId xmlns:p14="http://schemas.microsoft.com/office/powerpoint/2010/main" val="31797393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a:off x="2514600" y="3276600"/>
            <a:ext cx="685800"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066800"/>
            <a:ext cx="2590840" cy="46059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2632" y="2037371"/>
            <a:ext cx="2528888" cy="4495800"/>
          </a:xfrm>
          <a:prstGeom prst="rect">
            <a:avLst/>
          </a:prstGeom>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6677" t="9890" r="36530"/>
          <a:stretch/>
        </p:blipFill>
        <p:spPr bwMode="auto">
          <a:xfrm>
            <a:off x="6324600" y="2037371"/>
            <a:ext cx="2508328"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6347" t="9684" r="36530"/>
          <a:stretch/>
        </p:blipFill>
        <p:spPr bwMode="auto">
          <a:xfrm>
            <a:off x="3207380" y="1087417"/>
            <a:ext cx="2583820" cy="458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Elbow Connector 12"/>
          <p:cNvCxnSpPr/>
          <p:nvPr/>
        </p:nvCxnSpPr>
        <p:spPr>
          <a:xfrm>
            <a:off x="5798180" y="1371600"/>
            <a:ext cx="4638822" cy="665771"/>
          </a:xfrm>
          <a:prstGeom prst="bentConnector3">
            <a:avLst>
              <a:gd name="adj1" fmla="val 99916"/>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20000" y="1371600"/>
            <a:ext cx="25163" cy="665771"/>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SCREENSHOTS OF MoTA</a:t>
            </a:r>
          </a:p>
        </p:txBody>
      </p:sp>
    </p:spTree>
    <p:extLst>
      <p:ext uri="{BB962C8B-B14F-4D97-AF65-F5344CB8AC3E}">
        <p14:creationId xmlns:p14="http://schemas.microsoft.com/office/powerpoint/2010/main" val="37823070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flipV="1">
            <a:off x="8763000" y="2888226"/>
            <a:ext cx="753189" cy="7375"/>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71" y="990600"/>
            <a:ext cx="2612210" cy="4852562"/>
          </a:xfrm>
          <a:prstGeom prst="rect">
            <a:avLst/>
          </a:prstGeom>
        </p:spPr>
      </p:pic>
      <p:pic>
        <p:nvPicPr>
          <p:cNvPr id="6"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7967" y="971726"/>
            <a:ext cx="2397647" cy="486897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3640" y="971726"/>
            <a:ext cx="2481425" cy="4852562"/>
          </a:xfrm>
          <a:prstGeom prst="rect">
            <a:avLst/>
          </a:prstGeom>
        </p:spPr>
      </p:pic>
      <p:pic>
        <p:nvPicPr>
          <p:cNvPr id="8"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4588" y="959436"/>
            <a:ext cx="2637412" cy="4852561"/>
          </a:xfrm>
          <a:prstGeom prst="rect">
            <a:avLst/>
          </a:prstGeom>
        </p:spPr>
      </p:pic>
      <p:cxnSp>
        <p:nvCxnSpPr>
          <p:cNvPr id="10" name="Straight Arrow Connector 9"/>
          <p:cNvCxnSpPr/>
          <p:nvPr/>
        </p:nvCxnSpPr>
        <p:spPr>
          <a:xfrm>
            <a:off x="2552701" y="2895601"/>
            <a:ext cx="761999"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15000" y="2895601"/>
            <a:ext cx="876301" cy="0"/>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22023973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COMMONER’S REGISTRATION</a:t>
            </a:r>
          </a:p>
        </p:txBody>
      </p:sp>
      <p:pic>
        <p:nvPicPr>
          <p:cNvPr id="5" name="Picture 4"/>
          <p:cNvPicPr>
            <a:picLocks noChangeAspect="1"/>
          </p:cNvPicPr>
          <p:nvPr/>
        </p:nvPicPr>
        <p:blipFill rotWithShape="1">
          <a:blip r:embed="rId2"/>
          <a:srcRect l="20718" t="28261" r="41801" b="10870"/>
          <a:stretch/>
        </p:blipFill>
        <p:spPr>
          <a:xfrm>
            <a:off x="152400" y="1066800"/>
            <a:ext cx="5660573" cy="4953000"/>
          </a:xfrm>
          <a:prstGeom prst="rect">
            <a:avLst/>
          </a:prstGeom>
          <a:ln>
            <a:solidFill>
              <a:schemeClr val="tx1"/>
            </a:solidFill>
          </a:ln>
        </p:spPr>
      </p:pic>
      <p:sp>
        <p:nvSpPr>
          <p:cNvPr id="8" name="TextBox 7"/>
          <p:cNvSpPr txBox="1"/>
          <p:nvPr/>
        </p:nvSpPr>
        <p:spPr>
          <a:xfrm>
            <a:off x="6019800" y="1917680"/>
            <a:ext cx="5918201"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register as a new user the commoners need to click the register button.</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clicking the button the details (Username, Mobile number, Password, Location, DOB, Gender) must be filled.</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Username and password acts as a login credential for the Commoners.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details will be stored in the Firebase Database.</a:t>
            </a:r>
          </a:p>
        </p:txBody>
      </p:sp>
    </p:spTree>
    <p:extLst>
      <p:ext uri="{BB962C8B-B14F-4D97-AF65-F5344CB8AC3E}">
        <p14:creationId xmlns:p14="http://schemas.microsoft.com/office/powerpoint/2010/main" val="24534218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MOBILE APPLICATION</a:t>
            </a:r>
          </a:p>
        </p:txBody>
      </p:sp>
      <p:sp>
        <p:nvSpPr>
          <p:cNvPr id="5" name="Content Placeholder 4"/>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mobile app or mobile application is a </a:t>
            </a:r>
            <a:r>
              <a:rPr lang="en-US" sz="2400" dirty="0">
                <a:solidFill>
                  <a:srgbClr val="FF0000"/>
                </a:solidFill>
                <a:latin typeface="Times New Roman" panose="02020603050405020304" pitchFamily="18" charset="0"/>
                <a:cs typeface="Times New Roman" panose="02020603050405020304" pitchFamily="18" charset="0"/>
              </a:rPr>
              <a:t>computer program </a:t>
            </a:r>
            <a:r>
              <a:rPr lang="en-US" sz="2400" dirty="0">
                <a:latin typeface="Times New Roman" panose="02020603050405020304" pitchFamily="18" charset="0"/>
                <a:cs typeface="Times New Roman" panose="02020603050405020304" pitchFamily="18" charset="0"/>
              </a:rPr>
              <a:t>or </a:t>
            </a:r>
            <a:r>
              <a:rPr lang="en-US" sz="2400" dirty="0">
                <a:solidFill>
                  <a:srgbClr val="FF0000"/>
                </a:solidFill>
                <a:latin typeface="Times New Roman" panose="02020603050405020304" pitchFamily="18" charset="0"/>
                <a:cs typeface="Times New Roman" panose="02020603050405020304" pitchFamily="18" charset="0"/>
              </a:rPr>
              <a:t>software application </a:t>
            </a:r>
            <a:r>
              <a:rPr lang="en-US" sz="2400" dirty="0">
                <a:latin typeface="Times New Roman" panose="02020603050405020304" pitchFamily="18" charset="0"/>
                <a:cs typeface="Times New Roman" panose="02020603050405020304" pitchFamily="18" charset="0"/>
              </a:rPr>
              <a:t>designed to run on a mobile device such as a phone/tablet or watch.</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Apps are generally small, individual software units with limited function.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Each app provides </a:t>
            </a:r>
            <a:r>
              <a:rPr lang="en-US" sz="2400" dirty="0">
                <a:solidFill>
                  <a:srgbClr val="FF0000"/>
                </a:solidFill>
                <a:latin typeface="Times New Roman" panose="02020603050405020304" pitchFamily="18" charset="0"/>
                <a:cs typeface="Times New Roman" panose="02020603050405020304" pitchFamily="18" charset="0"/>
              </a:rPr>
              <a:t>limited and isolated functionality </a:t>
            </a:r>
            <a:r>
              <a:rPr lang="en-US" sz="2400" dirty="0">
                <a:latin typeface="Times New Roman" panose="02020603050405020304" pitchFamily="18" charset="0"/>
                <a:cs typeface="Times New Roman" panose="02020603050405020304" pitchFamily="18" charset="0"/>
              </a:rPr>
              <a:t>such as a game, calculator or mobile web browsing. </a:t>
            </a:r>
          </a:p>
        </p:txBody>
      </p:sp>
    </p:spTree>
    <p:extLst>
      <p:ext uri="{BB962C8B-B14F-4D97-AF65-F5344CB8AC3E}">
        <p14:creationId xmlns:p14="http://schemas.microsoft.com/office/powerpoint/2010/main" val="6209838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COMMONER’S LOGIN</a:t>
            </a:r>
          </a:p>
        </p:txBody>
      </p:sp>
      <p:pic>
        <p:nvPicPr>
          <p:cNvPr id="5" name="Picture 4"/>
          <p:cNvPicPr>
            <a:picLocks noChangeAspect="1"/>
          </p:cNvPicPr>
          <p:nvPr/>
        </p:nvPicPr>
        <p:blipFill rotWithShape="1">
          <a:blip r:embed="rId2"/>
          <a:srcRect l="18376" t="28261" r="40043" b="10869"/>
          <a:stretch/>
        </p:blipFill>
        <p:spPr>
          <a:xfrm>
            <a:off x="152400" y="914400"/>
            <a:ext cx="6081252" cy="4796480"/>
          </a:xfrm>
          <a:prstGeom prst="rect">
            <a:avLst/>
          </a:prstGeom>
          <a:ln>
            <a:solidFill>
              <a:schemeClr val="tx1"/>
            </a:solidFill>
          </a:ln>
        </p:spPr>
      </p:pic>
      <p:sp>
        <p:nvSpPr>
          <p:cNvPr id="7" name="TextBox 6"/>
          <p:cNvSpPr txBox="1"/>
          <p:nvPr/>
        </p:nvSpPr>
        <p:spPr>
          <a:xfrm>
            <a:off x="6324600" y="1917680"/>
            <a:ext cx="5613401" cy="230832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user name and password is used for logging in as a commoner.</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the user is authenticated user the login will be successful or else the login fails.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Once logged into the application, they can use it.</a:t>
            </a:r>
          </a:p>
        </p:txBody>
      </p:sp>
    </p:spTree>
    <p:extLst>
      <p:ext uri="{BB962C8B-B14F-4D97-AF65-F5344CB8AC3E}">
        <p14:creationId xmlns:p14="http://schemas.microsoft.com/office/powerpoint/2010/main" val="39678843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533857"/>
            <a:ext cx="10925175" cy="5822494"/>
          </a:xfrm>
          <a:prstGeom prst="rect">
            <a:avLst/>
          </a:prstGeom>
        </p:spPr>
      </p:pic>
      <p:sp>
        <p:nvSpPr>
          <p:cNvPr id="5"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HOW THE DETAILS ARE ORGANIZED IN DATABASE</a:t>
            </a:r>
          </a:p>
        </p:txBody>
      </p:sp>
    </p:spTree>
    <p:extLst>
      <p:ext uri="{BB962C8B-B14F-4D97-AF65-F5344CB8AC3E}">
        <p14:creationId xmlns:p14="http://schemas.microsoft.com/office/powerpoint/2010/main" val="5459777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HOME PAGE OF COMMONER</a:t>
            </a:r>
          </a:p>
        </p:txBody>
      </p:sp>
      <p:pic>
        <p:nvPicPr>
          <p:cNvPr id="8" name="Picture 7"/>
          <p:cNvPicPr>
            <a:picLocks noChangeAspect="1"/>
          </p:cNvPicPr>
          <p:nvPr/>
        </p:nvPicPr>
        <p:blipFill rotWithShape="1">
          <a:blip r:embed="rId2"/>
          <a:srcRect l="23060" t="26086" r="27159" b="10870"/>
          <a:stretch/>
        </p:blipFill>
        <p:spPr>
          <a:xfrm>
            <a:off x="2133600" y="788895"/>
            <a:ext cx="8000999" cy="5459505"/>
          </a:xfrm>
          <a:prstGeom prst="rect">
            <a:avLst/>
          </a:prstGeom>
          <a:ln>
            <a:solidFill>
              <a:schemeClr val="tx1"/>
            </a:solidFill>
          </a:ln>
        </p:spPr>
      </p:pic>
    </p:spTree>
    <p:extLst>
      <p:ext uri="{BB962C8B-B14F-4D97-AF65-F5344CB8AC3E}">
        <p14:creationId xmlns:p14="http://schemas.microsoft.com/office/powerpoint/2010/main" val="1230375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Description</a:t>
            </a:r>
          </a:p>
        </p:txBody>
      </p:sp>
      <p:sp>
        <p:nvSpPr>
          <p:cNvPr id="5" name="Content Placeholder 4"/>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commoners can view the products, if interested they can buy the products.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While clicking on the buy now button the information of the commoner is obtained from the database and sent as a notification to the agency who uploaded the product.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commoners can also view the document uploaded by the MoTA.</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8101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942" t="29897" r="38888" b="1"/>
          <a:stretch/>
        </p:blipFill>
        <p:spPr bwMode="auto">
          <a:xfrm>
            <a:off x="2987657" y="2582332"/>
            <a:ext cx="2261021" cy="407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65" y="1066800"/>
            <a:ext cx="2247940" cy="3996338"/>
          </a:xfrm>
          <a:prstGeom prst="rect">
            <a:avLst/>
          </a:prstGeom>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6677" t="9478" r="36530"/>
          <a:stretch/>
        </p:blipFill>
        <p:spPr bwMode="auto">
          <a:xfrm>
            <a:off x="5775930" y="1067801"/>
            <a:ext cx="2111665" cy="3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36950" y="3151641"/>
            <a:ext cx="2008033" cy="356983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0000" y="3135765"/>
            <a:ext cx="2008033" cy="3569835"/>
          </a:xfrm>
          <a:prstGeom prst="rect">
            <a:avLst/>
          </a:prstGeom>
        </p:spPr>
      </p:pic>
      <p:cxnSp>
        <p:nvCxnSpPr>
          <p:cNvPr id="12" name="Straight Arrow Connector 11"/>
          <p:cNvCxnSpPr/>
          <p:nvPr/>
        </p:nvCxnSpPr>
        <p:spPr>
          <a:xfrm flipV="1">
            <a:off x="5248677" y="3197477"/>
            <a:ext cx="527253" cy="2923"/>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11" idx="0"/>
          </p:cNvCxnSpPr>
          <p:nvPr/>
        </p:nvCxnSpPr>
        <p:spPr>
          <a:xfrm>
            <a:off x="7887595" y="1981200"/>
            <a:ext cx="3276422" cy="1154565"/>
          </a:xfrm>
          <a:prstGeom prst="bentConnector2">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0"/>
          </p:cNvCxnSpPr>
          <p:nvPr/>
        </p:nvCxnSpPr>
        <p:spPr>
          <a:xfrm>
            <a:off x="9037894" y="2011362"/>
            <a:ext cx="3073" cy="1140279"/>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499508" y="3121277"/>
            <a:ext cx="527253" cy="2923"/>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2438400" y="1953252"/>
            <a:ext cx="3367914" cy="1182513"/>
          </a:xfrm>
          <a:prstGeom prst="bentConnector3">
            <a:avLst>
              <a:gd name="adj1" fmla="val 7523"/>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itle 8"/>
          <p:cNvSpPr txBox="1">
            <a:spLocks/>
          </p:cNvSpPr>
          <p:nvPr/>
        </p:nvSpPr>
        <p:spPr>
          <a:xfrm>
            <a:off x="152400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SCREENSHOTS OF COMMONER</a:t>
            </a:r>
          </a:p>
        </p:txBody>
      </p:sp>
    </p:spTree>
    <p:extLst>
      <p:ext uri="{BB962C8B-B14F-4D97-AF65-F5344CB8AC3E}">
        <p14:creationId xmlns:p14="http://schemas.microsoft.com/office/powerpoint/2010/main" val="33579952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0" y="76200"/>
            <a:ext cx="9144000" cy="1143000"/>
          </a:xfrm>
        </p:spPr>
        <p:txBody>
          <a:bodyPr/>
          <a:lstStyle/>
          <a:p>
            <a:r>
              <a:rPr lang="en-US" sz="2400" b="1" dirty="0">
                <a:latin typeface="Times New Roman" panose="02020603050405020304" pitchFamily="18" charset="0"/>
                <a:cs typeface="Times New Roman" panose="02020603050405020304" pitchFamily="18" charset="0"/>
              </a:rPr>
              <a:t>USECASE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838201"/>
            <a:ext cx="5105400" cy="5806643"/>
          </a:xfrm>
          <a:prstGeom prst="rect">
            <a:avLst/>
          </a:prstGeom>
        </p:spPr>
      </p:pic>
      <p:cxnSp>
        <p:nvCxnSpPr>
          <p:cNvPr id="6" name="Straight Arrow Connector 5"/>
          <p:cNvCxnSpPr/>
          <p:nvPr/>
        </p:nvCxnSpPr>
        <p:spPr>
          <a:xfrm flipV="1">
            <a:off x="4419600" y="1371600"/>
            <a:ext cx="1066800" cy="4038600"/>
          </a:xfrm>
          <a:prstGeom prst="straightConnector1">
            <a:avLst/>
          </a:prstGeom>
          <a:ln w="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705600" y="4267200"/>
            <a:ext cx="1371600" cy="990600"/>
          </a:xfrm>
          <a:prstGeom prst="straightConnector1">
            <a:avLst/>
          </a:prstGeom>
          <a:ln w="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provide the application with multiple Indian languages on the artisan’s side.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Payment gateway must be established.</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Live tracking of  the products ordered.</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Filtering </a:t>
            </a:r>
            <a:r>
              <a:rPr lang="en-US" sz="2400">
                <a:latin typeface="Times New Roman" panose="02020603050405020304" pitchFamily="18" charset="0"/>
                <a:cs typeface="Times New Roman" panose="02020603050405020304" pitchFamily="18" charset="0"/>
              </a:rPr>
              <a:t>the products, in </a:t>
            </a:r>
            <a:r>
              <a:rPr lang="en-US" sz="2400" dirty="0">
                <a:latin typeface="Times New Roman" panose="02020603050405020304" pitchFamily="18" charset="0"/>
                <a:cs typeface="Times New Roman" panose="02020603050405020304" pitchFamily="18" charset="0"/>
              </a:rPr>
              <a:t>the commoners </a:t>
            </a:r>
            <a:r>
              <a:rPr lang="en-US" sz="2400">
                <a:latin typeface="Times New Roman" panose="02020603050405020304" pitchFamily="18" charset="0"/>
                <a:cs typeface="Times New Roman" panose="02020603050405020304" pitchFamily="18" charset="0"/>
              </a:rPr>
              <a:t>user interface.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1604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609600" y="1295401"/>
            <a:ext cx="10972800" cy="4525963"/>
          </a:xfrm>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C00000"/>
                </a:solidFill>
                <a:latin typeface="Times New Roman" panose="02020603050405020304" pitchFamily="18" charset="0"/>
                <a:cs typeface="Times New Roman" panose="02020603050405020304" pitchFamily="18" charset="0"/>
              </a:rPr>
              <a:t>shift towards the technology </a:t>
            </a:r>
            <a:r>
              <a:rPr lang="en-US" sz="2400" dirty="0">
                <a:latin typeface="Times New Roman" panose="02020603050405020304" pitchFamily="18" charset="0"/>
                <a:cs typeface="Times New Roman" panose="02020603050405020304" pitchFamily="18" charset="0"/>
              </a:rPr>
              <a:t>will lead to a </a:t>
            </a:r>
            <a:r>
              <a:rPr lang="en-US" sz="2400" dirty="0">
                <a:solidFill>
                  <a:srgbClr val="C00000"/>
                </a:solidFill>
                <a:latin typeface="Times New Roman" panose="02020603050405020304" pitchFamily="18" charset="0"/>
                <a:cs typeface="Times New Roman" panose="02020603050405020304" pitchFamily="18" charset="0"/>
              </a:rPr>
              <a:t>greater impact </a:t>
            </a:r>
            <a:r>
              <a:rPr lang="en-US" sz="2400" dirty="0">
                <a:latin typeface="Times New Roman" panose="02020603050405020304" pitchFamily="18" charset="0"/>
                <a:cs typeface="Times New Roman" panose="02020603050405020304" pitchFamily="18" charset="0"/>
              </a:rPr>
              <a:t>on the people by providing many beneficiaries for them.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Both </a:t>
            </a:r>
            <a:r>
              <a:rPr lang="en-US" sz="2400" dirty="0">
                <a:solidFill>
                  <a:srgbClr val="C00000"/>
                </a:solidFill>
                <a:latin typeface="Times New Roman" panose="02020603050405020304" pitchFamily="18" charset="0"/>
                <a:cs typeface="Times New Roman" panose="02020603050405020304" pitchFamily="18" charset="0"/>
              </a:rPr>
              <a:t>literate and illiterate people </a:t>
            </a:r>
            <a:r>
              <a:rPr lang="en-US" sz="2400" dirty="0">
                <a:latin typeface="Times New Roman" panose="02020603050405020304" pitchFamily="18" charset="0"/>
                <a:cs typeface="Times New Roman" panose="02020603050405020304" pitchFamily="18" charset="0"/>
              </a:rPr>
              <a:t>are adapting the </a:t>
            </a:r>
            <a:r>
              <a:rPr lang="en-US" sz="2400" dirty="0">
                <a:solidFill>
                  <a:srgbClr val="C00000"/>
                </a:solidFill>
                <a:latin typeface="Times New Roman" panose="02020603050405020304" pitchFamily="18" charset="0"/>
                <a:cs typeface="Times New Roman" panose="02020603050405020304" pitchFamily="18" charset="0"/>
              </a:rPr>
              <a:t>technical growth</a:t>
            </a:r>
            <a:r>
              <a:rPr lang="en-US" sz="2400" dirty="0">
                <a:latin typeface="Times New Roman" panose="02020603050405020304" pitchFamily="18" charset="0"/>
                <a:cs typeface="Times New Roman" panose="02020603050405020304" pitchFamily="18" charset="0"/>
              </a:rPr>
              <a:t> of the country.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a:t>
            </a:r>
            <a:r>
              <a:rPr lang="en-US" sz="2400" dirty="0">
                <a:solidFill>
                  <a:srgbClr val="C00000"/>
                </a:solidFill>
                <a:latin typeface="Times New Roman" panose="02020603050405020304" pitchFamily="18" charset="0"/>
                <a:cs typeface="Times New Roman" panose="02020603050405020304" pitchFamily="18" charset="0"/>
              </a:rPr>
              <a:t>direct link </a:t>
            </a:r>
            <a:r>
              <a:rPr lang="en-US" sz="2400" dirty="0">
                <a:latin typeface="Times New Roman" panose="02020603050405020304" pitchFamily="18" charset="0"/>
                <a:cs typeface="Times New Roman" panose="02020603050405020304" pitchFamily="18" charset="0"/>
              </a:rPr>
              <a:t>between the local artisans and the agencies of MoTA is made complicated.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makes the tribal people </a:t>
            </a:r>
            <a:r>
              <a:rPr lang="en-US" sz="2400" dirty="0">
                <a:solidFill>
                  <a:srgbClr val="C00000"/>
                </a:solidFill>
                <a:latin typeface="Times New Roman" panose="02020603050405020304" pitchFamily="18" charset="0"/>
                <a:cs typeface="Times New Roman" panose="02020603050405020304" pitchFamily="18" charset="0"/>
              </a:rPr>
              <a:t>easier to use and access </a:t>
            </a:r>
            <a:r>
              <a:rPr lang="en-US" sz="2400" dirty="0">
                <a:latin typeface="Times New Roman" panose="02020603050405020304" pitchFamily="18" charset="0"/>
                <a:cs typeface="Times New Roman" panose="02020603050405020304" pitchFamily="18" charset="0"/>
              </a:rPr>
              <a:t>them better than any other mobile application in order to reach out the agencies of MoTA.</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helps the local artisan to </a:t>
            </a:r>
            <a:r>
              <a:rPr lang="en-US" sz="2400" dirty="0">
                <a:solidFill>
                  <a:srgbClr val="C00000"/>
                </a:solidFill>
                <a:latin typeface="Times New Roman" panose="02020603050405020304" pitchFamily="18" charset="0"/>
                <a:cs typeface="Times New Roman" panose="02020603050405020304" pitchFamily="18" charset="0"/>
              </a:rPr>
              <a:t>develop their skills </a:t>
            </a:r>
            <a:r>
              <a:rPr lang="en-US" sz="2400" dirty="0">
                <a:latin typeface="Times New Roman" panose="02020603050405020304" pitchFamily="18" charset="0"/>
                <a:cs typeface="Times New Roman" panose="02020603050405020304" pitchFamily="18" charset="0"/>
              </a:rPr>
              <a:t>to advancement, as well as promote their skills for their welfare.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MoTA (Government) Agencies could use this project easily to </a:t>
            </a:r>
            <a:r>
              <a:rPr lang="en-US" sz="2400" dirty="0">
                <a:solidFill>
                  <a:srgbClr val="C00000"/>
                </a:solidFill>
                <a:latin typeface="Times New Roman" panose="02020603050405020304" pitchFamily="18" charset="0"/>
                <a:cs typeface="Times New Roman" panose="02020603050405020304" pitchFamily="18" charset="0"/>
              </a:rPr>
              <a:t>provide training, promotions and marketing</a:t>
            </a:r>
            <a:r>
              <a:rPr lang="en-US" sz="2400" dirty="0">
                <a:latin typeface="Times New Roman" panose="02020603050405020304" pitchFamily="18" charset="0"/>
                <a:cs typeface="Times New Roman" panose="02020603050405020304" pitchFamily="18" charset="0"/>
              </a:rPr>
              <a:t> to the tribal people directly by viewing their work of arts and queries. And may also help the commoners to know more about the art and culture of the tribal people.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C00000"/>
                </a:solidFill>
                <a:latin typeface="Times New Roman" panose="02020603050405020304" pitchFamily="18" charset="0"/>
                <a:cs typeface="Times New Roman" panose="02020603050405020304" pitchFamily="18" charset="0"/>
              </a:rPr>
              <a:t>commoners also plays a major role </a:t>
            </a:r>
            <a:r>
              <a:rPr lang="en-US" sz="2400" dirty="0">
                <a:latin typeface="Times New Roman" panose="02020603050405020304" pitchFamily="18" charset="0"/>
                <a:cs typeface="Times New Roman" panose="02020603050405020304" pitchFamily="18" charset="0"/>
              </a:rPr>
              <a:t>in the </a:t>
            </a:r>
            <a:r>
              <a:rPr lang="en-US" sz="2400" dirty="0">
                <a:solidFill>
                  <a:srgbClr val="C00000"/>
                </a:solidFill>
                <a:latin typeface="Times New Roman" panose="02020603050405020304" pitchFamily="18" charset="0"/>
                <a:cs typeface="Times New Roman" panose="02020603050405020304" pitchFamily="18" charset="0"/>
              </a:rPr>
              <a:t>economic betterment </a:t>
            </a:r>
            <a:r>
              <a:rPr lang="en-US" sz="2400" dirty="0">
                <a:latin typeface="Times New Roman" panose="02020603050405020304" pitchFamily="18" charset="0"/>
                <a:cs typeface="Times New Roman" panose="02020603050405020304" pitchFamily="18" charset="0"/>
              </a:rPr>
              <a:t>of the artisans. They can also gain some knowledge about the tribes of India. Hence, this application can bring a change in the socio-economic life of the tribal people.</a:t>
            </a:r>
            <a:endParaRPr lang="en-US" sz="2400" dirty="0"/>
          </a:p>
        </p:txBody>
      </p:sp>
    </p:spTree>
    <p:extLst>
      <p:ext uri="{BB962C8B-B14F-4D97-AF65-F5344CB8AC3E}">
        <p14:creationId xmlns:p14="http://schemas.microsoft.com/office/powerpoint/2010/main" val="41950331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ANDROID</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Android is a Mobile Operating System developed by </a:t>
            </a:r>
            <a:r>
              <a:rPr lang="en-US" sz="2400" dirty="0">
                <a:solidFill>
                  <a:srgbClr val="FF0000"/>
                </a:solidFill>
                <a:latin typeface="Times New Roman" panose="02020603050405020304" pitchFamily="18" charset="0"/>
                <a:cs typeface="Times New Roman" panose="02020603050405020304" pitchFamily="18" charset="0"/>
              </a:rPr>
              <a:t>Google</a:t>
            </a:r>
            <a:r>
              <a:rPr lang="en-US" sz="2400" dirty="0">
                <a:latin typeface="Times New Roman" panose="02020603050405020304" pitchFamily="18" charset="0"/>
                <a:cs typeface="Times New Roman" panose="02020603050405020304" pitchFamily="18" charset="0"/>
              </a:rPr>
              <a:t>, based on Linux Kernel and open source software.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Developed by Google and later the </a:t>
            </a:r>
            <a:r>
              <a:rPr lang="en-US" sz="2400" dirty="0">
                <a:solidFill>
                  <a:srgbClr val="FF0000"/>
                </a:solidFill>
                <a:latin typeface="Times New Roman" panose="02020603050405020304" pitchFamily="18" charset="0"/>
                <a:cs typeface="Times New Roman" panose="02020603050405020304" pitchFamily="18" charset="0"/>
              </a:rPr>
              <a:t>Open Handset Alliance </a:t>
            </a:r>
            <a:r>
              <a:rPr lang="en-US" sz="2400" dirty="0">
                <a:latin typeface="Times New Roman" panose="02020603050405020304" pitchFamily="18" charset="0"/>
                <a:cs typeface="Times New Roman" panose="02020603050405020304" pitchFamily="18" charset="0"/>
              </a:rPr>
              <a:t>(OHA).</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There are more than </a:t>
            </a:r>
            <a:r>
              <a:rPr lang="en-US" sz="2400" dirty="0">
                <a:solidFill>
                  <a:srgbClr val="FF0000"/>
                </a:solidFill>
                <a:latin typeface="Times New Roman" panose="02020603050405020304" pitchFamily="18" charset="0"/>
                <a:cs typeface="Times New Roman" panose="02020603050405020304" pitchFamily="18" charset="0"/>
              </a:rPr>
              <a:t>4,00,000+ apps </a:t>
            </a:r>
            <a:r>
              <a:rPr lang="en-US" sz="2400" dirty="0">
                <a:latin typeface="Times New Roman" panose="02020603050405020304" pitchFamily="18" charset="0"/>
                <a:cs typeface="Times New Roman" panose="02020603050405020304" pitchFamily="18" charset="0"/>
              </a:rPr>
              <a:t>in android market.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Allows writing managed code in the </a:t>
            </a:r>
            <a:r>
              <a:rPr lang="en-US" sz="2400" dirty="0">
                <a:solidFill>
                  <a:srgbClr val="FF0000"/>
                </a:solidFill>
                <a:latin typeface="Times New Roman" panose="02020603050405020304" pitchFamily="18" charset="0"/>
                <a:cs typeface="Times New Roman" panose="02020603050405020304" pitchFamily="18" charset="0"/>
              </a:rPr>
              <a:t>Java language</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STORES: Google play, SlideME, Opera Mobile Store, Amazon App Store, Mobango.</a:t>
            </a:r>
          </a:p>
          <a:p>
            <a:endParaRPr lang="en-US" sz="2400" dirty="0"/>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6314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CATEGORIES OF APPLICATIONS</a:t>
            </a:r>
          </a:p>
        </p:txBody>
      </p:sp>
      <p:pic>
        <p:nvPicPr>
          <p:cNvPr id="14337" name="Picture 1" descr="C:\Users\mit\Desktop\categories.jpg"/>
          <p:cNvPicPr>
            <a:picLocks noChangeAspect="1" noChangeArrowheads="1"/>
          </p:cNvPicPr>
          <p:nvPr/>
        </p:nvPicPr>
        <p:blipFill>
          <a:blip r:embed="rId2"/>
          <a:srcRect/>
          <a:stretch>
            <a:fillRect/>
          </a:stretch>
        </p:blipFill>
        <p:spPr bwMode="auto">
          <a:xfrm>
            <a:off x="1981200" y="1633332"/>
            <a:ext cx="8273142" cy="3776869"/>
          </a:xfrm>
          <a:prstGeom prst="rect">
            <a:avLst/>
          </a:prstGeom>
          <a:noFill/>
        </p:spPr>
      </p:pic>
    </p:spTree>
    <p:extLst>
      <p:ext uri="{BB962C8B-B14F-4D97-AF65-F5344CB8AC3E}">
        <p14:creationId xmlns:p14="http://schemas.microsoft.com/office/powerpoint/2010/main" val="39560125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firebase logo"/>
          <p:cNvSpPr>
            <a:spLocks noChangeAspect="1" noChangeArrowheads="1"/>
          </p:cNvSpPr>
          <p:nvPr/>
        </p:nvSpPr>
        <p:spPr bwMode="auto">
          <a:xfrm>
            <a:off x="1640682" y="748903"/>
            <a:ext cx="2029209" cy="20292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6" name="Title 5"/>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FIREBASE</a:t>
            </a:r>
          </a:p>
        </p:txBody>
      </p:sp>
      <p:sp>
        <p:nvSpPr>
          <p:cNvPr id="7" name="Content Placeholder 6"/>
          <p:cNvSpPr>
            <a:spLocks noGrp="1"/>
          </p:cNvSpPr>
          <p:nvPr>
            <p:ph idx="1"/>
          </p:nvPr>
        </p:nvSpPr>
        <p:spPr>
          <a:xfrm>
            <a:off x="457200" y="1417639"/>
            <a:ext cx="11353800" cy="4525963"/>
          </a:xfrm>
        </p:spPr>
        <p:txBody>
          <a:bodyPr>
            <a:noAutofit/>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was </a:t>
            </a:r>
            <a:r>
              <a:rPr lang="en-US" sz="2400" dirty="0">
                <a:solidFill>
                  <a:srgbClr val="FF0000"/>
                </a:solidFill>
                <a:latin typeface="Times New Roman" panose="02020603050405020304" pitchFamily="18" charset="0"/>
                <a:cs typeface="Times New Roman" panose="02020603050405020304" pitchFamily="18" charset="0"/>
              </a:rPr>
              <a:t>a startup called Envolve</a:t>
            </a:r>
            <a:r>
              <a:rPr lang="en-US" sz="24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Envolve, it provided developers with an </a:t>
            </a:r>
            <a:r>
              <a:rPr lang="en-US" sz="2400" dirty="0">
                <a:solidFill>
                  <a:srgbClr val="FF0000"/>
                </a:solidFill>
                <a:latin typeface="Times New Roman" panose="02020603050405020304" pitchFamily="18" charset="0"/>
                <a:cs typeface="Times New Roman" panose="02020603050405020304" pitchFamily="18" charset="0"/>
              </a:rPr>
              <a:t>API </a:t>
            </a:r>
            <a:r>
              <a:rPr lang="en-US" sz="2400" dirty="0">
                <a:latin typeface="Times New Roman" panose="02020603050405020304" pitchFamily="18" charset="0"/>
                <a:cs typeface="Times New Roman" panose="02020603050405020304" pitchFamily="18" charset="0"/>
              </a:rPr>
              <a:t>that enabled </a:t>
            </a:r>
            <a:r>
              <a:rPr lang="en-US" sz="2400" dirty="0">
                <a:solidFill>
                  <a:srgbClr val="FF0000"/>
                </a:solidFill>
                <a:latin typeface="Times New Roman" panose="02020603050405020304" pitchFamily="18" charset="0"/>
                <a:cs typeface="Times New Roman" panose="02020603050405020304" pitchFamily="18" charset="0"/>
              </a:rPr>
              <a:t>the integration of online chat functionality</a:t>
            </a:r>
            <a:r>
              <a:rPr lang="en-US" sz="2400" dirty="0">
                <a:latin typeface="Times New Roman" panose="02020603050405020304" pitchFamily="18" charset="0"/>
                <a:cs typeface="Times New Roman" panose="02020603050405020304" pitchFamily="18" charset="0"/>
              </a:rPr>
              <a:t> into their website.</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April 2012, Firebase was created as a separate company that provided </a:t>
            </a:r>
            <a:r>
              <a:rPr lang="en-US" sz="2400" dirty="0">
                <a:solidFill>
                  <a:srgbClr val="FF0000"/>
                </a:solidFill>
                <a:latin typeface="Times New Roman" panose="02020603050405020304" pitchFamily="18" charset="0"/>
                <a:cs typeface="Times New Roman" panose="02020603050405020304" pitchFamily="18" charset="0"/>
              </a:rPr>
              <a:t>Backend-as-a-Service</a:t>
            </a:r>
            <a:r>
              <a:rPr lang="en-US" sz="2400" dirty="0">
                <a:latin typeface="Times New Roman" panose="02020603050405020304" pitchFamily="18" charset="0"/>
                <a:cs typeface="Times New Roman" panose="02020603050405020304" pitchFamily="18" charset="0"/>
              </a:rPr>
              <a:t> with real-time functionality.</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it was acquired by Google in 2014, Firebase rapidly evolved into the multifunctional behemoth of a mobile and web platform that it is today.</a:t>
            </a:r>
            <a:endParaRPr lang="en-US" sz="2400" dirty="0"/>
          </a:p>
        </p:txBody>
      </p:sp>
    </p:spTree>
    <p:extLst>
      <p:ext uri="{BB962C8B-B14F-4D97-AF65-F5344CB8AC3E}">
        <p14:creationId xmlns:p14="http://schemas.microsoft.com/office/powerpoint/2010/main" val="29817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304800"/>
            <a:ext cx="8229600" cy="1754326"/>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FIREBASE SERVICES</a:t>
            </a:r>
          </a:p>
          <a:p>
            <a:pPr marL="457200" indent="-457200" algn="ctr">
              <a:lnSpc>
                <a:spcPct val="150000"/>
              </a:lnSpc>
              <a:buAutoNum type="arabicParenR"/>
            </a:pPr>
            <a:r>
              <a:rPr lang="en-US" sz="2400" dirty="0">
                <a:latin typeface="Times New Roman" panose="02020603050405020304" pitchFamily="18" charset="0"/>
                <a:cs typeface="Times New Roman" panose="02020603050405020304" pitchFamily="18" charset="0"/>
              </a:rPr>
              <a:t>Develop &amp; Test your App.</a:t>
            </a:r>
          </a:p>
          <a:p>
            <a:pPr marL="457200" indent="-457200" algn="ctr">
              <a:lnSpc>
                <a:spcPct val="150000"/>
              </a:lnSpc>
              <a:buAutoNum type="arabicParenR"/>
            </a:pPr>
            <a:r>
              <a:rPr lang="en-US" sz="2400" dirty="0">
                <a:latin typeface="Times New Roman" panose="02020603050405020304" pitchFamily="18" charset="0"/>
                <a:cs typeface="Times New Roman" panose="02020603050405020304" pitchFamily="18" charset="0"/>
              </a:rPr>
              <a:t>Grow &amp; engage audience.</a:t>
            </a:r>
          </a:p>
        </p:txBody>
      </p:sp>
      <p:pic>
        <p:nvPicPr>
          <p:cNvPr id="5122" name="Picture 2" descr="Image result for TWO GROUPS OF FIRE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05000"/>
            <a:ext cx="7696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8960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90222"/>
            <a:ext cx="112014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rgbClr val="C00000"/>
                </a:solidFill>
                <a:latin typeface="Times New Roman" panose="02020603050405020304" pitchFamily="18" charset="0"/>
                <a:cs typeface="Times New Roman" panose="02020603050405020304" pitchFamily="18" charset="0"/>
              </a:rPr>
              <a:t>Real-time database </a:t>
            </a:r>
            <a:r>
              <a:rPr lang="en-US" sz="2400" dirty="0">
                <a:latin typeface="Times New Roman" panose="02020603050405020304" pitchFamily="18" charset="0"/>
                <a:cs typeface="Times New Roman" panose="02020603050405020304" pitchFamily="18" charset="0"/>
              </a:rPr>
              <a:t>– It is a cloud database.</a:t>
            </a:r>
          </a:p>
          <a:p>
            <a:pPr marL="342900" indent="-342900" algn="just">
              <a:buFont typeface="Wingdings" panose="05000000000000000000" pitchFamily="2" charset="2"/>
              <a:buChar char="§"/>
            </a:pPr>
            <a:r>
              <a:rPr lang="en-US" sz="2400" dirty="0">
                <a:solidFill>
                  <a:srgbClr val="C00000"/>
                </a:solidFill>
                <a:latin typeface="Times New Roman" panose="02020603050405020304" pitchFamily="18" charset="0"/>
                <a:cs typeface="Times New Roman" panose="02020603050405020304" pitchFamily="18" charset="0"/>
              </a:rPr>
              <a:t>Cloud storage </a:t>
            </a:r>
            <a:r>
              <a:rPr lang="en-US" sz="2400" dirty="0">
                <a:latin typeface="Times New Roman" panose="02020603050405020304" pitchFamily="18" charset="0"/>
                <a:cs typeface="Times New Roman" panose="02020603050405020304" pitchFamily="18" charset="0"/>
              </a:rPr>
              <a:t>– It is used for easy and secure file transfer and also to store the images, videos, audios, or other information contents. Hence, it is a cost-efficient object/file storage system.</a:t>
            </a:r>
          </a:p>
          <a:p>
            <a:pPr marL="342900" indent="-342900" algn="just">
              <a:buFont typeface="Wingdings" panose="05000000000000000000" pitchFamily="2" charset="2"/>
              <a:buChar char="§"/>
            </a:pPr>
            <a:r>
              <a:rPr lang="en-US" sz="2400" dirty="0">
                <a:solidFill>
                  <a:srgbClr val="C00000"/>
                </a:solidFill>
                <a:latin typeface="Times New Roman" panose="02020603050405020304" pitchFamily="18" charset="0"/>
                <a:cs typeface="Times New Roman" panose="02020603050405020304" pitchFamily="18" charset="0"/>
              </a:rPr>
              <a:t>Cloud messaging</a:t>
            </a:r>
            <a:r>
              <a:rPr lang="en-US" sz="2400" dirty="0">
                <a:latin typeface="Times New Roman" panose="02020603050405020304" pitchFamily="18" charset="0"/>
                <a:cs typeface="Times New Roman" panose="02020603050405020304" pitchFamily="18" charset="0"/>
              </a:rPr>
              <a:t> – It is used to send message or to establish communication among the users without any payments.</a:t>
            </a:r>
          </a:p>
          <a:p>
            <a:pPr marL="342900" indent="-342900" algn="just">
              <a:buFont typeface="Wingdings" panose="05000000000000000000" pitchFamily="2" charset="2"/>
              <a:buChar char="§"/>
            </a:pPr>
            <a:r>
              <a:rPr lang="en-US" sz="2400" dirty="0">
                <a:solidFill>
                  <a:srgbClr val="C00000"/>
                </a:solidFill>
                <a:latin typeface="Times New Roman" panose="02020603050405020304" pitchFamily="18" charset="0"/>
                <a:cs typeface="Times New Roman" panose="02020603050405020304" pitchFamily="18" charset="0"/>
              </a:rPr>
              <a:t>Authentication</a:t>
            </a:r>
            <a:r>
              <a:rPr lang="en-US" sz="2400" dirty="0">
                <a:latin typeface="Times New Roman" panose="02020603050405020304" pitchFamily="18" charset="0"/>
                <a:cs typeface="Times New Roman" panose="02020603050405020304" pitchFamily="18" charset="0"/>
              </a:rPr>
              <a:t> – It provides security to the user in a simpler way through the email or social media accounts.</a:t>
            </a:r>
          </a:p>
          <a:p>
            <a:pPr marL="342900" indent="-342900" algn="just">
              <a:buFont typeface="Wingdings" panose="05000000000000000000" pitchFamily="2" charset="2"/>
              <a:buChar char="§"/>
            </a:pPr>
            <a:r>
              <a:rPr lang="en-US" sz="2400" dirty="0">
                <a:solidFill>
                  <a:srgbClr val="C00000"/>
                </a:solidFill>
                <a:latin typeface="Times New Roman" panose="02020603050405020304" pitchFamily="18" charset="0"/>
                <a:cs typeface="Times New Roman" panose="02020603050405020304" pitchFamily="18" charset="0"/>
              </a:rPr>
              <a:t>Hosting</a:t>
            </a:r>
            <a:r>
              <a:rPr lang="en-US" sz="2400" dirty="0">
                <a:latin typeface="Times New Roman" panose="02020603050405020304" pitchFamily="18" charset="0"/>
                <a:cs typeface="Times New Roman" panose="02020603050405020304" pitchFamily="18" charset="0"/>
              </a:rPr>
              <a:t> – It is a production-grade web content that facilities the developers.</a:t>
            </a:r>
          </a:p>
          <a:p>
            <a:pPr marL="342900" indent="-342900" algn="just">
              <a:buFont typeface="Wingdings" panose="05000000000000000000" pitchFamily="2" charset="2"/>
              <a:buChar char="§"/>
            </a:pPr>
            <a:r>
              <a:rPr lang="en-US" sz="2400" dirty="0">
                <a:solidFill>
                  <a:srgbClr val="C00000"/>
                </a:solidFill>
                <a:latin typeface="Times New Roman" panose="02020603050405020304" pitchFamily="18" charset="0"/>
                <a:cs typeface="Times New Roman" panose="02020603050405020304" pitchFamily="18" charset="0"/>
              </a:rPr>
              <a:t>Remote configuration </a:t>
            </a:r>
            <a:r>
              <a:rPr lang="en-US" sz="2400" dirty="0">
                <a:latin typeface="Times New Roman" panose="02020603050405020304" pitchFamily="18" charset="0"/>
                <a:cs typeface="Times New Roman" panose="02020603050405020304" pitchFamily="18" charset="0"/>
              </a:rPr>
              <a:t>– It is used to customize (i.e. to change the appearance) the application without requiring the user to download an application update.</a:t>
            </a:r>
          </a:p>
        </p:txBody>
      </p:sp>
      <p:sp>
        <p:nvSpPr>
          <p:cNvPr id="6" name="Title 1"/>
          <p:cNvSpPr txBox="1">
            <a:spLocks/>
          </p:cNvSpPr>
          <p:nvPr/>
        </p:nvSpPr>
        <p:spPr>
          <a:xfrm>
            <a:off x="1981200" y="762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15808849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5055</TotalTime>
  <Words>1703</Words>
  <Application>Microsoft Office PowerPoint</Application>
  <PresentationFormat>Widescreen</PresentationFormat>
  <Paragraphs>182</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Courier New</vt:lpstr>
      <vt:lpstr>Times New Roman</vt:lpstr>
      <vt:lpstr>Wingdings</vt:lpstr>
      <vt:lpstr>Office Theme</vt:lpstr>
      <vt:lpstr>CHHATRA VISHWAKARMA AWARDS 2019 </vt:lpstr>
      <vt:lpstr>PowerPoint Presentation</vt:lpstr>
      <vt:lpstr>ABSTRACT</vt:lpstr>
      <vt:lpstr>MOBILE APPLICATION</vt:lpstr>
      <vt:lpstr>ANDROID</vt:lpstr>
      <vt:lpstr>CATEGORIES OF APPLICATIONS</vt:lpstr>
      <vt:lpstr>FIREBASE</vt:lpstr>
      <vt:lpstr>PowerPoint Presentation</vt:lpstr>
      <vt:lpstr>PowerPoint Presentation</vt:lpstr>
      <vt:lpstr>PROBLEM STATEMENT</vt:lpstr>
      <vt:lpstr>Cont..</vt:lpstr>
      <vt:lpstr>EXISTING SYSTEM</vt:lpstr>
      <vt:lpstr>PROPOSED SYSTEM</vt:lpstr>
      <vt:lpstr>Cont..</vt:lpstr>
      <vt:lpstr>MODULES</vt:lpstr>
      <vt:lpstr>SYSTEM ARCHITECTURE</vt:lpstr>
      <vt:lpstr>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vt:lpstr>
      <vt:lpstr>PowerPoint Presentation</vt:lpstr>
      <vt:lpstr>USECASE DIAGRAM</vt:lpstr>
      <vt:lpstr>FUTURE ENHANCEMENT</vt:lpstr>
      <vt:lpstr>CONCLUSION</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TRIBAL WELFARE APPLICATION IN ANDROID</dc:title>
  <dc:creator/>
  <cp:lastModifiedBy>Augustin Raj</cp:lastModifiedBy>
  <cp:revision>311</cp:revision>
  <dcterms:created xsi:type="dcterms:W3CDTF">2018-07-11T08:29:18Z</dcterms:created>
  <dcterms:modified xsi:type="dcterms:W3CDTF">2019-11-13T05:04:47Z</dcterms:modified>
</cp:coreProperties>
</file>