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7" d="100"/>
          <a:sy n="77" d="100"/>
        </p:scale>
        <p:origin x="86"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83979" y="1815048"/>
            <a:ext cx="10663378" cy="403495"/>
          </a:xfrm>
        </p:spPr>
        <p:txBody>
          <a:bodyPr/>
          <a:lstStyle/>
          <a:p>
            <a:r>
              <a:rPr lang="en-US" sz="2000" dirty="0"/>
              <a:t>Group Name:    A069                                                        Name of Student Presenting: Vinayak</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2383435" y="394071"/>
            <a:ext cx="12546767" cy="1059805"/>
          </a:xfrm>
        </p:spPr>
        <p:txBody>
          <a:bodyPr/>
          <a:lstStyle/>
          <a:p>
            <a:pPr algn="r"/>
            <a:r>
              <a:rPr lang="en-GB" dirty="0"/>
              <a:t>7COM1079-2024  Student Group No: A069                   Names of Student Attendees : HARSH , ABHISHEK,                                                                                                                                                                                                                                                                                                                         VINAYAK, HASEEB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3500556" y="5637438"/>
            <a:ext cx="9769418" cy="230832"/>
          </a:xfrm>
        </p:spPr>
        <p:txBody>
          <a:bodyPr/>
          <a:lstStyle/>
          <a:p>
            <a:r>
              <a:rPr lang="en-US" b="0" i="0" dirty="0">
                <a:effectLst/>
                <a:latin typeface="Arial" panose="020B0604020202020204" pitchFamily="34" charset="0"/>
              </a:rPr>
              <a:t>This Dataset has 44 rows</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73CA88D7-4254-9E93-C601-6DB3B40D9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49" y="237289"/>
            <a:ext cx="11415252" cy="4564408"/>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a:solidFill>
                  <a:srgbClr val="FF0000"/>
                </a:solidFill>
              </a:rPr>
              <a:t>:   </a:t>
            </a:r>
            <a:r>
              <a:rPr lang="en-US" sz="2400">
                <a:solidFill>
                  <a:schemeClr val="tx1"/>
                </a:solidFill>
              </a:rPr>
              <a:t>(TS283) </a:t>
            </a:r>
            <a:r>
              <a:rPr lang="en-GB" sz="2400" b="1" i="0" u="none" strike="noStrike" dirty="0">
                <a:solidFill>
                  <a:srgbClr val="202124"/>
                </a:solidFill>
                <a:effectLst/>
                <a:latin typeface="zeitung"/>
              </a:rPr>
              <a:t>Corn, Oat, Cereals &amp; Grains Futures Data</a:t>
            </a:r>
          </a:p>
          <a:p>
            <a:endParaRPr lang="en-US" sz="2400" dirty="0">
              <a:solidFill>
                <a:schemeClr val="tx1"/>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100583" y="539362"/>
            <a:ext cx="19541109" cy="494070"/>
          </a:xfrm>
        </p:spPr>
        <p:txBody>
          <a:bodyPr/>
          <a:lstStyle/>
          <a:p>
            <a:r>
              <a:rPr lang="en-GB" dirty="0"/>
              <a:t>7COM1079-2024  Student Group No: A069                   Names of Student Group Attendees: Harsh, Aviral, Haseeb, Abhishek and Vinayak</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100583" y="1960477"/>
            <a:ext cx="10974945" cy="2937046"/>
          </a:xfrm>
        </p:spPr>
        <p:txBody>
          <a:bodyPr>
            <a:noAutofit/>
          </a:bodyPr>
          <a:lstStyle/>
          <a:p>
            <a:pPr>
              <a:lnSpc>
                <a:spcPct val="100000"/>
              </a:lnSpc>
            </a:pPr>
            <a:r>
              <a:rPr lang="en-US" sz="2400" b="0" dirty="0">
                <a:latin typeface="+mn-lt"/>
                <a:cs typeface="Calibri"/>
              </a:rPr>
              <a:t>This dataset is interesting to us because  it is </a:t>
            </a:r>
            <a:r>
              <a:rPr lang="en-US" sz="2000" b="0" dirty="0">
                <a:latin typeface="+mn-lt"/>
              </a:rPr>
              <a:t>fascinating as they reveal trends, efficiencies, and opportunities for advancing sustainability and combating climate change.</a:t>
            </a:r>
            <a:br>
              <a:rPr lang="en-US" sz="2400" b="0" dirty="0">
                <a:latin typeface="+mn-lt"/>
                <a:cs typeface="Calibri" panose="020F0502020204030204" pitchFamily="34" charset="0"/>
              </a:rPr>
            </a:br>
            <a:br>
              <a:rPr lang="en-US" sz="2400" b="0" dirty="0">
                <a:latin typeface="+mn-lt"/>
                <a:cs typeface="Calibri" panose="020F0502020204030204" pitchFamily="34" charset="0"/>
              </a:rPr>
            </a:br>
            <a:r>
              <a:rPr lang="en-US" sz="2400" b="0" dirty="0">
                <a:latin typeface="+mn-lt"/>
                <a:cs typeface="Calibri"/>
              </a:rPr>
              <a:t>Our  Independent variable is: commodity</a:t>
            </a:r>
            <a:br>
              <a:rPr lang="en-US" sz="2400" b="0" dirty="0">
                <a:latin typeface="+mn-lt"/>
                <a:cs typeface="Calibri" panose="020F0502020204030204" pitchFamily="34" charset="0"/>
              </a:rPr>
            </a:br>
            <a:r>
              <a:rPr lang="en-US" sz="2400" b="0" dirty="0">
                <a:latin typeface="+mn-lt"/>
                <a:cs typeface="Calibri"/>
              </a:rPr>
              <a:t>                   This  Independent variable datatype is : Nominal/categorial  </a:t>
            </a:r>
            <a:br>
              <a:rPr lang="en-US" sz="2400" b="0" dirty="0">
                <a:latin typeface="+mn-lt"/>
                <a:cs typeface="Calibri" panose="020F0502020204030204" pitchFamily="34" charset="0"/>
              </a:rPr>
            </a:br>
            <a:r>
              <a:rPr lang="en-US" sz="2400" b="0" dirty="0">
                <a:latin typeface="+mn-lt"/>
                <a:cs typeface="Calibri"/>
              </a:rPr>
              <a:t>Our Dependent variable is: close </a:t>
            </a:r>
            <a:br>
              <a:rPr lang="en-US" sz="2400" b="0" dirty="0">
                <a:latin typeface="+mn-lt"/>
                <a:cs typeface="Calibri" panose="020F0502020204030204" pitchFamily="34" charset="0"/>
              </a:rPr>
            </a:br>
            <a:r>
              <a:rPr lang="en-US" sz="2400" b="0" dirty="0">
                <a:latin typeface="+mn-lt"/>
                <a:cs typeface="Calibri"/>
              </a:rPr>
              <a:t>                   This Dependent variable datatype is : Interval/measurement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solidFill>
                  <a:schemeClr val="tx1"/>
                </a:solidFill>
              </a:rPr>
              <a:t>Our Research Question is</a:t>
            </a:r>
            <a:endParaRPr lang="en-GB" sz="1800" dirty="0">
              <a:solidFill>
                <a:schemeClr val="tx1"/>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solidFill>
                  <a:schemeClr val="tx1"/>
                </a:solidFill>
              </a:rPr>
              <a:t>PRE 7COM1079-2024  Student Group No:  A069</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solidFill>
                  <a:schemeClr val="tx1"/>
                </a:solidFill>
              </a:rPr>
              <a:t>3</a:t>
            </a:r>
            <a:endParaRPr lang="en-GB" dirty="0">
              <a:solidFill>
                <a:schemeClr val="tx1"/>
              </a:solidFill>
            </a:endParaRPr>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1149125" y="1863275"/>
            <a:ext cx="10640594" cy="2678085"/>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the mean of  </a:t>
            </a:r>
            <a:r>
              <a:rPr lang="en-IE" sz="2400" b="0" dirty="0">
                <a:latin typeface="Calibri" panose="020F0502020204030204" pitchFamily="34" charset="0"/>
                <a:ea typeface="Calibri" panose="020F0502020204030204" pitchFamily="34" charset="0"/>
                <a:cs typeface="Times New Roman" panose="02020603050405020304" pitchFamily="18" charset="0"/>
              </a:rPr>
              <a:t>CLOSE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latin typeface="Calibri" panose="020F0502020204030204" pitchFamily="34" charset="0"/>
                <a:ea typeface="Calibri" panose="020F0502020204030204" pitchFamily="34" charset="0"/>
                <a:cs typeface="Times New Roman" panose="02020603050405020304" pitchFamily="18" charset="0"/>
              </a:rPr>
              <a:t>COMMODITY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endParaRPr lang="en-GB" sz="2400"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endParaRPr lang="en-GB" sz="2000" b="0" dirty="0">
              <a:solidFill>
                <a:schemeClr val="tx1"/>
              </a:solidFill>
              <a:latin typeface="Arial"/>
              <a:cs typeface="Arial"/>
            </a:endParaRPr>
          </a:p>
          <a:p>
            <a:pPr>
              <a:lnSpc>
                <a:spcPct val="100000"/>
              </a:lnSpc>
            </a:pPr>
            <a:endParaRPr lang="en-GB" sz="2000" b="0" dirty="0">
              <a:solidFill>
                <a:schemeClr val="tx1"/>
              </a:solidFill>
              <a:latin typeface="Arial"/>
              <a:cs typeface="Arial"/>
            </a:endParaRPr>
          </a:p>
          <a:p>
            <a:pPr>
              <a:lnSpc>
                <a:spcPct val="100000"/>
              </a:lnSpc>
            </a:pPr>
            <a:endParaRPr lang="en-GB" sz="2000" b="0" dirty="0">
              <a:solidFill>
                <a:schemeClr val="tx1"/>
              </a:solidFill>
              <a:latin typeface="Arial"/>
              <a:cs typeface="Arial"/>
            </a:endParaRPr>
          </a:p>
          <a:p>
            <a:pPr>
              <a:lnSpc>
                <a:spcPct val="100000"/>
              </a:lnSpc>
            </a:pPr>
            <a:r>
              <a:rPr lang="en-GB" sz="2000" b="0" dirty="0">
                <a:solidFill>
                  <a:schemeClr val="tx1"/>
                </a:solidFill>
                <a:latin typeface="Arial"/>
                <a:cs typeface="Arial"/>
              </a:rPr>
              <a:t>Null hypothesis (H</a:t>
            </a:r>
            <a:r>
              <a:rPr lang="en-GB" sz="2000" b="0" baseline="-25000" dirty="0">
                <a:solidFill>
                  <a:schemeClr val="tx1"/>
                </a:solidFill>
                <a:latin typeface="Arial"/>
                <a:cs typeface="Arial"/>
              </a:rPr>
              <a:t>0</a:t>
            </a:r>
            <a:r>
              <a:rPr lang="en-GB" sz="2000" b="0" dirty="0">
                <a:solidFill>
                  <a:schemeClr val="tx1"/>
                </a:solidFill>
                <a:latin typeface="Arial"/>
                <a:cs typeface="Arial"/>
              </a:rPr>
              <a:t>): There is </a:t>
            </a:r>
            <a:r>
              <a:rPr lang="en-GB" sz="2000" dirty="0">
                <a:solidFill>
                  <a:schemeClr val="tx1"/>
                </a:solidFill>
                <a:latin typeface="Arial"/>
                <a:cs typeface="Arial"/>
              </a:rPr>
              <a:t>no</a:t>
            </a:r>
            <a:r>
              <a:rPr lang="en-GB" sz="2000" b="0" dirty="0">
                <a:solidFill>
                  <a:schemeClr val="tx1"/>
                </a:solidFill>
                <a:latin typeface="Arial"/>
                <a:cs typeface="Arial"/>
              </a:rPr>
              <a:t> difference in the mean/median of the Close variable between Commodity.     </a:t>
            </a:r>
          </a:p>
          <a:p>
            <a:pPr>
              <a:lnSpc>
                <a:spcPct val="100000"/>
              </a:lnSpc>
            </a:pPr>
            <a:endParaRPr lang="en-GB" sz="2000" b="0" dirty="0">
              <a:solidFill>
                <a:schemeClr val="tx1"/>
              </a:solidFill>
              <a:latin typeface="Arial"/>
              <a:cs typeface="Arial"/>
            </a:endParaRPr>
          </a:p>
          <a:p>
            <a:pPr>
              <a:lnSpc>
                <a:spcPct val="100000"/>
              </a:lnSpc>
            </a:pPr>
            <a:endParaRPr lang="en-GB" sz="2000" b="0" dirty="0">
              <a:solidFill>
                <a:schemeClr val="tx1"/>
              </a:solidFill>
              <a:latin typeface="Arial"/>
              <a:cs typeface="Arial"/>
            </a:endParaRPr>
          </a:p>
          <a:p>
            <a:pPr>
              <a:lnSpc>
                <a:spcPct val="100000"/>
              </a:lnSpc>
            </a:pPr>
            <a:r>
              <a:rPr lang="en-GB" sz="2000" b="0" dirty="0">
                <a:solidFill>
                  <a:schemeClr val="tx1"/>
                </a:solidFill>
                <a:latin typeface="Arial"/>
                <a:cs typeface="Arial"/>
              </a:rPr>
              <a:t>Alt hypothesis (H</a:t>
            </a:r>
            <a:r>
              <a:rPr lang="en-GB" sz="2000" b="0" baseline="-25000" dirty="0">
                <a:solidFill>
                  <a:schemeClr val="tx1"/>
                </a:solidFill>
                <a:latin typeface="Arial"/>
                <a:cs typeface="Arial"/>
              </a:rPr>
              <a:t>1</a:t>
            </a:r>
            <a:r>
              <a:rPr lang="en-GB" sz="2000" b="0" dirty="0">
                <a:solidFill>
                  <a:schemeClr val="tx1"/>
                </a:solidFill>
                <a:latin typeface="Arial"/>
                <a:cs typeface="Arial"/>
              </a:rPr>
              <a:t>): There is </a:t>
            </a:r>
            <a:r>
              <a:rPr lang="en-GB" sz="2000" dirty="0">
                <a:solidFill>
                  <a:schemeClr val="tx1"/>
                </a:solidFill>
                <a:latin typeface="Arial"/>
                <a:cs typeface="Arial"/>
              </a:rPr>
              <a:t>a</a:t>
            </a:r>
            <a:r>
              <a:rPr lang="en-GB" sz="2000" b="0" dirty="0">
                <a:solidFill>
                  <a:schemeClr val="tx1"/>
                </a:solidFill>
                <a:latin typeface="Arial"/>
                <a:cs typeface="Arial"/>
              </a:rPr>
              <a:t> correlation between Close variable and Commodity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solidFill>
                  <a:schemeClr val="tx1"/>
                </a:solidFill>
              </a:rPr>
              <a:t>4</a:t>
            </a:r>
            <a:endParaRPr lang="en-GB" dirty="0">
              <a:solidFill>
                <a:schemeClr val="tx1"/>
              </a:solidFil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0/xmlns/"/>
    <ds:schemaRef ds:uri="http://www.w3.org/2001/XMLSchema"/>
    <ds:schemaRef ds:uri="4ad138b4-2b68-4b70-945d-07f8f18b1c9a"/>
    <ds:schemaRef ds:uri="3c474641-ec36-472f-b125-6b1b0910eaa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2006/metadata/properties"/>
    <ds:schemaRef ds:uri="http://www.w3.org/2000/xmlns/"/>
    <ds:schemaRef ds:uri="4ad138b4-2b68-4b70-945d-07f8f18b1c9a"/>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10920</TotalTime>
  <Words>403</Words>
  <Application>Microsoft Office PowerPoint</Application>
  <PresentationFormat>Widescreen</PresentationFormat>
  <Paragraphs>28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zeitung</vt:lpstr>
      <vt:lpstr>Herts Theme</vt:lpstr>
      <vt:lpstr>Research Question –  Tutorial Presentation for Feedback Date:  </vt:lpstr>
      <vt:lpstr>PowerPoint Presentation</vt:lpstr>
      <vt:lpstr>This dataset is interesting to us because  it is fascinating as they reveal trends, efficiencies, and opportunities for advancing sustainability and combating climate change.  Our  Independent variable is: commodity                    This  Independent variable datatype is : Nominal/categorial   Our Dependent variable is: close                     This Dependent variable datatype is : Interval/measurement data</vt:lpstr>
      <vt:lpstr>“Is there a difference in the mean of  CLOSE between  COMMODITY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Haseeb Akhter [Student-PECS]</cp:lastModifiedBy>
  <cp:revision>239</cp:revision>
  <dcterms:created xsi:type="dcterms:W3CDTF">2019-10-01T08:37:56Z</dcterms:created>
  <dcterms:modified xsi:type="dcterms:W3CDTF">2024-11-25T08:49:57Z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