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68" r:id="rId6"/>
    <p:sldId id="267" r:id="rId7"/>
    <p:sldId id="269" r:id="rId8"/>
    <p:sldId id="279" r:id="rId9"/>
    <p:sldId id="270" r:id="rId10"/>
    <p:sldId id="271" r:id="rId11"/>
    <p:sldId id="275" r:id="rId12"/>
    <p:sldId id="276" r:id="rId13"/>
    <p:sldId id="272" r:id="rId14"/>
    <p:sldId id="273" r:id="rId15"/>
    <p:sldId id="274" r:id="rId16"/>
    <p:sldId id="280" r:id="rId17"/>
    <p:sldId id="277" r:id="rId18"/>
    <p:sldId id="278" r:id="rId19"/>
    <p:sldId id="265" r:id="rId20"/>
    <p:sldId id="266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902" autoAdjust="0"/>
  </p:normalViewPr>
  <p:slideViewPr>
    <p:cSldViewPr snapToGrid="0">
      <p:cViewPr varScale="1">
        <p:scale>
          <a:sx n="62" d="100"/>
          <a:sy n="62" d="100"/>
        </p:scale>
        <p:origin x="148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2752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462A3CD-C0A0-7742-124C-4B5BBD6A68D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BAE085-FDB0-0865-7E9C-BCCAC6C173C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16BFF-FB72-4EA3-AB12-76F3087A6FEA}" type="datetimeFigureOut">
              <a:rPr lang="it-IT" smtClean="0"/>
              <a:t>11/04/2025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52400F-F5FB-3041-CBFE-34924AF03A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72C4DC-01FD-8EBB-9E10-9B667281C5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C0CE96-58D3-4ADE-9F5D-DB5C6C87DD3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9817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B74F54-47E8-45C3-8724-894A7950EE69}" type="datetimeFigureOut">
              <a:rPr lang="it-IT" smtClean="0"/>
              <a:t>11/04/2025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2BC37-3EAE-4893-85BE-64DD240B0A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5044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 un </a:t>
            </a:r>
            <a:r>
              <a:rPr lang="en-US" dirty="0" err="1"/>
              <a:t>certo</a:t>
            </a:r>
            <a:r>
              <a:rPr lang="en-US" dirty="0"/>
              <a:t> punto la code base </a:t>
            </a:r>
            <a:r>
              <a:rPr lang="en-US" dirty="0" err="1"/>
              <a:t>inizia</a:t>
            </a:r>
            <a:r>
              <a:rPr lang="en-US" dirty="0"/>
              <a:t> ad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piena</a:t>
            </a:r>
            <a:r>
              <a:rPr lang="en-US" dirty="0"/>
              <a:t> di </a:t>
            </a:r>
            <a:r>
              <a:rPr lang="en-US" dirty="0" err="1"/>
              <a:t>logiche</a:t>
            </a:r>
            <a:r>
              <a:rPr lang="en-US" dirty="0"/>
              <a:t> per la </a:t>
            </a:r>
            <a:r>
              <a:rPr lang="en-US" dirty="0" err="1"/>
              <a:t>gestione</a:t>
            </a:r>
            <a:r>
              <a:rPr lang="en-US" dirty="0"/>
              <a:t> </a:t>
            </a:r>
            <a:r>
              <a:rPr lang="en-US" dirty="0" err="1"/>
              <a:t>dello</a:t>
            </a:r>
            <a:r>
              <a:rPr lang="en-US" dirty="0"/>
              <a:t>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ripetono</a:t>
            </a:r>
            <a:r>
              <a:rPr lang="en-US" dirty="0"/>
              <a:t>.</a:t>
            </a:r>
          </a:p>
          <a:p>
            <a:r>
              <a:rPr lang="en-US" dirty="0" err="1"/>
              <a:t>Spesso</a:t>
            </a:r>
            <a:r>
              <a:rPr lang="en-US" dirty="0"/>
              <a:t> </a:t>
            </a:r>
            <a:r>
              <a:rPr lang="it-IT" dirty="0"/>
              <a:t>è necessario duplicare le stesse righe di codice </a:t>
            </a:r>
            <a:r>
              <a:rPr lang="it-IT" dirty="0" err="1"/>
              <a:t>all</a:t>
            </a:r>
            <a:r>
              <a:rPr lang="en-US" dirty="0"/>
              <a:t>’</a:t>
            </a:r>
            <a:r>
              <a:rPr lang="en-US" dirty="0" err="1"/>
              <a:t>interno</a:t>
            </a:r>
            <a:r>
              <a:rPr lang="en-US" dirty="0"/>
              <a:t> di pi</a:t>
            </a:r>
            <a:r>
              <a:rPr lang="it-IT" dirty="0"/>
              <a:t>ù componenti.</a:t>
            </a:r>
          </a:p>
          <a:p>
            <a:r>
              <a:rPr lang="it-IT" dirty="0"/>
              <a:t>Con i custom hook è possibile risolvere questo problema.</a:t>
            </a:r>
          </a:p>
          <a:p>
            <a:endParaRPr lang="it-IT" dirty="0"/>
          </a:p>
          <a:p>
            <a:r>
              <a:rPr lang="it-IT" dirty="0"/>
              <a:t>Ci permettono di incapsulare logiche comuni come ad esempio il fetch dei dati in modo che siano facili da leggere e manutenere.</a:t>
            </a:r>
          </a:p>
          <a:p>
            <a:endParaRPr lang="it-IT" dirty="0"/>
          </a:p>
          <a:p>
            <a:r>
              <a:rPr lang="it-IT" dirty="0"/>
              <a:t>Sono funzioni riutilizzabili che ci permettono di gestire lo stato e il ciclo di vita degli eventi </a:t>
            </a:r>
            <a:r>
              <a:rPr lang="it-IT" dirty="0" err="1"/>
              <a:t>all</a:t>
            </a:r>
            <a:r>
              <a:rPr lang="en-US" dirty="0"/>
              <a:t>’</a:t>
            </a:r>
            <a:r>
              <a:rPr lang="en-US" dirty="0" err="1"/>
              <a:t>interno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functional components dal </a:t>
            </a:r>
            <a:r>
              <a:rPr lang="en-US" dirty="0" err="1"/>
              <a:t>momento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reattivi</a:t>
            </a:r>
            <a:r>
              <a:rPr lang="en-US" dirty="0"/>
              <a:t>.</a:t>
            </a:r>
          </a:p>
          <a:p>
            <a:r>
              <a:rPr lang="en-US" dirty="0"/>
              <a:t>Sono </a:t>
            </a:r>
            <a:r>
              <a:rPr lang="en-US" dirty="0" err="1"/>
              <a:t>stati</a:t>
            </a:r>
            <a:r>
              <a:rPr lang="en-US" dirty="0"/>
              <a:t> </a:t>
            </a:r>
            <a:r>
              <a:rPr lang="en-US" dirty="0" err="1"/>
              <a:t>introdotti</a:t>
            </a:r>
            <a:r>
              <a:rPr lang="en-US" dirty="0"/>
              <a:t> come </a:t>
            </a:r>
            <a:r>
              <a:rPr lang="en-US" dirty="0" err="1"/>
              <a:t>soluzione</a:t>
            </a:r>
            <a:r>
              <a:rPr lang="en-US" dirty="0"/>
              <a:t> </a:t>
            </a:r>
            <a:r>
              <a:rPr lang="en-US" dirty="0" err="1"/>
              <a:t>agli</a:t>
            </a:r>
            <a:r>
              <a:rPr lang="en-US" dirty="0"/>
              <a:t> Higher Order Components (HOCs), </a:t>
            </a:r>
            <a:r>
              <a:rPr lang="en-US" dirty="0" err="1"/>
              <a:t>funzioni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prendono</a:t>
            </a:r>
            <a:r>
              <a:rPr lang="en-US" dirty="0"/>
              <a:t> un </a:t>
            </a:r>
            <a:r>
              <a:rPr lang="en-US" dirty="0" err="1"/>
              <a:t>componente</a:t>
            </a:r>
            <a:r>
              <a:rPr lang="en-US" dirty="0"/>
              <a:t> e ne </a:t>
            </a:r>
            <a:r>
              <a:rPr lang="en-US" dirty="0" err="1"/>
              <a:t>ritornano</a:t>
            </a:r>
            <a:r>
              <a:rPr lang="en-US" dirty="0"/>
              <a:t> uno nuovo.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2BC37-3EAE-4893-85BE-64DD240B0AAE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5796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640C3-F317-CDEB-5271-0F933EC17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95A339-9B2C-F312-81EE-4D93550AF7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A896DF-BF00-38D8-A19C-B95AF329AF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B2CA7-AB89-379F-21CB-07A2BBC903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2BC37-3EAE-4893-85BE-64DD240B0AAE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9688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Il code splitting 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2BC37-3EAE-4893-85BE-64DD240B0AAE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6643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576459-3F72-76C4-F576-2D380427A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EA310E-C180-D8A8-8589-99F1F55C56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0DE378-C736-8AA9-7E30-C6FD8D65C9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0" dirty="0"/>
              <a:t>Il server side rendering è il processo di renderizzare le pagine web sul server per poi mandare un html completamente renderizzato al client.</a:t>
            </a:r>
          </a:p>
          <a:p>
            <a:r>
              <a:rPr lang="it-IT" b="0" dirty="0"/>
              <a:t>Quando un utente richiede una pagina web il server genera l</a:t>
            </a:r>
            <a:r>
              <a:rPr lang="en-US" b="0" dirty="0"/>
              <a:t>’html e lo </a:t>
            </a:r>
            <a:r>
              <a:rPr lang="en-US" b="0" dirty="0" err="1"/>
              <a:t>manda</a:t>
            </a:r>
            <a:r>
              <a:rPr lang="en-US" b="0" dirty="0"/>
              <a:t> </a:t>
            </a:r>
            <a:r>
              <a:rPr lang="en-US" b="0" dirty="0" err="1"/>
              <a:t>alla</a:t>
            </a:r>
            <a:r>
              <a:rPr lang="en-US" b="0" dirty="0"/>
              <a:t> </a:t>
            </a:r>
            <a:r>
              <a:rPr lang="en-US" b="0" dirty="0" err="1"/>
              <a:t>macchina</a:t>
            </a:r>
            <a:r>
              <a:rPr lang="en-US" b="0" dirty="0"/>
              <a:t> </a:t>
            </a:r>
            <a:r>
              <a:rPr lang="en-US" b="0" dirty="0" err="1"/>
              <a:t>dell’utente</a:t>
            </a:r>
            <a:r>
              <a:rPr lang="en-US" b="0" dirty="0"/>
              <a:t>.</a:t>
            </a:r>
          </a:p>
          <a:p>
            <a:r>
              <a:rPr lang="en-US" b="0" dirty="0"/>
              <a:t>Il client poi </a:t>
            </a:r>
            <a:r>
              <a:rPr lang="en-US" b="0" dirty="0" err="1"/>
              <a:t>mostra</a:t>
            </a:r>
            <a:r>
              <a:rPr lang="en-US" b="0" dirty="0"/>
              <a:t> la </a:t>
            </a:r>
            <a:r>
              <a:rPr lang="en-US" b="0" dirty="0" err="1"/>
              <a:t>pagina</a:t>
            </a:r>
            <a:r>
              <a:rPr lang="en-US" b="0" dirty="0"/>
              <a:t> senza </a:t>
            </a:r>
            <a:r>
              <a:rPr lang="en-US" b="0" dirty="0" err="1"/>
              <a:t>processare</a:t>
            </a:r>
            <a:r>
              <a:rPr lang="en-US" b="0" dirty="0"/>
              <a:t> </a:t>
            </a:r>
            <a:r>
              <a:rPr lang="en-US" b="0" dirty="0" err="1"/>
              <a:t>altre</a:t>
            </a:r>
            <a:r>
              <a:rPr lang="en-US" b="0" dirty="0"/>
              <a:t> </a:t>
            </a:r>
            <a:r>
              <a:rPr lang="en-US" b="0" dirty="0" err="1"/>
              <a:t>cose</a:t>
            </a:r>
            <a:r>
              <a:rPr lang="en-US" b="0" dirty="0"/>
              <a:t>.</a:t>
            </a:r>
          </a:p>
          <a:p>
            <a:r>
              <a:rPr lang="en-US" b="0" dirty="0"/>
              <a:t>Uno </a:t>
            </a:r>
            <a:r>
              <a:rPr lang="en-US" b="0" dirty="0" err="1"/>
              <a:t>dei</a:t>
            </a:r>
            <a:r>
              <a:rPr lang="en-US" b="0" dirty="0"/>
              <a:t> </a:t>
            </a:r>
            <a:r>
              <a:rPr lang="en-US" b="0" dirty="0" err="1"/>
              <a:t>vantaggi</a:t>
            </a:r>
            <a:r>
              <a:rPr lang="en-US" b="0" dirty="0"/>
              <a:t> </a:t>
            </a:r>
            <a:r>
              <a:rPr lang="it-IT" b="0" dirty="0"/>
              <a:t>è che il tempo iniziale di caricamento della pagina si riduce dal momento che il server si occupa di fare le computazioni che altrimenti avrebbe dovuto fare il dispositivo dell’utente.</a:t>
            </a:r>
          </a:p>
          <a:p>
            <a:r>
              <a:rPr lang="it-IT" b="0" dirty="0"/>
              <a:t>Inoltre migliora l’ottimizzazione della SEO mandando degli html completamente renderizzati ai crawlers dei motori di ricerca.</a:t>
            </a:r>
          </a:p>
          <a:p>
            <a:r>
              <a:rPr lang="it-IT" b="0" dirty="0"/>
              <a:t>Infine migliora la user </a:t>
            </a:r>
            <a:r>
              <a:rPr lang="it-IT" b="0" dirty="0" err="1"/>
              <a:t>experience</a:t>
            </a:r>
            <a:r>
              <a:rPr lang="it-IT" b="0" dirty="0"/>
              <a:t> assicurandosi che il contenuto sia immediatamente visibile all’utente.</a:t>
            </a:r>
          </a:p>
          <a:p>
            <a:endParaRPr lang="it-IT" b="0" dirty="0"/>
          </a:p>
          <a:p>
            <a:r>
              <a:rPr lang="en-US" b="0" dirty="0"/>
              <a:t>Al client </a:t>
            </a:r>
            <a:r>
              <a:rPr lang="en-US" b="0" dirty="0" err="1"/>
              <a:t>viene</a:t>
            </a:r>
            <a:r>
              <a:rPr lang="en-US" b="0" dirty="0"/>
              <a:t> </a:t>
            </a:r>
            <a:r>
              <a:rPr lang="en-US" b="0" dirty="0" err="1"/>
              <a:t>mandato</a:t>
            </a:r>
            <a:r>
              <a:rPr lang="en-US" b="0" dirty="0"/>
              <a:t> html e basta (dry), come fa </a:t>
            </a:r>
            <a:r>
              <a:rPr lang="en-US" b="0" dirty="0" err="1"/>
              <a:t>l’applicazione</a:t>
            </a:r>
            <a:r>
              <a:rPr lang="en-US" b="0" dirty="0"/>
              <a:t> a </a:t>
            </a:r>
            <a:r>
              <a:rPr lang="en-US" b="0" dirty="0" err="1"/>
              <a:t>diventare</a:t>
            </a:r>
            <a:r>
              <a:rPr lang="en-US" b="0" dirty="0"/>
              <a:t> </a:t>
            </a:r>
            <a:r>
              <a:rPr lang="en-US" b="0" dirty="0" err="1"/>
              <a:t>reattiva</a:t>
            </a:r>
            <a:r>
              <a:rPr lang="en-US" b="0" dirty="0"/>
              <a:t>, ad </a:t>
            </a:r>
            <a:r>
              <a:rPr lang="en-US" b="0" dirty="0" err="1"/>
              <a:t>attivare</a:t>
            </a:r>
            <a:r>
              <a:rPr lang="en-US" b="0" dirty="0"/>
              <a:t> </a:t>
            </a:r>
            <a:r>
              <a:rPr lang="en-US" b="0" dirty="0" err="1"/>
              <a:t>gli</a:t>
            </a:r>
            <a:r>
              <a:rPr lang="en-US" b="0" dirty="0"/>
              <a:t> event </a:t>
            </a:r>
            <a:r>
              <a:rPr lang="en-US" b="0" dirty="0" err="1"/>
              <a:t>listenere</a:t>
            </a:r>
            <a:r>
              <a:rPr lang="en-US" b="0" dirty="0"/>
              <a:t>, </a:t>
            </a:r>
            <a:r>
              <a:rPr lang="en-US" b="0" dirty="0" err="1"/>
              <a:t>gli</a:t>
            </a:r>
            <a:r>
              <a:rPr lang="en-US" b="0" dirty="0"/>
              <a:t> </a:t>
            </a:r>
            <a:r>
              <a:rPr lang="en-US" b="0" dirty="0" err="1"/>
              <a:t>useEffect</a:t>
            </a:r>
            <a:r>
              <a:rPr lang="en-US" b="0" dirty="0"/>
              <a:t>, </a:t>
            </a:r>
            <a:r>
              <a:rPr lang="en-US" b="0" dirty="0" err="1"/>
              <a:t>gli</a:t>
            </a:r>
            <a:r>
              <a:rPr lang="en-US" b="0" dirty="0"/>
              <a:t> </a:t>
            </a:r>
            <a:r>
              <a:rPr lang="en-US" b="0" dirty="0" err="1"/>
              <a:t>useState</a:t>
            </a:r>
            <a:r>
              <a:rPr lang="en-US" b="0" dirty="0"/>
              <a:t>? Qui </a:t>
            </a:r>
            <a:r>
              <a:rPr lang="en-US" b="0" dirty="0" err="1"/>
              <a:t>entra</a:t>
            </a:r>
            <a:r>
              <a:rPr lang="en-US" b="0" dirty="0"/>
              <a:t> in </a:t>
            </a:r>
            <a:r>
              <a:rPr lang="en-US" b="0" dirty="0" err="1"/>
              <a:t>gioco</a:t>
            </a:r>
            <a:r>
              <a:rPr lang="en-US" b="0" dirty="0"/>
              <a:t> la hydration</a:t>
            </a:r>
            <a:endParaRPr lang="it-IT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D3ABC-54BA-B9F7-791F-D4F4D3896D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2BC37-3EAE-4893-85BE-64DD240B0AAE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1671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81C65D1F-5BB6-9912-E5B4-9ECA13C7453C}"/>
              </a:ext>
            </a:extLst>
          </p:cNvPr>
          <p:cNvSpPr/>
          <p:nvPr userDrawn="1"/>
        </p:nvSpPr>
        <p:spPr>
          <a:xfrm flipV="1">
            <a:off x="526029" y="557756"/>
            <a:ext cx="6072525" cy="4846320"/>
          </a:xfrm>
          <a:prstGeom prst="snip1Rect">
            <a:avLst>
              <a:gd name="adj" fmla="val 2402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Picture 7" descr="A red dots on a white background&#10;&#10;Description automatically generated">
            <a:extLst>
              <a:ext uri="{FF2B5EF4-FFF2-40B4-BE49-F238E27FC236}">
                <a16:creationId xmlns:a16="http://schemas.microsoft.com/office/drawing/2014/main" id="{41ADBA74-D165-E397-C0E9-6221B1E9ED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464921" y="-464921"/>
            <a:ext cx="1535321" cy="24651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B02E316-BCD1-E827-50E2-4256846169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2217" y="330926"/>
            <a:ext cx="6205032" cy="5155474"/>
          </a:xfrm>
          <a:prstGeom prst="rect">
            <a:avLst/>
          </a:prstGeom>
        </p:spPr>
      </p:pic>
      <p:pic>
        <p:nvPicPr>
          <p:cNvPr id="11" name="Picture 10" descr="A red text on a black background&#10;&#10;Description automatically generated">
            <a:extLst>
              <a:ext uri="{FF2B5EF4-FFF2-40B4-BE49-F238E27FC236}">
                <a16:creationId xmlns:a16="http://schemas.microsoft.com/office/drawing/2014/main" id="{74DDFFA2-4EF0-AA45-D4AF-A9C990AF73A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64264" y="3928089"/>
            <a:ext cx="2005816" cy="1233190"/>
          </a:xfrm>
          <a:prstGeom prst="rect">
            <a:avLst/>
          </a:prstGeom>
        </p:spPr>
      </p:pic>
      <p:pic>
        <p:nvPicPr>
          <p:cNvPr id="12" name="Picture 11" descr="A red dots on a white background&#10;&#10;Description automatically generated">
            <a:extLst>
              <a:ext uri="{FF2B5EF4-FFF2-40B4-BE49-F238E27FC236}">
                <a16:creationId xmlns:a16="http://schemas.microsoft.com/office/drawing/2014/main" id="{8F003B70-1B1F-2749-1C8E-3C5573319C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34759" y="126830"/>
            <a:ext cx="1535321" cy="246516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FC13ABA-B060-9903-328B-42E575F7EF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548" y="5396988"/>
            <a:ext cx="10515600" cy="1325563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it-IT" sz="440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venir"/>
              </a:rPr>
              <a:t>Presentazione corporate </a:t>
            </a:r>
            <a:br>
              <a:rPr lang="it-IT" sz="440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venir"/>
              </a:rPr>
            </a:br>
            <a:r>
              <a:rPr lang="it-IT" sz="4400" i="0" u="none" strike="noStrike" dirty="0">
                <a:solidFill>
                  <a:srgbClr val="FF0000"/>
                </a:solidFill>
                <a:effectLst/>
                <a:latin typeface="Avenir"/>
              </a:rPr>
              <a:t>Reti S.p.A. </a:t>
            </a:r>
            <a:r>
              <a:rPr lang="it-IT" sz="440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venir"/>
              </a:rPr>
              <a:t>2024</a:t>
            </a:r>
            <a:r>
              <a:rPr lang="it-IT" sz="4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venir"/>
              </a:rPr>
              <a:t>​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1952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red dots on a white background&#10;&#10;Description automatically generated">
            <a:extLst>
              <a:ext uri="{FF2B5EF4-FFF2-40B4-BE49-F238E27FC236}">
                <a16:creationId xmlns:a16="http://schemas.microsoft.com/office/drawing/2014/main" id="{D471D650-B030-D589-E259-DEFFD027D3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0697799" y="5363800"/>
            <a:ext cx="1146899" cy="1841500"/>
          </a:xfrm>
          <a:prstGeom prst="rect">
            <a:avLst/>
          </a:prstGeom>
        </p:spPr>
      </p:pic>
      <p:pic>
        <p:nvPicPr>
          <p:cNvPr id="9" name="Picture 8" descr="A red dots on a white background&#10;&#10;Description automatically generated">
            <a:extLst>
              <a:ext uri="{FF2B5EF4-FFF2-40B4-BE49-F238E27FC236}">
                <a16:creationId xmlns:a16="http://schemas.microsoft.com/office/drawing/2014/main" id="{62498A03-919F-3F0E-C039-9F21986F24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461601" y="-220301"/>
            <a:ext cx="1146899" cy="1841500"/>
          </a:xfrm>
          <a:prstGeom prst="rect">
            <a:avLst/>
          </a:prstGeom>
        </p:spPr>
      </p:pic>
      <p:sp>
        <p:nvSpPr>
          <p:cNvPr id="14" name="Title 10">
            <a:extLst>
              <a:ext uri="{FF2B5EF4-FFF2-40B4-BE49-F238E27FC236}">
                <a16:creationId xmlns:a16="http://schemas.microsoft.com/office/drawing/2014/main" id="{DA461824-CD87-7062-06D3-89057D242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313656"/>
            <a:ext cx="6500812" cy="139972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0000"/>
                </a:solidFill>
                <a:latin typeface="Avenir"/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DA6D1BFC-D7F0-2700-538A-65CBEE27D9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888" y="2870199"/>
            <a:ext cx="6500812" cy="3568701"/>
          </a:xfrm>
          <a:prstGeom prst="rect">
            <a:avLst/>
          </a:prstGeom>
        </p:spPr>
        <p:txBody>
          <a:bodyPr/>
          <a:lstStyle>
            <a:lvl1pPr>
              <a:defRPr>
                <a:latin typeface="Avenir"/>
              </a:defRPr>
            </a:lvl1pPr>
            <a:lvl2pPr>
              <a:defRPr>
                <a:latin typeface="Avenir"/>
              </a:defRPr>
            </a:lvl2pPr>
            <a:lvl3pPr>
              <a:defRPr>
                <a:latin typeface="Avenir"/>
              </a:defRPr>
            </a:lvl3pPr>
            <a:lvl4pPr>
              <a:defRPr>
                <a:latin typeface="Avenir"/>
              </a:defRPr>
            </a:lvl4pPr>
            <a:lvl5pPr>
              <a:defRPr>
                <a:latin typeface="Avenir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886E3D-7647-D344-A36F-A0D4112FED2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44410" y="482600"/>
            <a:ext cx="4315790" cy="595630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249CAEA-1999-BDC5-A5F4-9FD91393DFEA}"/>
              </a:ext>
            </a:extLst>
          </p:cNvPr>
          <p:cNvSpPr/>
          <p:nvPr userDrawn="1"/>
        </p:nvSpPr>
        <p:spPr>
          <a:xfrm>
            <a:off x="7653130" y="665922"/>
            <a:ext cx="3896140" cy="55758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7154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large room with a large chair and a large sign&#10;&#10;Description automatically generated with medium confidence">
            <a:extLst>
              <a:ext uri="{FF2B5EF4-FFF2-40B4-BE49-F238E27FC236}">
                <a16:creationId xmlns:a16="http://schemas.microsoft.com/office/drawing/2014/main" id="{5A519AFE-8A02-9832-F048-C43C99D5EA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601" y="3339547"/>
            <a:ext cx="6493288" cy="3268319"/>
          </a:xfrm>
          <a:prstGeom prst="rect">
            <a:avLst/>
          </a:prstGeom>
        </p:spPr>
      </p:pic>
      <p:pic>
        <p:nvPicPr>
          <p:cNvPr id="8" name="Picture 7" descr="A red dots on a white background&#10;&#10;Description automatically generated">
            <a:extLst>
              <a:ext uri="{FF2B5EF4-FFF2-40B4-BE49-F238E27FC236}">
                <a16:creationId xmlns:a16="http://schemas.microsoft.com/office/drawing/2014/main" id="{D471D650-B030-D589-E259-DEFFD027D3B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0697799" y="5363800"/>
            <a:ext cx="1146899" cy="1841500"/>
          </a:xfrm>
          <a:prstGeom prst="rect">
            <a:avLst/>
          </a:prstGeom>
        </p:spPr>
      </p:pic>
      <p:sp>
        <p:nvSpPr>
          <p:cNvPr id="14" name="Title 10">
            <a:extLst>
              <a:ext uri="{FF2B5EF4-FFF2-40B4-BE49-F238E27FC236}">
                <a16:creationId xmlns:a16="http://schemas.microsoft.com/office/drawing/2014/main" id="{DA461824-CD87-7062-06D3-89057D242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79" y="359500"/>
            <a:ext cx="6500812" cy="139972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0000"/>
                </a:solidFill>
                <a:latin typeface="Avenir"/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DA6D1BFC-D7F0-2700-538A-65CBEE27D9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079" y="1916043"/>
            <a:ext cx="6500812" cy="1135271"/>
          </a:xfrm>
          <a:prstGeom prst="rect">
            <a:avLst/>
          </a:prstGeom>
        </p:spPr>
        <p:txBody>
          <a:bodyPr/>
          <a:lstStyle>
            <a:lvl1pPr>
              <a:defRPr>
                <a:latin typeface="Avenir"/>
              </a:defRPr>
            </a:lvl1pPr>
            <a:lvl2pPr>
              <a:defRPr>
                <a:latin typeface="Avenir"/>
              </a:defRPr>
            </a:lvl2pPr>
            <a:lvl3pPr>
              <a:defRPr>
                <a:latin typeface="Avenir"/>
              </a:defRPr>
            </a:lvl3pPr>
            <a:lvl4pPr>
              <a:defRPr>
                <a:latin typeface="Avenir"/>
              </a:defRPr>
            </a:lvl4pPr>
            <a:lvl5pPr>
              <a:defRPr>
                <a:latin typeface="Avenir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49CAEA-1999-BDC5-A5F4-9FD91393DFEA}"/>
              </a:ext>
            </a:extLst>
          </p:cNvPr>
          <p:cNvSpPr/>
          <p:nvPr userDrawn="1"/>
        </p:nvSpPr>
        <p:spPr>
          <a:xfrm>
            <a:off x="474799" y="3578087"/>
            <a:ext cx="6075088" cy="28326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ext Placeholder 17">
            <a:extLst>
              <a:ext uri="{FF2B5EF4-FFF2-40B4-BE49-F238E27FC236}">
                <a16:creationId xmlns:a16="http://schemas.microsoft.com/office/drawing/2014/main" id="{A89096EB-2122-F7F5-F386-CF74711447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35689" y="1762542"/>
            <a:ext cx="4481512" cy="3753675"/>
          </a:xfrm>
          <a:prstGeom prst="rect">
            <a:avLst/>
          </a:prstGeom>
        </p:spPr>
        <p:txBody>
          <a:bodyPr/>
          <a:lstStyle>
            <a:lvl1pPr>
              <a:defRPr>
                <a:latin typeface="Avenir"/>
              </a:defRPr>
            </a:lvl1pPr>
            <a:lvl2pPr>
              <a:defRPr>
                <a:latin typeface="Avenir"/>
              </a:defRPr>
            </a:lvl2pPr>
            <a:lvl3pPr>
              <a:defRPr>
                <a:latin typeface="Avenir"/>
              </a:defRPr>
            </a:lvl3pPr>
            <a:lvl4pPr>
              <a:defRPr>
                <a:latin typeface="Avenir"/>
              </a:defRPr>
            </a:lvl4pPr>
            <a:lvl5pPr>
              <a:defRPr>
                <a:latin typeface="Avenir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4061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red dots on a white background&#10;&#10;Description automatically generated">
            <a:extLst>
              <a:ext uri="{FF2B5EF4-FFF2-40B4-BE49-F238E27FC236}">
                <a16:creationId xmlns:a16="http://schemas.microsoft.com/office/drawing/2014/main" id="{D471D650-B030-D589-E259-DEFFD027D3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371044" y="-321382"/>
            <a:ext cx="1146899" cy="1841500"/>
          </a:xfrm>
          <a:prstGeom prst="rect">
            <a:avLst/>
          </a:prstGeom>
        </p:spPr>
      </p:pic>
      <p:pic>
        <p:nvPicPr>
          <p:cNvPr id="9" name="Picture 8" descr="A group of people sitting at a table&#10;&#10;Description automatically generated">
            <a:extLst>
              <a:ext uri="{FF2B5EF4-FFF2-40B4-BE49-F238E27FC236}">
                <a16:creationId xmlns:a16="http://schemas.microsoft.com/office/drawing/2014/main" id="{AC84FFDD-06D0-7BBC-9810-D815227064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7681" y="311720"/>
            <a:ext cx="11727131" cy="3434780"/>
          </a:xfrm>
          <a:prstGeom prst="rect">
            <a:avLst/>
          </a:prstGeom>
        </p:spPr>
      </p:pic>
      <p:sp>
        <p:nvSpPr>
          <p:cNvPr id="14" name="Title 10">
            <a:extLst>
              <a:ext uri="{FF2B5EF4-FFF2-40B4-BE49-F238E27FC236}">
                <a16:creationId xmlns:a16="http://schemas.microsoft.com/office/drawing/2014/main" id="{DA461824-CD87-7062-06D3-89057D242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79" y="3997222"/>
            <a:ext cx="4912208" cy="250296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0000"/>
                </a:solidFill>
                <a:latin typeface="Avenir"/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DA6D1BFC-D7F0-2700-538A-65CBEE27D9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04001" y="3997222"/>
            <a:ext cx="6500812" cy="2502969"/>
          </a:xfrm>
          <a:prstGeom prst="rect">
            <a:avLst/>
          </a:prstGeom>
        </p:spPr>
        <p:txBody>
          <a:bodyPr/>
          <a:lstStyle>
            <a:lvl1pPr>
              <a:defRPr>
                <a:latin typeface="Avenir"/>
              </a:defRPr>
            </a:lvl1pPr>
            <a:lvl2pPr>
              <a:defRPr>
                <a:latin typeface="Avenir"/>
              </a:defRPr>
            </a:lvl2pPr>
            <a:lvl3pPr>
              <a:defRPr>
                <a:latin typeface="Avenir"/>
              </a:defRPr>
            </a:lvl3pPr>
            <a:lvl4pPr>
              <a:defRPr>
                <a:latin typeface="Avenir"/>
              </a:defRPr>
            </a:lvl4pPr>
            <a:lvl5pPr>
              <a:defRPr>
                <a:latin typeface="Avenir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49CAEA-1999-BDC5-A5F4-9FD91393DFEA}"/>
              </a:ext>
            </a:extLst>
          </p:cNvPr>
          <p:cNvSpPr/>
          <p:nvPr userDrawn="1"/>
        </p:nvSpPr>
        <p:spPr>
          <a:xfrm>
            <a:off x="584200" y="596349"/>
            <a:ext cx="11150599" cy="2921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5607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red dots on a white background&#10;&#10;Description automatically generated">
            <a:extLst>
              <a:ext uri="{FF2B5EF4-FFF2-40B4-BE49-F238E27FC236}">
                <a16:creationId xmlns:a16="http://schemas.microsoft.com/office/drawing/2014/main" id="{D471D650-B030-D589-E259-DEFFD027D3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0697799" y="5363800"/>
            <a:ext cx="1146899" cy="1841500"/>
          </a:xfrm>
          <a:prstGeom prst="rect">
            <a:avLst/>
          </a:prstGeom>
        </p:spPr>
      </p:pic>
      <p:pic>
        <p:nvPicPr>
          <p:cNvPr id="9" name="Picture 8" descr="A red dots on a white background&#10;&#10;Description automatically generated">
            <a:extLst>
              <a:ext uri="{FF2B5EF4-FFF2-40B4-BE49-F238E27FC236}">
                <a16:creationId xmlns:a16="http://schemas.microsoft.com/office/drawing/2014/main" id="{62498A03-919F-3F0E-C039-9F21986F24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342333" y="-220301"/>
            <a:ext cx="1146899" cy="1841500"/>
          </a:xfrm>
          <a:prstGeom prst="rect">
            <a:avLst/>
          </a:prstGeom>
        </p:spPr>
      </p:pic>
      <p:sp>
        <p:nvSpPr>
          <p:cNvPr id="14" name="Title 10">
            <a:extLst>
              <a:ext uri="{FF2B5EF4-FFF2-40B4-BE49-F238E27FC236}">
                <a16:creationId xmlns:a16="http://schemas.microsoft.com/office/drawing/2014/main" id="{DA461824-CD87-7062-06D3-89057D242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640" y="506896"/>
            <a:ext cx="6500812" cy="139972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0000"/>
                </a:solidFill>
                <a:latin typeface="Avenir"/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DA6D1BFC-D7F0-2700-538A-65CBEE27D9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04001" y="2273301"/>
            <a:ext cx="6500812" cy="3238499"/>
          </a:xfrm>
          <a:prstGeom prst="rect">
            <a:avLst/>
          </a:prstGeom>
        </p:spPr>
        <p:txBody>
          <a:bodyPr/>
          <a:lstStyle>
            <a:lvl1pPr>
              <a:defRPr>
                <a:latin typeface="Avenir"/>
              </a:defRPr>
            </a:lvl1pPr>
            <a:lvl2pPr>
              <a:defRPr>
                <a:latin typeface="Avenir"/>
              </a:defRPr>
            </a:lvl2pPr>
            <a:lvl3pPr>
              <a:defRPr>
                <a:latin typeface="Avenir"/>
              </a:defRPr>
            </a:lvl3pPr>
            <a:lvl4pPr>
              <a:defRPr>
                <a:latin typeface="Avenir"/>
              </a:defRPr>
            </a:lvl4pPr>
            <a:lvl5pPr>
              <a:defRPr>
                <a:latin typeface="Avenir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886E3D-7647-D344-A36F-A0D4112FED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8548" y="506896"/>
            <a:ext cx="4956686" cy="593200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249CAEA-1999-BDC5-A5F4-9FD91393DFEA}"/>
              </a:ext>
            </a:extLst>
          </p:cNvPr>
          <p:cNvSpPr/>
          <p:nvPr userDrawn="1"/>
        </p:nvSpPr>
        <p:spPr>
          <a:xfrm>
            <a:off x="493765" y="796776"/>
            <a:ext cx="4474717" cy="5444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29852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red dots on a white background&#10;&#10;Description automatically generated">
            <a:extLst>
              <a:ext uri="{FF2B5EF4-FFF2-40B4-BE49-F238E27FC236}">
                <a16:creationId xmlns:a16="http://schemas.microsoft.com/office/drawing/2014/main" id="{D471D650-B030-D589-E259-DEFFD027D3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0697799" y="5363800"/>
            <a:ext cx="1146899" cy="1841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910794-5F76-FE97-2BA8-179C24E07D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51488" y="482600"/>
            <a:ext cx="6208712" cy="59563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C3CC9D6-7924-491A-7809-359B2FA97D97}"/>
              </a:ext>
            </a:extLst>
          </p:cNvPr>
          <p:cNvSpPr/>
          <p:nvPr userDrawn="1"/>
        </p:nvSpPr>
        <p:spPr>
          <a:xfrm>
            <a:off x="5804452" y="665922"/>
            <a:ext cx="5744818" cy="55758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Picture 8" descr="A red dots on a white background&#10;&#10;Description automatically generated">
            <a:extLst>
              <a:ext uri="{FF2B5EF4-FFF2-40B4-BE49-F238E27FC236}">
                <a16:creationId xmlns:a16="http://schemas.microsoft.com/office/drawing/2014/main" id="{62498A03-919F-3F0E-C039-9F21986F24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342333" y="-220301"/>
            <a:ext cx="1146899" cy="1841500"/>
          </a:xfrm>
          <a:prstGeom prst="rect">
            <a:avLst/>
          </a:prstGeom>
        </p:spPr>
      </p:pic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612269B0-E09C-3BE9-A0F3-EF50D0F3A1EE}"/>
              </a:ext>
            </a:extLst>
          </p:cNvPr>
          <p:cNvSpPr/>
          <p:nvPr userDrawn="1"/>
        </p:nvSpPr>
        <p:spPr>
          <a:xfrm flipV="1">
            <a:off x="248548" y="1352887"/>
            <a:ext cx="6072525" cy="4846320"/>
          </a:xfrm>
          <a:prstGeom prst="snip1Rect">
            <a:avLst>
              <a:gd name="adj" fmla="val 2402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Title 10">
            <a:extLst>
              <a:ext uri="{FF2B5EF4-FFF2-40B4-BE49-F238E27FC236}">
                <a16:creationId xmlns:a16="http://schemas.microsoft.com/office/drawing/2014/main" id="{DA461824-CD87-7062-06D3-89057D242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318" y="1610139"/>
            <a:ext cx="5579856" cy="139972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Avenir"/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DA6D1BFC-D7F0-2700-538A-65CBEE27D9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3318" y="3306969"/>
            <a:ext cx="5003386" cy="2404132"/>
          </a:xfrm>
          <a:prstGeom prst="rect">
            <a:avLst/>
          </a:prstGeom>
        </p:spPr>
        <p:txBody>
          <a:bodyPr/>
          <a:lstStyle>
            <a:lvl1pPr>
              <a:defRPr>
                <a:latin typeface="Avenir"/>
              </a:defRPr>
            </a:lvl1pPr>
            <a:lvl2pPr>
              <a:defRPr>
                <a:latin typeface="Avenir"/>
              </a:defRPr>
            </a:lvl2pPr>
            <a:lvl3pPr>
              <a:defRPr>
                <a:latin typeface="Avenir"/>
              </a:defRPr>
            </a:lvl3pPr>
            <a:lvl4pPr>
              <a:defRPr>
                <a:latin typeface="Avenir"/>
              </a:defRPr>
            </a:lvl4pPr>
            <a:lvl5pPr>
              <a:defRPr>
                <a:latin typeface="Avenir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0450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red dots on a white background&#10;&#10;Description automatically generated">
            <a:extLst>
              <a:ext uri="{FF2B5EF4-FFF2-40B4-BE49-F238E27FC236}">
                <a16:creationId xmlns:a16="http://schemas.microsoft.com/office/drawing/2014/main" id="{D471D650-B030-D589-E259-DEFFD027D3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0697799" y="5363800"/>
            <a:ext cx="1146899" cy="1841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910794-5F76-FE97-2BA8-179C24E07D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51488" y="482600"/>
            <a:ext cx="6208712" cy="59563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C3CC9D6-7924-491A-7809-359B2FA97D97}"/>
              </a:ext>
            </a:extLst>
          </p:cNvPr>
          <p:cNvSpPr/>
          <p:nvPr userDrawn="1"/>
        </p:nvSpPr>
        <p:spPr>
          <a:xfrm>
            <a:off x="5804452" y="665922"/>
            <a:ext cx="5744818" cy="55758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Picture 8" descr="A red dots on a white background&#10;&#10;Description automatically generated">
            <a:extLst>
              <a:ext uri="{FF2B5EF4-FFF2-40B4-BE49-F238E27FC236}">
                <a16:creationId xmlns:a16="http://schemas.microsoft.com/office/drawing/2014/main" id="{62498A03-919F-3F0E-C039-9F21986F24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342333" y="-220301"/>
            <a:ext cx="1146899" cy="1841500"/>
          </a:xfrm>
          <a:prstGeom prst="rect">
            <a:avLst/>
          </a:prstGeom>
        </p:spPr>
      </p:pic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612269B0-E09C-3BE9-A0F3-EF50D0F3A1EE}"/>
              </a:ext>
            </a:extLst>
          </p:cNvPr>
          <p:cNvSpPr/>
          <p:nvPr userDrawn="1"/>
        </p:nvSpPr>
        <p:spPr>
          <a:xfrm flipV="1">
            <a:off x="248548" y="1352887"/>
            <a:ext cx="6072525" cy="4846320"/>
          </a:xfrm>
          <a:prstGeom prst="snip1Rect">
            <a:avLst>
              <a:gd name="adj" fmla="val 2402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Title 10">
            <a:extLst>
              <a:ext uri="{FF2B5EF4-FFF2-40B4-BE49-F238E27FC236}">
                <a16:creationId xmlns:a16="http://schemas.microsoft.com/office/drawing/2014/main" id="{DA461824-CD87-7062-06D3-89057D242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318" y="1610139"/>
            <a:ext cx="5579856" cy="139972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Avenir"/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DA6D1BFC-D7F0-2700-538A-65CBEE27D9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3318" y="3306969"/>
            <a:ext cx="5003386" cy="2404132"/>
          </a:xfrm>
          <a:prstGeom prst="rect">
            <a:avLst/>
          </a:prstGeom>
        </p:spPr>
        <p:txBody>
          <a:bodyPr/>
          <a:lstStyle>
            <a:lvl1pPr>
              <a:defRPr>
                <a:latin typeface="Avenir"/>
              </a:defRPr>
            </a:lvl1pPr>
            <a:lvl2pPr>
              <a:defRPr>
                <a:latin typeface="Avenir"/>
              </a:defRPr>
            </a:lvl2pPr>
            <a:lvl3pPr>
              <a:defRPr>
                <a:latin typeface="Avenir"/>
              </a:defRPr>
            </a:lvl3pPr>
            <a:lvl4pPr>
              <a:defRPr>
                <a:latin typeface="Avenir"/>
              </a:defRPr>
            </a:lvl4pPr>
            <a:lvl5pPr>
              <a:defRPr>
                <a:latin typeface="Avenir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3506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red dots on a white background&#10;&#10;Description automatically generated">
            <a:extLst>
              <a:ext uri="{FF2B5EF4-FFF2-40B4-BE49-F238E27FC236}">
                <a16:creationId xmlns:a16="http://schemas.microsoft.com/office/drawing/2014/main" id="{D471D650-B030-D589-E259-DEFFD027D3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0697799" y="5363800"/>
            <a:ext cx="1146899" cy="1841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910794-5F76-FE97-2BA8-179C24E07D9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51488" y="482600"/>
            <a:ext cx="6208712" cy="59563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C3CC9D6-7924-491A-7809-359B2FA97D97}"/>
              </a:ext>
            </a:extLst>
          </p:cNvPr>
          <p:cNvSpPr/>
          <p:nvPr userDrawn="1"/>
        </p:nvSpPr>
        <p:spPr>
          <a:xfrm>
            <a:off x="5804452" y="665922"/>
            <a:ext cx="5744818" cy="55758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Picture 8" descr="A red dots on a white background&#10;&#10;Description automatically generated">
            <a:extLst>
              <a:ext uri="{FF2B5EF4-FFF2-40B4-BE49-F238E27FC236}">
                <a16:creationId xmlns:a16="http://schemas.microsoft.com/office/drawing/2014/main" id="{62498A03-919F-3F0E-C039-9F21986F24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342333" y="-220301"/>
            <a:ext cx="1146899" cy="1841500"/>
          </a:xfrm>
          <a:prstGeom prst="rect">
            <a:avLst/>
          </a:prstGeom>
        </p:spPr>
      </p:pic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612269B0-E09C-3BE9-A0F3-EF50D0F3A1EE}"/>
              </a:ext>
            </a:extLst>
          </p:cNvPr>
          <p:cNvSpPr/>
          <p:nvPr userDrawn="1"/>
        </p:nvSpPr>
        <p:spPr>
          <a:xfrm flipV="1">
            <a:off x="248548" y="1352887"/>
            <a:ext cx="6072525" cy="4846320"/>
          </a:xfrm>
          <a:prstGeom prst="snip1Rect">
            <a:avLst>
              <a:gd name="adj" fmla="val 2402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Title 10">
            <a:extLst>
              <a:ext uri="{FF2B5EF4-FFF2-40B4-BE49-F238E27FC236}">
                <a16:creationId xmlns:a16="http://schemas.microsoft.com/office/drawing/2014/main" id="{DA461824-CD87-7062-06D3-89057D242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318" y="1610139"/>
            <a:ext cx="5579856" cy="139972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Avenir"/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DA6D1BFC-D7F0-2700-538A-65CBEE27D9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3318" y="3306969"/>
            <a:ext cx="5003386" cy="2404132"/>
          </a:xfrm>
          <a:prstGeom prst="rect">
            <a:avLst/>
          </a:prstGeom>
        </p:spPr>
        <p:txBody>
          <a:bodyPr/>
          <a:lstStyle>
            <a:lvl1pPr>
              <a:defRPr>
                <a:latin typeface="Avenir"/>
              </a:defRPr>
            </a:lvl1pPr>
            <a:lvl2pPr>
              <a:defRPr>
                <a:latin typeface="Avenir"/>
              </a:defRPr>
            </a:lvl2pPr>
            <a:lvl3pPr>
              <a:defRPr>
                <a:latin typeface="Avenir"/>
              </a:defRPr>
            </a:lvl3pPr>
            <a:lvl4pPr>
              <a:defRPr>
                <a:latin typeface="Avenir"/>
              </a:defRPr>
            </a:lvl4pPr>
            <a:lvl5pPr>
              <a:defRPr>
                <a:latin typeface="Avenir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23233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wall, indoor, person, cup&#10;&#10;Description automatically generated">
            <a:extLst>
              <a:ext uri="{FF2B5EF4-FFF2-40B4-BE49-F238E27FC236}">
                <a16:creationId xmlns:a16="http://schemas.microsoft.com/office/drawing/2014/main" id="{C4F29447-1671-215A-6B92-611D4565EC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1"/>
          <a:stretch/>
        </p:blipFill>
        <p:spPr>
          <a:xfrm>
            <a:off x="2812" y="-633898"/>
            <a:ext cx="12188661" cy="752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788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68CE660B-2055-D9E6-76C1-AE0D21C642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28813" y="585788"/>
            <a:ext cx="8334375" cy="568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224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red dots on a white background&#10;&#10;Description automatically generated">
            <a:extLst>
              <a:ext uri="{FF2B5EF4-FFF2-40B4-BE49-F238E27FC236}">
                <a16:creationId xmlns:a16="http://schemas.microsoft.com/office/drawing/2014/main" id="{6FFEB079-F271-7BB6-D31F-EFA791784D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461601" y="-220301"/>
            <a:ext cx="1146899" cy="1841500"/>
          </a:xfrm>
          <a:prstGeom prst="rect">
            <a:avLst/>
          </a:prstGeom>
        </p:spPr>
      </p:pic>
      <p:pic>
        <p:nvPicPr>
          <p:cNvPr id="8" name="Picture 7" descr="A red dots on a white background&#10;&#10;Description automatically generated">
            <a:extLst>
              <a:ext uri="{FF2B5EF4-FFF2-40B4-BE49-F238E27FC236}">
                <a16:creationId xmlns:a16="http://schemas.microsoft.com/office/drawing/2014/main" id="{9108424E-48D8-5992-01AE-4B71D22C26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0697799" y="5363800"/>
            <a:ext cx="1146899" cy="1841500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4DA197E0-392B-DEFD-CE81-1051F09DD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600200"/>
            <a:ext cx="9144000" cy="132556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0000"/>
                </a:solidFill>
                <a:latin typeface="Avenir"/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9989A8C-399D-C568-B1A8-5B6BD1BE9A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4568" y="3602038"/>
            <a:ext cx="9123432" cy="2023509"/>
          </a:xfrm>
          <a:prstGeom prst="rect">
            <a:avLst/>
          </a:prstGeom>
        </p:spPr>
        <p:txBody>
          <a:bodyPr/>
          <a:lstStyle>
            <a:lvl1pPr>
              <a:defRPr>
                <a:latin typeface="Avenir"/>
              </a:defRPr>
            </a:lvl1pPr>
            <a:lvl2pPr>
              <a:defRPr>
                <a:latin typeface="Avenir"/>
              </a:defRPr>
            </a:lvl2pPr>
            <a:lvl3pPr>
              <a:defRPr>
                <a:latin typeface="Avenir"/>
              </a:defRPr>
            </a:lvl3pPr>
            <a:lvl4pPr>
              <a:defRPr>
                <a:latin typeface="Avenir"/>
              </a:defRPr>
            </a:lvl4pPr>
            <a:lvl5pPr>
              <a:defRPr>
                <a:latin typeface="Avenir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1429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red dots on a white background&#10;&#10;Description automatically generated">
            <a:extLst>
              <a:ext uri="{FF2B5EF4-FFF2-40B4-BE49-F238E27FC236}">
                <a16:creationId xmlns:a16="http://schemas.microsoft.com/office/drawing/2014/main" id="{9229F504-89DC-AED0-5ECC-74CFB266D3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461601" y="-220301"/>
            <a:ext cx="1146899" cy="1841500"/>
          </a:xfrm>
          <a:prstGeom prst="rect">
            <a:avLst/>
          </a:prstGeom>
        </p:spPr>
      </p:pic>
      <p:pic>
        <p:nvPicPr>
          <p:cNvPr id="8" name="Picture 7" descr="A red dots on a white background&#10;&#10;Description automatically generated">
            <a:extLst>
              <a:ext uri="{FF2B5EF4-FFF2-40B4-BE49-F238E27FC236}">
                <a16:creationId xmlns:a16="http://schemas.microsoft.com/office/drawing/2014/main" id="{2DFDEC0B-2B56-E7B8-D1E2-B4A8EE4AE0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0697799" y="5363800"/>
            <a:ext cx="1146899" cy="1841500"/>
          </a:xfrm>
          <a:prstGeom prst="rect">
            <a:avLst/>
          </a:prstGeom>
        </p:spPr>
      </p:pic>
      <p:sp>
        <p:nvSpPr>
          <p:cNvPr id="14" name="Title 10">
            <a:extLst>
              <a:ext uri="{FF2B5EF4-FFF2-40B4-BE49-F238E27FC236}">
                <a16:creationId xmlns:a16="http://schemas.microsoft.com/office/drawing/2014/main" id="{6D9B7ED1-E40C-AED5-43AF-538ECB3DC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48" y="1709530"/>
            <a:ext cx="4687956" cy="351845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0000"/>
                </a:solidFill>
                <a:latin typeface="Avenir"/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E88C44C4-8F10-D6DA-CA40-410DD5B730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21298" y="768349"/>
            <a:ext cx="6026151" cy="4827381"/>
          </a:xfrm>
          <a:prstGeom prst="rect">
            <a:avLst/>
          </a:prstGeom>
        </p:spPr>
        <p:txBody>
          <a:bodyPr/>
          <a:lstStyle>
            <a:lvl1pPr>
              <a:defRPr>
                <a:latin typeface="Avenir"/>
              </a:defRPr>
            </a:lvl1pPr>
            <a:lvl2pPr>
              <a:defRPr>
                <a:latin typeface="Avenir"/>
              </a:defRPr>
            </a:lvl2pPr>
            <a:lvl3pPr>
              <a:defRPr>
                <a:latin typeface="Avenir"/>
              </a:defRPr>
            </a:lvl3pPr>
            <a:lvl4pPr>
              <a:defRPr>
                <a:latin typeface="Avenir"/>
              </a:defRPr>
            </a:lvl4pPr>
            <a:lvl5pPr>
              <a:defRPr>
                <a:latin typeface="Avenir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24219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red dots on a white background&#10;&#10;Description automatically generated">
            <a:extLst>
              <a:ext uri="{FF2B5EF4-FFF2-40B4-BE49-F238E27FC236}">
                <a16:creationId xmlns:a16="http://schemas.microsoft.com/office/drawing/2014/main" id="{ADD76B76-5DB5-D542-366E-64A256C1D9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461601" y="-220301"/>
            <a:ext cx="1146899" cy="1841500"/>
          </a:xfrm>
          <a:prstGeom prst="rect">
            <a:avLst/>
          </a:prstGeom>
        </p:spPr>
      </p:pic>
      <p:pic>
        <p:nvPicPr>
          <p:cNvPr id="9" name="Picture 8" descr="A red dots on a white background&#10;&#10;Description automatically generated">
            <a:extLst>
              <a:ext uri="{FF2B5EF4-FFF2-40B4-BE49-F238E27FC236}">
                <a16:creationId xmlns:a16="http://schemas.microsoft.com/office/drawing/2014/main" id="{8D24C878-0307-8E5C-5776-3E12C75781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0697799" y="5363800"/>
            <a:ext cx="1146899" cy="1841500"/>
          </a:xfrm>
          <a:prstGeom prst="rect">
            <a:avLst/>
          </a:prstGeom>
        </p:spPr>
      </p:pic>
      <p:sp>
        <p:nvSpPr>
          <p:cNvPr id="13" name="Title 10">
            <a:extLst>
              <a:ext uri="{FF2B5EF4-FFF2-40B4-BE49-F238E27FC236}">
                <a16:creationId xmlns:a16="http://schemas.microsoft.com/office/drawing/2014/main" id="{3548DDED-3774-5DF7-78A3-A1057A269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8854"/>
            <a:ext cx="10515599" cy="1325563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FF0000"/>
                </a:solidFill>
                <a:latin typeface="Avenir"/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5CD0ADF-D596-D503-CE13-8A0C2F3B4B6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198" y="1825624"/>
            <a:ext cx="10515599" cy="400864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venir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22315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red dots on a white background&#10;&#10;Description automatically generated">
            <a:extLst>
              <a:ext uri="{FF2B5EF4-FFF2-40B4-BE49-F238E27FC236}">
                <a16:creationId xmlns:a16="http://schemas.microsoft.com/office/drawing/2014/main" id="{77E6593F-AC48-F226-2719-BB18ED3952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461601" y="-220301"/>
            <a:ext cx="1146899" cy="1841500"/>
          </a:xfrm>
          <a:prstGeom prst="rect">
            <a:avLst/>
          </a:prstGeom>
        </p:spPr>
      </p:pic>
      <p:pic>
        <p:nvPicPr>
          <p:cNvPr id="11" name="Picture 10" descr="A red dots on a white background&#10;&#10;Description automatically generated">
            <a:extLst>
              <a:ext uri="{FF2B5EF4-FFF2-40B4-BE49-F238E27FC236}">
                <a16:creationId xmlns:a16="http://schemas.microsoft.com/office/drawing/2014/main" id="{6F32720F-8B46-ACA2-CD4B-41E9DA3805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0697799" y="5363800"/>
            <a:ext cx="1146899" cy="1841500"/>
          </a:xfrm>
          <a:prstGeom prst="rect">
            <a:avLst/>
          </a:prstGeom>
        </p:spPr>
      </p:pic>
      <p:sp>
        <p:nvSpPr>
          <p:cNvPr id="17" name="Title 10">
            <a:extLst>
              <a:ext uri="{FF2B5EF4-FFF2-40B4-BE49-F238E27FC236}">
                <a16:creationId xmlns:a16="http://schemas.microsoft.com/office/drawing/2014/main" id="{F3593397-46CF-E93E-80DC-8F816CC25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8854"/>
            <a:ext cx="10515599" cy="1325563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FF0000"/>
                </a:solidFill>
                <a:latin typeface="Avenir"/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  <p:sp>
        <p:nvSpPr>
          <p:cNvPr id="18" name="Content Placeholder 14">
            <a:extLst>
              <a:ext uri="{FF2B5EF4-FFF2-40B4-BE49-F238E27FC236}">
                <a16:creationId xmlns:a16="http://schemas.microsoft.com/office/drawing/2014/main" id="{2D5DEA38-076A-7F52-3ADD-918BCDD193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199" y="1825624"/>
            <a:ext cx="5181600" cy="400864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venir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it-IT" dirty="0"/>
          </a:p>
        </p:txBody>
      </p:sp>
      <p:sp>
        <p:nvSpPr>
          <p:cNvPr id="19" name="Content Placeholder 14">
            <a:extLst>
              <a:ext uri="{FF2B5EF4-FFF2-40B4-BE49-F238E27FC236}">
                <a16:creationId xmlns:a16="http://schemas.microsoft.com/office/drawing/2014/main" id="{64AF8BDF-382B-D33E-AE7F-2122F25B165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3" y="1825623"/>
            <a:ext cx="5181600" cy="400864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venir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10960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red dots on a white background&#10;&#10;Description automatically generated">
            <a:extLst>
              <a:ext uri="{FF2B5EF4-FFF2-40B4-BE49-F238E27FC236}">
                <a16:creationId xmlns:a16="http://schemas.microsoft.com/office/drawing/2014/main" id="{19BE0572-ACAB-E229-9E07-26A0D32AC6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0697799" y="5363800"/>
            <a:ext cx="1146899" cy="1841500"/>
          </a:xfrm>
          <a:prstGeom prst="rect">
            <a:avLst/>
          </a:prstGeom>
        </p:spPr>
      </p:pic>
      <p:pic>
        <p:nvPicPr>
          <p:cNvPr id="3" name="Picture 2" descr="A tree in a room&#10;&#10;Description automatically generated">
            <a:extLst>
              <a:ext uri="{FF2B5EF4-FFF2-40B4-BE49-F238E27FC236}">
                <a16:creationId xmlns:a16="http://schemas.microsoft.com/office/drawing/2014/main" id="{FA67FF7D-4DA3-4D73-23B3-01A9FA8858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51488" y="482600"/>
            <a:ext cx="6208712" cy="5956301"/>
          </a:xfrm>
          <a:prstGeom prst="rect">
            <a:avLst/>
          </a:prstGeom>
        </p:spPr>
      </p:pic>
      <p:pic>
        <p:nvPicPr>
          <p:cNvPr id="6" name="Picture 5" descr="A red dots on a white background&#10;&#10;Description automatically generated">
            <a:extLst>
              <a:ext uri="{FF2B5EF4-FFF2-40B4-BE49-F238E27FC236}">
                <a16:creationId xmlns:a16="http://schemas.microsoft.com/office/drawing/2014/main" id="{60BC1064-C557-BC45-6BF3-A416415E2E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461601" y="-220301"/>
            <a:ext cx="1146899" cy="1841500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BA9D6B18-022C-6C9F-DE38-47130467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48" y="1709530"/>
            <a:ext cx="4687956" cy="472937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0000"/>
                </a:solidFill>
                <a:latin typeface="Avenir"/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45D6B3-7322-D1B8-9E50-3CA9B8E13E98}"/>
              </a:ext>
            </a:extLst>
          </p:cNvPr>
          <p:cNvSpPr/>
          <p:nvPr userDrawn="1"/>
        </p:nvSpPr>
        <p:spPr>
          <a:xfrm>
            <a:off x="5804452" y="665922"/>
            <a:ext cx="5744818" cy="55758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99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dots on a white background&#10;&#10;Description automatically generated">
            <a:extLst>
              <a:ext uri="{FF2B5EF4-FFF2-40B4-BE49-F238E27FC236}">
                <a16:creationId xmlns:a16="http://schemas.microsoft.com/office/drawing/2014/main" id="{1149ADE8-A05F-1942-654D-48FBFE118F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461601" y="-220301"/>
            <a:ext cx="1146899" cy="1841500"/>
          </a:xfrm>
          <a:prstGeom prst="rect">
            <a:avLst/>
          </a:prstGeom>
        </p:spPr>
      </p:pic>
      <p:pic>
        <p:nvPicPr>
          <p:cNvPr id="6" name="Picture 5" descr="A red dots on a white background&#10;&#10;Description automatically generated">
            <a:extLst>
              <a:ext uri="{FF2B5EF4-FFF2-40B4-BE49-F238E27FC236}">
                <a16:creationId xmlns:a16="http://schemas.microsoft.com/office/drawing/2014/main" id="{80CADEE4-00E5-9541-1B93-31CA9232B5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0697799" y="5363800"/>
            <a:ext cx="1146899" cy="1841500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E4859B53-4523-BF41-3297-068CF8818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1441174"/>
            <a:ext cx="4003745" cy="19114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0000"/>
                </a:solidFill>
                <a:latin typeface="Avenir"/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EFA66735-72B5-DA44-CB97-799F25919F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6612" y="3687591"/>
            <a:ext cx="4003745" cy="2751310"/>
          </a:xfrm>
          <a:prstGeom prst="rect">
            <a:avLst/>
          </a:prstGeom>
        </p:spPr>
        <p:txBody>
          <a:bodyPr/>
          <a:lstStyle>
            <a:lvl1pPr>
              <a:defRPr>
                <a:latin typeface="Avenir"/>
              </a:defRPr>
            </a:lvl1pPr>
            <a:lvl2pPr>
              <a:defRPr>
                <a:latin typeface="Avenir"/>
              </a:defRPr>
            </a:lvl2pPr>
            <a:lvl3pPr>
              <a:defRPr>
                <a:latin typeface="Avenir"/>
              </a:defRPr>
            </a:lvl3pPr>
            <a:lvl4pPr>
              <a:defRPr>
                <a:latin typeface="Avenir"/>
              </a:defRPr>
            </a:lvl4pPr>
            <a:lvl5pPr>
              <a:defRPr>
                <a:latin typeface="Avenir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5222A2-B453-26B9-3A27-2313E4206F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51488" y="482600"/>
            <a:ext cx="6208712" cy="595630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4980D38-EBFB-8CAC-7EB5-018922E0758F}"/>
              </a:ext>
            </a:extLst>
          </p:cNvPr>
          <p:cNvSpPr/>
          <p:nvPr userDrawn="1"/>
        </p:nvSpPr>
        <p:spPr>
          <a:xfrm>
            <a:off x="5804452" y="665922"/>
            <a:ext cx="5744818" cy="55758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2879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red dots on a white background&#10;&#10;Description automatically generated">
            <a:extLst>
              <a:ext uri="{FF2B5EF4-FFF2-40B4-BE49-F238E27FC236}">
                <a16:creationId xmlns:a16="http://schemas.microsoft.com/office/drawing/2014/main" id="{80CADEE4-00E5-9541-1B93-31CA9232B5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0697799" y="5363800"/>
            <a:ext cx="1146899" cy="1841500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E4859B53-4523-BF41-3297-068CF8818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409161"/>
            <a:ext cx="11336130" cy="962440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FF0000"/>
                </a:solidFill>
                <a:latin typeface="Avenir"/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EFA66735-72B5-DA44-CB97-799F25919F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1800" y="1600373"/>
            <a:ext cx="5275852" cy="4945519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venir"/>
              </a:defRPr>
            </a:lvl1pPr>
            <a:lvl2pPr>
              <a:defRPr>
                <a:latin typeface="Avenir"/>
              </a:defRPr>
            </a:lvl2pPr>
            <a:lvl3pPr>
              <a:defRPr>
                <a:latin typeface="Avenir"/>
              </a:defRPr>
            </a:lvl3pPr>
            <a:lvl4pPr>
              <a:defRPr>
                <a:latin typeface="Avenir"/>
              </a:defRPr>
            </a:lvl4pPr>
            <a:lvl5pPr>
              <a:defRPr>
                <a:latin typeface="Avenir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5222A2-B453-26B9-3A27-2313E4206F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1603918"/>
            <a:ext cx="5664200" cy="494552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4980D38-EBFB-8CAC-7EB5-018922E0758F}"/>
              </a:ext>
            </a:extLst>
          </p:cNvPr>
          <p:cNvSpPr/>
          <p:nvPr userDrawn="1"/>
        </p:nvSpPr>
        <p:spPr>
          <a:xfrm>
            <a:off x="6348963" y="1868557"/>
            <a:ext cx="5140671" cy="44409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572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red dots on a white background&#10;&#10;Description automatically generated">
            <a:extLst>
              <a:ext uri="{FF2B5EF4-FFF2-40B4-BE49-F238E27FC236}">
                <a16:creationId xmlns:a16="http://schemas.microsoft.com/office/drawing/2014/main" id="{984D8665-9C9F-6690-9DB4-8DD3C8A3E5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0697799" y="5363800"/>
            <a:ext cx="1146899" cy="1841500"/>
          </a:xfrm>
          <a:prstGeom prst="rect">
            <a:avLst/>
          </a:prstGeom>
        </p:spPr>
      </p:pic>
      <p:pic>
        <p:nvPicPr>
          <p:cNvPr id="3" name="Picture 2" descr="A room with a large group of chairs and a large table&#10;&#10;Description automatically generated with medium confidence">
            <a:extLst>
              <a:ext uri="{FF2B5EF4-FFF2-40B4-BE49-F238E27FC236}">
                <a16:creationId xmlns:a16="http://schemas.microsoft.com/office/drawing/2014/main" id="{4ADBBF07-2247-8E3F-4A84-7449151550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44410" y="482600"/>
            <a:ext cx="4315790" cy="5956301"/>
          </a:xfrm>
          <a:prstGeom prst="rect">
            <a:avLst/>
          </a:prstGeom>
        </p:spPr>
      </p:pic>
      <p:pic>
        <p:nvPicPr>
          <p:cNvPr id="9" name="Picture 8" descr="A red dots on a white background&#10;&#10;Description automatically generated">
            <a:extLst>
              <a:ext uri="{FF2B5EF4-FFF2-40B4-BE49-F238E27FC236}">
                <a16:creationId xmlns:a16="http://schemas.microsoft.com/office/drawing/2014/main" id="{D0D55020-A232-07A9-545C-7FA06F7E29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461601" y="-220301"/>
            <a:ext cx="1146899" cy="1841500"/>
          </a:xfrm>
          <a:prstGeom prst="rect">
            <a:avLst/>
          </a:prstGeom>
        </p:spPr>
      </p:pic>
      <p:sp>
        <p:nvSpPr>
          <p:cNvPr id="13" name="Title 10">
            <a:extLst>
              <a:ext uri="{FF2B5EF4-FFF2-40B4-BE49-F238E27FC236}">
                <a16:creationId xmlns:a16="http://schemas.microsoft.com/office/drawing/2014/main" id="{10CEBD81-6C12-D792-117C-7BD2D522F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48" y="1709530"/>
            <a:ext cx="6723616" cy="470396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0000"/>
                </a:solidFill>
                <a:latin typeface="Avenir"/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5E2994-A590-C8C0-B947-03D661C5D8B3}"/>
              </a:ext>
            </a:extLst>
          </p:cNvPr>
          <p:cNvSpPr/>
          <p:nvPr userDrawn="1"/>
        </p:nvSpPr>
        <p:spPr>
          <a:xfrm>
            <a:off x="7653130" y="665922"/>
            <a:ext cx="3896140" cy="55758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9189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2649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1" r:id="rId8"/>
    <p:sldLayoutId id="2147483656" r:id="rId9"/>
    <p:sldLayoutId id="2147483657" r:id="rId10"/>
    <p:sldLayoutId id="2147483665" r:id="rId11"/>
    <p:sldLayoutId id="2147483666" r:id="rId12"/>
    <p:sldLayoutId id="2147483660" r:id="rId13"/>
    <p:sldLayoutId id="2147483662" r:id="rId14"/>
    <p:sldLayoutId id="2147483663" r:id="rId15"/>
    <p:sldLayoutId id="2147483664" r:id="rId16"/>
    <p:sldLayoutId id="2147483658" r:id="rId17"/>
    <p:sldLayoutId id="214748365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BD3EB0-9269-3E99-30C2-39061B7AD38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algn="r"/>
            <a:r>
              <a:rPr lang="it-IT" sz="440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venir"/>
              </a:rPr>
              <a:t>Corso React</a:t>
            </a:r>
            <a:br>
              <a:rPr lang="it-IT" sz="440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venir"/>
              </a:rPr>
            </a:br>
            <a:r>
              <a:rPr lang="it-IT" sz="440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venir"/>
              </a:rPr>
              <a:t>2025</a:t>
            </a:r>
            <a:r>
              <a:rPr lang="it-IT" sz="4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venir"/>
              </a:rPr>
              <a:t>​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19704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9D449D-CAE4-34D2-64B2-6D1C1AB12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5438B7-A1A6-7001-793E-25220AD25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409" y="245854"/>
            <a:ext cx="3137750" cy="763437"/>
          </a:xfrm>
        </p:spPr>
        <p:txBody>
          <a:bodyPr/>
          <a:lstStyle/>
          <a:p>
            <a:r>
              <a:rPr lang="en-US" dirty="0"/>
              <a:t>Lazy Loading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8C6290A-F1FD-6798-C221-9C80D54D4B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4568" y="1604514"/>
            <a:ext cx="9123432" cy="2510286"/>
          </a:xfrm>
        </p:spPr>
        <p:txBody>
          <a:bodyPr/>
          <a:lstStyle/>
          <a:p>
            <a:r>
              <a:rPr lang="en-US" dirty="0"/>
              <a:t>I component </a:t>
            </a:r>
            <a:r>
              <a:rPr lang="en-US" dirty="0" err="1"/>
              <a:t>vengono</a:t>
            </a:r>
            <a:r>
              <a:rPr lang="en-US" dirty="0"/>
              <a:t> </a:t>
            </a:r>
            <a:r>
              <a:rPr lang="en-US" dirty="0" err="1"/>
              <a:t>caricati</a:t>
            </a:r>
            <a:r>
              <a:rPr lang="en-US" dirty="0"/>
              <a:t> solo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it-IT" dirty="0"/>
              <a:t>è necessario</a:t>
            </a:r>
          </a:p>
          <a:p>
            <a:r>
              <a:rPr lang="en-US" dirty="0" err="1"/>
              <a:t>Riduce</a:t>
            </a:r>
            <a:r>
              <a:rPr lang="en-US" dirty="0"/>
              <a:t> I tempi di </a:t>
            </a:r>
            <a:r>
              <a:rPr lang="en-US" dirty="0" err="1"/>
              <a:t>caricamento</a:t>
            </a:r>
            <a:r>
              <a:rPr lang="en-US" dirty="0"/>
              <a:t> </a:t>
            </a:r>
            <a:r>
              <a:rPr lang="en-US" dirty="0" err="1"/>
              <a:t>dell’applicazione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53196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AEEB3-A8C5-9A38-55F0-EC08DE434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726EA3-3F81-1F6C-ABFB-07E49E060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4795" y="245854"/>
            <a:ext cx="3502410" cy="763437"/>
          </a:xfrm>
        </p:spPr>
        <p:txBody>
          <a:bodyPr/>
          <a:lstStyle/>
          <a:p>
            <a:r>
              <a:rPr lang="en-US" dirty="0"/>
              <a:t>Quando serve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F9814AC-2B16-C13F-FA1E-05FF617AB3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4568" y="1604514"/>
            <a:ext cx="9123432" cy="2173856"/>
          </a:xfrm>
        </p:spPr>
        <p:txBody>
          <a:bodyPr/>
          <a:lstStyle/>
          <a:p>
            <a:r>
              <a:rPr lang="en-US" dirty="0"/>
              <a:t>Grandi </a:t>
            </a:r>
            <a:r>
              <a:rPr lang="en-US" dirty="0" err="1"/>
              <a:t>applicazioni</a:t>
            </a:r>
            <a:r>
              <a:rPr lang="en-US" dirty="0"/>
              <a:t> con </a:t>
            </a:r>
            <a:r>
              <a:rPr lang="en-US" dirty="0" err="1"/>
              <a:t>molte</a:t>
            </a:r>
            <a:r>
              <a:rPr lang="en-US" dirty="0"/>
              <a:t> </a:t>
            </a:r>
            <a:r>
              <a:rPr lang="en-US" dirty="0" err="1"/>
              <a:t>rotte</a:t>
            </a:r>
            <a:endParaRPr lang="en-US" dirty="0"/>
          </a:p>
          <a:p>
            <a:r>
              <a:rPr lang="en-US" dirty="0" err="1"/>
              <a:t>Componenti</a:t>
            </a:r>
            <a:r>
              <a:rPr lang="en-US" dirty="0"/>
              <a:t> </a:t>
            </a:r>
            <a:r>
              <a:rPr lang="en-US" dirty="0" err="1"/>
              <a:t>particolarmente</a:t>
            </a:r>
            <a:r>
              <a:rPr lang="en-US" dirty="0"/>
              <a:t> pesante </a:t>
            </a:r>
            <a:r>
              <a:rPr lang="en-US" dirty="0" err="1"/>
              <a:t>che</a:t>
            </a:r>
            <a:r>
              <a:rPr lang="en-US" dirty="0"/>
              <a:t> non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richiesti</a:t>
            </a:r>
            <a:r>
              <a:rPr lang="en-US" dirty="0"/>
              <a:t> </a:t>
            </a:r>
            <a:r>
              <a:rPr lang="en-US" dirty="0" err="1"/>
              <a:t>durante</a:t>
            </a:r>
            <a:r>
              <a:rPr lang="en-US" dirty="0"/>
              <a:t> il </a:t>
            </a:r>
            <a:r>
              <a:rPr lang="en-US" dirty="0" err="1"/>
              <a:t>caricamento</a:t>
            </a:r>
            <a:r>
              <a:rPr lang="en-US" dirty="0"/>
              <a:t> </a:t>
            </a:r>
            <a:r>
              <a:rPr lang="en-US" dirty="0" err="1"/>
              <a:t>iniziale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3318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F901CA-5BEA-A89D-B5FA-8F3A21B69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9A0F7F-1304-B5A5-DF2C-14EDA0FFA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409" y="245854"/>
            <a:ext cx="3137750" cy="763437"/>
          </a:xfrm>
        </p:spPr>
        <p:txBody>
          <a:bodyPr/>
          <a:lstStyle/>
          <a:p>
            <a:r>
              <a:rPr lang="en-US" dirty="0"/>
              <a:t>Come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usa</a:t>
            </a:r>
            <a:endParaRPr lang="it-IT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CCFE2B-2C80-D329-01D3-9BC470875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266" y="1418866"/>
            <a:ext cx="5197467" cy="505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74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2F5B1B-7AF3-A832-E221-C6D285F03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800A4C-B84D-D38F-4816-C8ECCE919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2231" y="245854"/>
            <a:ext cx="4628106" cy="763437"/>
          </a:xfrm>
        </p:spPr>
        <p:txBody>
          <a:bodyPr/>
          <a:lstStyle/>
          <a:p>
            <a:r>
              <a:rPr lang="en-US" dirty="0"/>
              <a:t>Server side routing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BDE4512-85D1-9868-C0DB-FA71052B24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10958" y="2703671"/>
            <a:ext cx="9123432" cy="1450658"/>
          </a:xfrm>
        </p:spPr>
        <p:txBody>
          <a:bodyPr/>
          <a:lstStyle/>
          <a:p>
            <a:r>
              <a:rPr lang="en-US" dirty="0" err="1"/>
              <a:t>Caricamento</a:t>
            </a:r>
            <a:r>
              <a:rPr lang="en-US" dirty="0"/>
              <a:t> </a:t>
            </a:r>
            <a:r>
              <a:rPr lang="en-US" dirty="0" err="1"/>
              <a:t>iniziale</a:t>
            </a:r>
            <a:r>
              <a:rPr lang="en-US" dirty="0"/>
              <a:t> pi</a:t>
            </a:r>
            <a:r>
              <a:rPr lang="it-IT" dirty="0"/>
              <a:t>ù veloce</a:t>
            </a:r>
          </a:p>
          <a:p>
            <a:r>
              <a:rPr lang="it-IT"/>
              <a:t>SEO friendly</a:t>
            </a:r>
            <a:endParaRPr lang="it-IT" dirty="0"/>
          </a:p>
          <a:p>
            <a:r>
              <a:rPr lang="it-IT" dirty="0"/>
              <a:t>Necessaria idratazione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77897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3001B-8042-2733-7724-9ED2D305D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C203FB-392F-E92A-DB34-3952CE3C3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2126" y="245854"/>
            <a:ext cx="4787747" cy="763437"/>
          </a:xfrm>
        </p:spPr>
        <p:txBody>
          <a:bodyPr/>
          <a:lstStyle/>
          <a:p>
            <a:r>
              <a:rPr lang="en-US" dirty="0"/>
              <a:t>Come </a:t>
            </a:r>
            <a:r>
              <a:rPr lang="en-US" dirty="0" err="1"/>
              <a:t>si</a:t>
            </a:r>
            <a:r>
              <a:rPr lang="en-US" dirty="0"/>
              <a:t> fa il Deploy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DF2D5A4-E9A4-595F-9526-D5231AD567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4568" y="1604514"/>
            <a:ext cx="9123432" cy="2173856"/>
          </a:xfrm>
        </p:spPr>
        <p:txBody>
          <a:bodyPr/>
          <a:lstStyle/>
          <a:p>
            <a:r>
              <a:rPr lang="en-US" dirty="0"/>
              <a:t>Pipelines </a:t>
            </a:r>
            <a:r>
              <a:rPr lang="en-US" dirty="0" err="1"/>
              <a:t>automatiche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ADO/</a:t>
            </a:r>
            <a:r>
              <a:rPr lang="en-US" dirty="0" err="1"/>
              <a:t>Github</a:t>
            </a:r>
            <a:r>
              <a:rPr lang="en-US" dirty="0"/>
              <a:t> Actions</a:t>
            </a:r>
          </a:p>
          <a:p>
            <a:r>
              <a:rPr lang="en-US" dirty="0" err="1"/>
              <a:t>Creazione</a:t>
            </a:r>
            <a:r>
              <a:rPr lang="en-US" dirty="0"/>
              <a:t> </a:t>
            </a:r>
            <a:r>
              <a:rPr lang="en-US" dirty="0" err="1"/>
              <a:t>yaml</a:t>
            </a:r>
            <a:r>
              <a:rPr lang="en-US" dirty="0"/>
              <a:t> file</a:t>
            </a:r>
          </a:p>
          <a:p>
            <a:r>
              <a:rPr lang="en-US" dirty="0" err="1"/>
              <a:t>Predisposizione</a:t>
            </a:r>
            <a:r>
              <a:rPr lang="en-US" dirty="0"/>
              <a:t> </a:t>
            </a:r>
            <a:r>
              <a:rPr lang="en-US" dirty="0" err="1"/>
              <a:t>infrastruttura</a:t>
            </a:r>
            <a:r>
              <a:rPr lang="en-US" dirty="0"/>
              <a:t> cloud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49938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FFA09-3DE3-FA29-EAD3-315DB367B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75F7D4-D1CF-1A8C-68A5-601E0469E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48" y="1709530"/>
            <a:ext cx="4687956" cy="4729371"/>
          </a:xfrm>
        </p:spPr>
        <p:txBody>
          <a:bodyPr>
            <a:normAutofit/>
          </a:bodyPr>
          <a:lstStyle/>
          <a:p>
            <a:r>
              <a:rPr lang="en-US" dirty="0"/>
              <a:t>Tutoring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99182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9512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5372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BBB87D-7C70-617B-4A17-DE4454637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1441175"/>
            <a:ext cx="4003745" cy="787676"/>
          </a:xfrm>
        </p:spPr>
        <p:txBody>
          <a:bodyPr/>
          <a:lstStyle/>
          <a:p>
            <a:r>
              <a:rPr lang="en-US" dirty="0"/>
              <a:t>Cosa </a:t>
            </a:r>
            <a:r>
              <a:rPr lang="en-US" dirty="0" err="1"/>
              <a:t>vedremo</a:t>
            </a:r>
            <a:endParaRPr lang="it-I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E203D8-AEF2-67F2-04F6-DA90F23EEB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6612" y="2557531"/>
            <a:ext cx="4003745" cy="2751310"/>
          </a:xfrm>
        </p:spPr>
        <p:txBody>
          <a:bodyPr/>
          <a:lstStyle/>
          <a:p>
            <a:r>
              <a:rPr lang="en-US" dirty="0"/>
              <a:t>Custom Hooks</a:t>
            </a:r>
          </a:p>
          <a:p>
            <a:r>
              <a:rPr lang="en-US" dirty="0"/>
              <a:t>Lazy Loading</a:t>
            </a:r>
          </a:p>
          <a:p>
            <a:r>
              <a:rPr lang="en-US" dirty="0"/>
              <a:t>Server Side Routing</a:t>
            </a:r>
          </a:p>
          <a:p>
            <a:r>
              <a:rPr lang="en-US"/>
              <a:t>Azure Deployment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82361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829F7F-B422-D532-A7E9-D95FCEB4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9868" y="245854"/>
            <a:ext cx="2012831" cy="763437"/>
          </a:xfrm>
        </p:spPr>
        <p:txBody>
          <a:bodyPr/>
          <a:lstStyle/>
          <a:p>
            <a:r>
              <a:rPr lang="en-US" dirty="0"/>
              <a:t>Agenda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C343E77-C424-1F4F-CDE6-EE172E698E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4568" y="1604514"/>
            <a:ext cx="9123432" cy="4021034"/>
          </a:xfrm>
        </p:spPr>
        <p:txBody>
          <a:bodyPr/>
          <a:lstStyle/>
          <a:p>
            <a:r>
              <a:rPr lang="en-US" dirty="0" err="1"/>
              <a:t>Concetti</a:t>
            </a:r>
            <a:r>
              <a:rPr lang="en-US" dirty="0"/>
              <a:t> </a:t>
            </a:r>
            <a:r>
              <a:rPr lang="en-US" dirty="0" err="1"/>
              <a:t>teorici</a:t>
            </a:r>
            <a:endParaRPr lang="en-US" dirty="0"/>
          </a:p>
          <a:p>
            <a:r>
              <a:rPr lang="en-US" dirty="0" err="1"/>
              <a:t>Esempi</a:t>
            </a:r>
            <a:r>
              <a:rPr lang="en-US" dirty="0"/>
              <a:t> </a:t>
            </a:r>
            <a:r>
              <a:rPr lang="en-US" dirty="0" err="1"/>
              <a:t>pratici</a:t>
            </a:r>
            <a:endParaRPr lang="en-US" dirty="0"/>
          </a:p>
          <a:p>
            <a:r>
              <a:rPr lang="en-US" dirty="0"/>
              <a:t>Tutoring Progetto</a:t>
            </a:r>
          </a:p>
          <a:p>
            <a:r>
              <a:rPr lang="en-US" dirty="0"/>
              <a:t>Pausa 10:30-10:45 / 16:00-16:15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12722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B90DE-4A70-B778-3ED4-961283E9F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E830BF-C80A-E19A-D763-7CAA4131E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5473" y="245854"/>
            <a:ext cx="3561053" cy="763437"/>
          </a:xfrm>
        </p:spPr>
        <p:txBody>
          <a:bodyPr/>
          <a:lstStyle/>
          <a:p>
            <a:r>
              <a:rPr lang="en-US" dirty="0"/>
              <a:t>Custom Hooks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FD57C31-196A-D2E9-F36A-2E00B3247F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4568" y="1604514"/>
            <a:ext cx="9123432" cy="3209026"/>
          </a:xfrm>
        </p:spPr>
        <p:txBody>
          <a:bodyPr/>
          <a:lstStyle/>
          <a:p>
            <a:r>
              <a:rPr lang="en-US" dirty="0" err="1"/>
              <a:t>Estrarre</a:t>
            </a:r>
            <a:r>
              <a:rPr lang="en-US" dirty="0"/>
              <a:t> </a:t>
            </a:r>
            <a:r>
              <a:rPr lang="en-US" dirty="0" err="1"/>
              <a:t>logica</a:t>
            </a:r>
            <a:r>
              <a:rPr lang="en-US" dirty="0"/>
              <a:t> </a:t>
            </a:r>
            <a:r>
              <a:rPr lang="en-US" dirty="0" err="1"/>
              <a:t>riutilizzabile</a:t>
            </a:r>
            <a:r>
              <a:rPr lang="en-US" dirty="0"/>
              <a:t> </a:t>
            </a:r>
            <a:r>
              <a:rPr lang="en-US" dirty="0" err="1"/>
              <a:t>dai</a:t>
            </a:r>
            <a:r>
              <a:rPr lang="en-US" dirty="0"/>
              <a:t> component</a:t>
            </a:r>
          </a:p>
          <a:p>
            <a:r>
              <a:rPr lang="en-US" dirty="0" err="1"/>
              <a:t>Incapsulare</a:t>
            </a:r>
            <a:r>
              <a:rPr lang="en-US" dirty="0"/>
              <a:t> </a:t>
            </a:r>
            <a:r>
              <a:rPr lang="en-US" dirty="0" err="1"/>
              <a:t>logiche</a:t>
            </a:r>
            <a:r>
              <a:rPr lang="en-US" dirty="0"/>
              <a:t> </a:t>
            </a:r>
            <a:r>
              <a:rPr lang="en-US" dirty="0" err="1"/>
              <a:t>comuni</a:t>
            </a:r>
            <a:r>
              <a:rPr lang="en-US" dirty="0"/>
              <a:t> (come il fetch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)</a:t>
            </a:r>
          </a:p>
          <a:p>
            <a:r>
              <a:rPr lang="en-US" dirty="0" err="1"/>
              <a:t>Rendere</a:t>
            </a:r>
            <a:r>
              <a:rPr lang="en-US" dirty="0"/>
              <a:t> </a:t>
            </a:r>
            <a:r>
              <a:rPr lang="en-US" dirty="0" err="1"/>
              <a:t>queste</a:t>
            </a:r>
            <a:r>
              <a:rPr lang="en-US" dirty="0"/>
              <a:t> </a:t>
            </a:r>
            <a:r>
              <a:rPr lang="en-US" dirty="0" err="1"/>
              <a:t>logiche</a:t>
            </a:r>
            <a:r>
              <a:rPr lang="en-US" dirty="0"/>
              <a:t> </a:t>
            </a:r>
            <a:r>
              <a:rPr lang="en-US" dirty="0" err="1"/>
              <a:t>facili</a:t>
            </a:r>
            <a:r>
              <a:rPr lang="en-US" dirty="0"/>
              <a:t> da </a:t>
            </a:r>
            <a:r>
              <a:rPr lang="en-US" dirty="0" err="1"/>
              <a:t>leggere</a:t>
            </a:r>
            <a:r>
              <a:rPr lang="en-US" dirty="0"/>
              <a:t> e </a:t>
            </a:r>
            <a:r>
              <a:rPr lang="en-US" dirty="0" err="1"/>
              <a:t>manutenere</a:t>
            </a:r>
            <a:endParaRPr lang="en-US" dirty="0"/>
          </a:p>
          <a:p>
            <a:r>
              <a:rPr lang="en-US" dirty="0"/>
              <a:t>Sono </a:t>
            </a:r>
            <a:r>
              <a:rPr lang="en-US" dirty="0" err="1"/>
              <a:t>funzioni</a:t>
            </a:r>
            <a:r>
              <a:rPr lang="en-US" dirty="0"/>
              <a:t> </a:t>
            </a:r>
            <a:r>
              <a:rPr lang="en-US" dirty="0" err="1"/>
              <a:t>reattive</a:t>
            </a:r>
            <a:r>
              <a:rPr lang="en-US" dirty="0"/>
              <a:t>, </a:t>
            </a:r>
            <a:r>
              <a:rPr lang="en-US" dirty="0" err="1"/>
              <a:t>utilizzabili</a:t>
            </a:r>
            <a:r>
              <a:rPr lang="en-US" dirty="0"/>
              <a:t> in Functional Components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8566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79C549-F548-C451-245D-B7C25690F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C52537-76A8-C932-9800-03D40A9F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068" y="245854"/>
            <a:ext cx="4547864" cy="763437"/>
          </a:xfrm>
        </p:spPr>
        <p:txBody>
          <a:bodyPr/>
          <a:lstStyle/>
          <a:p>
            <a:r>
              <a:rPr lang="en-US" dirty="0" err="1"/>
              <a:t>Regole</a:t>
            </a:r>
            <a:r>
              <a:rPr lang="en-US" dirty="0"/>
              <a:t> </a:t>
            </a:r>
            <a:r>
              <a:rPr lang="en-US" dirty="0" err="1"/>
              <a:t>degli</a:t>
            </a:r>
            <a:r>
              <a:rPr lang="en-US" dirty="0"/>
              <a:t> hooks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5C4C988-BD9C-2402-B813-10CC86D2B1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4568" y="1604514"/>
            <a:ext cx="9123432" cy="3209026"/>
          </a:xfrm>
        </p:spPr>
        <p:txBody>
          <a:bodyPr/>
          <a:lstStyle/>
          <a:p>
            <a:r>
              <a:rPr lang="en-US" dirty="0"/>
              <a:t>Il </a:t>
            </a:r>
            <a:r>
              <a:rPr lang="en-US" dirty="0" err="1"/>
              <a:t>nome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iniziare</a:t>
            </a:r>
            <a:r>
              <a:rPr lang="en-US" dirty="0"/>
              <a:t> con “use” (es. </a:t>
            </a:r>
            <a:r>
              <a:rPr lang="en-US" dirty="0" err="1"/>
              <a:t>useFetchDocuments</a:t>
            </a:r>
            <a:r>
              <a:rPr lang="en-US" dirty="0"/>
              <a:t>)</a:t>
            </a:r>
          </a:p>
          <a:p>
            <a:r>
              <a:rPr lang="en-US" dirty="0" err="1"/>
              <a:t>Devono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richiamati</a:t>
            </a:r>
            <a:r>
              <a:rPr lang="en-US" dirty="0"/>
              <a:t> </a:t>
            </a:r>
            <a:r>
              <a:rPr lang="en-US" dirty="0" err="1"/>
              <a:t>esclusivamente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primo </a:t>
            </a:r>
            <a:r>
              <a:rPr lang="en-US" dirty="0" err="1"/>
              <a:t>livello</a:t>
            </a:r>
            <a:r>
              <a:rPr lang="en-US" dirty="0"/>
              <a:t> del Functional Component (niente if, loop o </a:t>
            </a:r>
            <a:r>
              <a:rPr lang="en-US" dirty="0" err="1"/>
              <a:t>funzioni</a:t>
            </a:r>
            <a:r>
              <a:rPr lang="en-US" dirty="0"/>
              <a:t> </a:t>
            </a:r>
            <a:r>
              <a:rPr lang="en-US" dirty="0" err="1"/>
              <a:t>innestate</a:t>
            </a:r>
            <a:r>
              <a:rPr lang="en-US" dirty="0"/>
              <a:t>)</a:t>
            </a:r>
          </a:p>
          <a:p>
            <a:r>
              <a:rPr lang="en-US" dirty="0" err="1"/>
              <a:t>Richiamabili</a:t>
            </a:r>
            <a:r>
              <a:rPr lang="en-US" dirty="0"/>
              <a:t> solo </a:t>
            </a:r>
            <a:r>
              <a:rPr lang="en-US" dirty="0" err="1"/>
              <a:t>nei</a:t>
            </a:r>
            <a:r>
              <a:rPr lang="en-US" dirty="0"/>
              <a:t> Functional Components o in </a:t>
            </a:r>
            <a:r>
              <a:rPr lang="en-US" dirty="0" err="1"/>
              <a:t>altri</a:t>
            </a:r>
            <a:r>
              <a:rPr lang="en-US" dirty="0"/>
              <a:t> hook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3131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D33850-745F-8B7D-CFC2-5145FC9A4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06E203-CDF4-E8C1-187B-5212E010E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3533" y="245854"/>
            <a:ext cx="3905501" cy="763437"/>
          </a:xfrm>
        </p:spPr>
        <p:txBody>
          <a:bodyPr/>
          <a:lstStyle/>
          <a:p>
            <a:r>
              <a:rPr lang="en-US" dirty="0"/>
              <a:t>Come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fatti</a:t>
            </a:r>
            <a:endParaRPr lang="it-IT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9E2756-F61F-273A-43B9-8407A7632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476" y="1034815"/>
            <a:ext cx="6271361" cy="557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849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896FD-A251-ED47-A7BA-697713427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01DC0E-D9DF-A569-5E19-9C6BC1895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6759" y="245854"/>
            <a:ext cx="3558482" cy="763437"/>
          </a:xfrm>
        </p:spPr>
        <p:txBody>
          <a:bodyPr/>
          <a:lstStyle/>
          <a:p>
            <a:r>
              <a:rPr lang="en-US" dirty="0"/>
              <a:t>Come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usano</a:t>
            </a:r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D2B529-B645-7AA2-C358-097C0620F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968" y="1299803"/>
            <a:ext cx="8164064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020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4D7D72-47A5-F4AE-220A-D50DB0699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1C33C2-2A11-3D8C-7ED5-F244410D4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6153" y="245854"/>
            <a:ext cx="5379691" cy="763437"/>
          </a:xfrm>
        </p:spPr>
        <p:txBody>
          <a:bodyPr/>
          <a:lstStyle/>
          <a:p>
            <a:r>
              <a:rPr lang="en-US" dirty="0" err="1"/>
              <a:t>Gestire</a:t>
            </a:r>
            <a:r>
              <a:rPr lang="en-US" dirty="0"/>
              <a:t> </a:t>
            </a:r>
            <a:r>
              <a:rPr lang="en-US" dirty="0" err="1"/>
              <a:t>autorizzazione</a:t>
            </a:r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85CE55-9FD8-9D7C-DC2E-F8EA2E59E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846" y="1009291"/>
            <a:ext cx="5084129" cy="581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407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E1BF4D-D676-B6F0-1455-A745C62B8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2D55F7-D6AB-201B-C87F-730B41570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6153" y="245854"/>
            <a:ext cx="5379691" cy="763437"/>
          </a:xfrm>
        </p:spPr>
        <p:txBody>
          <a:bodyPr/>
          <a:lstStyle/>
          <a:p>
            <a:r>
              <a:rPr lang="en-US" dirty="0" err="1"/>
              <a:t>Gestire</a:t>
            </a:r>
            <a:r>
              <a:rPr lang="en-US" dirty="0"/>
              <a:t> </a:t>
            </a:r>
            <a:r>
              <a:rPr lang="en-US" dirty="0" err="1"/>
              <a:t>autorizzazione</a:t>
            </a:r>
            <a:endParaRPr lang="it-I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88D62A-D612-4D61-2472-CF391D345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624" y="1304925"/>
            <a:ext cx="6782747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118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C9273B047FC448B2758F5052D9D8DE" ma:contentTypeVersion="8" ma:contentTypeDescription="Create a new document." ma:contentTypeScope="" ma:versionID="a3af7a73619ded4c7c73ad098b303d3a">
  <xsd:schema xmlns:xsd="http://www.w3.org/2001/XMLSchema" xmlns:xs="http://www.w3.org/2001/XMLSchema" xmlns:p="http://schemas.microsoft.com/office/2006/metadata/properties" xmlns:ns2="c7b5f039-0abd-40c2-b7e6-8fe7e8b78722" targetNamespace="http://schemas.microsoft.com/office/2006/metadata/properties" ma:root="true" ma:fieldsID="14780571523d5adb7cc4c2ac3ed13f9b" ns2:_="">
    <xsd:import namespace="c7b5f039-0abd-40c2-b7e6-8fe7e8b787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b5f039-0abd-40c2-b7e6-8fe7e8b787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C1BEE50-1FEE-4965-A3A9-ED332B98C1C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F84AFE-7D1B-4628-9ED1-CE9FDC0FAD51}"/>
</file>

<file path=customXml/itemProps3.xml><?xml version="1.0" encoding="utf-8"?>
<ds:datastoreItem xmlns:ds="http://schemas.openxmlformats.org/officeDocument/2006/customXml" ds:itemID="{AAED0879-79AA-4209-A223-78BF61837006}">
  <ds:schemaRefs>
    <ds:schemaRef ds:uri="096d0f58-9060-4e4c-ae55-5c6361e0d45d"/>
    <ds:schemaRef ds:uri="5b116222-ed1e-40e6-8e0f-0c88feeb002e"/>
    <ds:schemaRef ds:uri="e52852d5-3476-4505-bf00-da2453b5f47b"/>
    <ds:schemaRef ds:uri="fd666923-c4e6-4fb3-9ec6-a62cdee0d0d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d50e5962-98ec-4916-91fc-314e76a73bdb}" enabled="1" method="Privileged" siteId="{33ab2861-ffcf-45c4-870c-12dd75f4b254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465</Words>
  <Application>Microsoft Office PowerPoint</Application>
  <PresentationFormat>Widescreen</PresentationFormat>
  <Paragraphs>61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Arial</vt:lpstr>
      <vt:lpstr>Avenir</vt:lpstr>
      <vt:lpstr>Office Theme</vt:lpstr>
      <vt:lpstr>Corso React 2025​</vt:lpstr>
      <vt:lpstr>Cosa vedremo</vt:lpstr>
      <vt:lpstr>Agenda</vt:lpstr>
      <vt:lpstr>Custom Hooks</vt:lpstr>
      <vt:lpstr>Regole degli hooks</vt:lpstr>
      <vt:lpstr>Come sono fatti</vt:lpstr>
      <vt:lpstr>Come si usano</vt:lpstr>
      <vt:lpstr>Gestire autorizzazione</vt:lpstr>
      <vt:lpstr>Gestire autorizzazione</vt:lpstr>
      <vt:lpstr>Lazy Loading</vt:lpstr>
      <vt:lpstr>Quando serve</vt:lpstr>
      <vt:lpstr>Come si usa</vt:lpstr>
      <vt:lpstr>Server side routing</vt:lpstr>
      <vt:lpstr>Come si fa il Deploy</vt:lpstr>
      <vt:lpstr>Tutoring</vt:lpstr>
      <vt:lpstr>PowerPoint Presentation</vt:lpstr>
      <vt:lpstr>PowerPoint Presentation</vt:lpstr>
    </vt:vector>
  </TitlesOfParts>
  <Company>Reti SPA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corporate  Reti S.p.A. 2024</dc:title>
  <dc:creator>Severino Mario Alessandro</dc:creator>
  <cp:lastModifiedBy>Mazzalovo Federico</cp:lastModifiedBy>
  <cp:revision>16</cp:revision>
  <dcterms:created xsi:type="dcterms:W3CDTF">2024-03-05T07:49:09Z</dcterms:created>
  <dcterms:modified xsi:type="dcterms:W3CDTF">2025-04-11T06:50:56Z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0x010100D8C9273B047FC448B2758F5052D9D8DE</vt:lpwstr>
  </property>
  <property fmtid="{D5CDD505-2E9C-101B-9397-08002B2CF9AE}" pid="3" name="MediaServiceImageTags">
    <vt:lpwstr/>
  </property>
</Properties>
</file>