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sldIdLst>
    <p:sldId id="256" r:id="rId5"/>
    <p:sldId id="288" r:id="rId6"/>
    <p:sldId id="287" r:id="rId7"/>
    <p:sldId id="289" r:id="rId8"/>
    <p:sldId id="290" r:id="rId9"/>
    <p:sldId id="286" r:id="rId10"/>
    <p:sldId id="293" r:id="rId11"/>
    <p:sldId id="291" r:id="rId12"/>
    <p:sldId id="295" r:id="rId13"/>
    <p:sldId id="292" r:id="rId14"/>
    <p:sldId id="297" r:id="rId15"/>
    <p:sldId id="294" r:id="rId16"/>
    <p:sldId id="296" r:id="rId17"/>
    <p:sldId id="298" r:id="rId18"/>
    <p:sldId id="299" r:id="rId19"/>
    <p:sldId id="300" r:id="rId20"/>
    <p:sldId id="303" r:id="rId21"/>
    <p:sldId id="277" r:id="rId22"/>
    <p:sldId id="276" r:id="rId23"/>
    <p:sldId id="278" r:id="rId24"/>
    <p:sldId id="279" r:id="rId25"/>
    <p:sldId id="257" r:id="rId26"/>
    <p:sldId id="280" r:id="rId27"/>
    <p:sldId id="281" r:id="rId28"/>
    <p:sldId id="282" r:id="rId29"/>
    <p:sldId id="283" r:id="rId30"/>
    <p:sldId id="284" r:id="rId31"/>
    <p:sldId id="285" r:id="rId32"/>
    <p:sldId id="304" r:id="rId33"/>
    <p:sldId id="305" r:id="rId34"/>
    <p:sldId id="30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36" d="100"/>
          <a:sy n="36" d="100"/>
        </p:scale>
        <p:origin x="1828" y="82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74530" y="532660"/>
            <a:ext cx="6582713" cy="1267365"/>
          </a:xfrm>
        </p:spPr>
        <p:txBody>
          <a:bodyPr/>
          <a:lstStyle/>
          <a:p>
            <a:r>
              <a:rPr lang="en-US" sz="4500" dirty="0"/>
              <a:t>Multithreading Using C++ Thread Class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930974" y="4658480"/>
            <a:ext cx="9500507" cy="806675"/>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Madhav Mohan</a:t>
            </a:r>
          </a:p>
        </p:txBody>
      </p:sp>
      <p:pic>
        <p:nvPicPr>
          <p:cNvPr id="4" name="Picture 2" descr="Luxoft - Wikidata">
            <a:extLst>
              <a:ext uri="{FF2B5EF4-FFF2-40B4-BE49-F238E27FC236}">
                <a16:creationId xmlns:a16="http://schemas.microsoft.com/office/drawing/2014/main" id="{19A37DB0-F17D-43BD-5A0C-9E0DFFBD4D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98307" y="2068497"/>
            <a:ext cx="4821235" cy="2388093"/>
          </a:xfrm>
          <a:prstGeom prst="rect">
            <a:avLst/>
          </a:prstGeom>
          <a:solidFill>
            <a:srgbClr val="FFFFFF"/>
          </a:solid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5BF2-3F34-1C41-BE30-84BFAB44EC2E}"/>
              </a:ext>
            </a:extLst>
          </p:cNvPr>
          <p:cNvSpPr>
            <a:spLocks noGrp="1"/>
          </p:cNvSpPr>
          <p:nvPr>
            <p:ph type="title"/>
          </p:nvPr>
        </p:nvSpPr>
        <p:spPr>
          <a:xfrm>
            <a:off x="901162" y="136525"/>
            <a:ext cx="9779183" cy="467843"/>
          </a:xfrm>
        </p:spPr>
        <p:txBody>
          <a:bodyPr/>
          <a:lstStyle/>
          <a:p>
            <a:r>
              <a:rPr lang="en-US" sz="2800" u="sng" dirty="0"/>
              <a:t>Synchronization</a:t>
            </a:r>
            <a:endParaRPr lang="en-IN" sz="2800" u="sng" dirty="0"/>
          </a:p>
        </p:txBody>
      </p:sp>
      <p:sp>
        <p:nvSpPr>
          <p:cNvPr id="4" name="Date Placeholder 3">
            <a:extLst>
              <a:ext uri="{FF2B5EF4-FFF2-40B4-BE49-F238E27FC236}">
                <a16:creationId xmlns:a16="http://schemas.microsoft.com/office/drawing/2014/main" id="{6F7A6C67-297D-6921-81C1-00D934EBC28D}"/>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FDE5C2B0-F922-944D-8791-B2B9D714FE3F}"/>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C11EF61C-8DBE-A5E7-BDE3-84D27044ECF3}"/>
              </a:ext>
            </a:extLst>
          </p:cNvPr>
          <p:cNvSpPr>
            <a:spLocks noChangeArrowheads="1"/>
          </p:cNvSpPr>
          <p:nvPr/>
        </p:nvSpPr>
        <p:spPr bwMode="auto">
          <a:xfrm>
            <a:off x="618937" y="900112"/>
            <a:ext cx="10061407" cy="5638800"/>
          </a:xfrm>
          <a:prstGeom prst="rect">
            <a:avLst/>
          </a:prstGeom>
          <a:noFill/>
          <a:ln w="9525">
            <a:noFill/>
            <a:miter lim="800000"/>
            <a:headEnd/>
            <a:tailEnd/>
          </a:ln>
          <a:effectLst/>
        </p:spPr>
        <p:txBody>
          <a:bodyPr/>
          <a:lstStyle/>
          <a:p>
            <a:pPr marL="179388" lvl="1" algn="just" eaLnBrk="1" hangingPunct="1">
              <a:spcBef>
                <a:spcPct val="20000"/>
              </a:spcBef>
              <a:buClr>
                <a:schemeClr val="bg2"/>
              </a:buClr>
              <a:buSzPct val="80000"/>
              <a:buFont typeface="Wingdings" pitchFamily="2" charset="2"/>
              <a:buNone/>
              <a:tabLst>
                <a:tab pos="177800" algn="l"/>
              </a:tabLst>
              <a:defRPr/>
            </a:pPr>
            <a:r>
              <a:rPr lang="en-US" sz="2400" b="1" dirty="0">
                <a:effectLst>
                  <a:outerShdw blurRad="38100" dist="38100" dir="2700000" algn="tl">
                    <a:srgbClr val="C0C0C0"/>
                  </a:outerShdw>
                </a:effectLst>
                <a:latin typeface="Times New Roman" pitchFamily="18" charset="0"/>
              </a:rPr>
              <a:t>Example:						</a:t>
            </a:r>
          </a:p>
          <a:p>
            <a:pPr marL="179388" lvl="1" algn="just" eaLnBrk="1" hangingPunct="1">
              <a:spcBef>
                <a:spcPct val="20000"/>
              </a:spcBef>
              <a:buClr>
                <a:schemeClr val="bg2"/>
              </a:buClr>
              <a:buSzPct val="80000"/>
              <a:buFont typeface="Wingdings" pitchFamily="2" charset="2"/>
              <a:buNone/>
              <a:tabLst>
                <a:tab pos="177800" algn="l"/>
              </a:tabLst>
              <a:defRPr/>
            </a:pPr>
            <a:r>
              <a:rPr lang="en-US" sz="2400" dirty="0">
                <a:latin typeface="Times New Roman" pitchFamily="18" charset="0"/>
              </a:rPr>
              <a:t>Two threads are trying to </a:t>
            </a:r>
            <a:r>
              <a:rPr lang="en-US" sz="2400" b="1" dirty="0">
                <a:latin typeface="Times New Roman" pitchFamily="18" charset="0"/>
              </a:rPr>
              <a:t>update</a:t>
            </a:r>
            <a:r>
              <a:rPr lang="en-US" sz="2400" dirty="0">
                <a:latin typeface="Times New Roman" pitchFamily="18" charset="0"/>
              </a:rPr>
              <a:t> </a:t>
            </a:r>
            <a:r>
              <a:rPr lang="en-US" sz="2400" b="1" dirty="0">
                <a:latin typeface="Times New Roman" pitchFamily="18" charset="0"/>
              </a:rPr>
              <a:t>the same shared variable</a:t>
            </a:r>
            <a:r>
              <a:rPr lang="en-US" sz="2400" dirty="0">
                <a:latin typeface="Times New Roman" pitchFamily="18" charset="0"/>
              </a:rPr>
              <a:t> </a:t>
            </a:r>
            <a:r>
              <a:rPr lang="en-US" sz="2400" b="1" dirty="0">
                <a:latin typeface="Times New Roman" pitchFamily="18" charset="0"/>
              </a:rPr>
              <a:t>simultaneously:</a:t>
            </a:r>
          </a:p>
          <a:p>
            <a:pPr marL="625475" lvl="2" indent="-266700" algn="just" eaLnBrk="1" hangingPunct="1">
              <a:spcBef>
                <a:spcPct val="20000"/>
              </a:spcBef>
              <a:buClr>
                <a:schemeClr val="bg2"/>
              </a:buClr>
              <a:buSzPct val="65000"/>
              <a:buFont typeface="Wingdings" pitchFamily="2" charset="2"/>
              <a:buChar char="§"/>
              <a:tabLst>
                <a:tab pos="177800" algn="l"/>
              </a:tabLst>
              <a:defRPr/>
            </a:pPr>
            <a:r>
              <a:rPr lang="en-US" sz="2400" dirty="0">
                <a:latin typeface="Times New Roman" pitchFamily="18" charset="0"/>
              </a:rPr>
              <a:t>The result is </a:t>
            </a:r>
            <a:r>
              <a:rPr lang="en-US" sz="2400" b="1" dirty="0">
                <a:latin typeface="Times New Roman" pitchFamily="18" charset="0"/>
              </a:rPr>
              <a:t>unpredictable</a:t>
            </a:r>
            <a:r>
              <a:rPr lang="en-US" sz="2400" dirty="0">
                <a:latin typeface="Times New Roman" pitchFamily="18" charset="0"/>
              </a:rPr>
              <a:t>.</a:t>
            </a:r>
          </a:p>
          <a:p>
            <a:pPr marL="625475" lvl="2" indent="-266700" algn="just" eaLnBrk="1" hangingPunct="1">
              <a:spcBef>
                <a:spcPct val="20000"/>
              </a:spcBef>
              <a:buClr>
                <a:schemeClr val="bg2"/>
              </a:buClr>
              <a:buSzPct val="65000"/>
              <a:buFont typeface="Wingdings" pitchFamily="2" charset="2"/>
              <a:buChar char="§"/>
              <a:tabLst>
                <a:tab pos="177800" algn="l"/>
              </a:tabLst>
              <a:defRPr/>
            </a:pPr>
            <a:endParaRPr lang="en-US" sz="2400" dirty="0">
              <a:latin typeface="Times New Roman" pitchFamily="18" charset="0"/>
            </a:endParaRPr>
          </a:p>
          <a:p>
            <a:pPr marL="625475" lvl="2" indent="-266700" algn="just" eaLnBrk="1" hangingPunct="1">
              <a:spcBef>
                <a:spcPct val="20000"/>
              </a:spcBef>
              <a:buClr>
                <a:schemeClr val="bg2"/>
              </a:buClr>
              <a:buSzPct val="65000"/>
              <a:buFont typeface="Wingdings" pitchFamily="2" charset="2"/>
              <a:buChar char="§"/>
              <a:tabLst>
                <a:tab pos="177800" algn="l"/>
              </a:tabLst>
              <a:defRPr/>
            </a:pPr>
            <a:r>
              <a:rPr lang="en-US" sz="2400" dirty="0">
                <a:latin typeface="Times New Roman" pitchFamily="18" charset="0"/>
              </a:rPr>
              <a:t>The result depends on which of the two threads was the last one to change the value.</a:t>
            </a:r>
          </a:p>
          <a:p>
            <a:pPr marL="625475" lvl="2" indent="-266700" algn="just" eaLnBrk="1" hangingPunct="1">
              <a:spcBef>
                <a:spcPct val="20000"/>
              </a:spcBef>
              <a:buClr>
                <a:schemeClr val="bg2"/>
              </a:buClr>
              <a:buSzPct val="65000"/>
              <a:buFont typeface="Wingdings" pitchFamily="2" charset="2"/>
              <a:buChar char="§"/>
              <a:tabLst>
                <a:tab pos="177800" algn="l"/>
              </a:tabLst>
              <a:defRPr/>
            </a:pPr>
            <a:endParaRPr lang="en-US" sz="2400" dirty="0">
              <a:latin typeface="Times New Roman" pitchFamily="18" charset="0"/>
            </a:endParaRPr>
          </a:p>
          <a:p>
            <a:pPr marL="625475" lvl="2" indent="-266700" algn="just" eaLnBrk="1" hangingPunct="1">
              <a:spcBef>
                <a:spcPct val="20000"/>
              </a:spcBef>
              <a:buClr>
                <a:schemeClr val="bg2"/>
              </a:buClr>
              <a:buSzPct val="65000"/>
              <a:buFont typeface="Wingdings" pitchFamily="2" charset="2"/>
              <a:buChar char="§"/>
              <a:tabLst>
                <a:tab pos="177800" algn="l"/>
              </a:tabLst>
              <a:defRPr/>
            </a:pPr>
            <a:r>
              <a:rPr lang="en-US" sz="2400" dirty="0">
                <a:latin typeface="Times New Roman" pitchFamily="18" charset="0"/>
              </a:rPr>
              <a:t>The competition of the threads for the variable is called a </a:t>
            </a:r>
            <a:r>
              <a:rPr lang="en-US" sz="2400" b="1" dirty="0">
                <a:latin typeface="Times New Roman" pitchFamily="18" charset="0"/>
              </a:rPr>
              <a:t>race condition.</a:t>
            </a:r>
          </a:p>
          <a:p>
            <a:pPr marL="625475" lvl="2" indent="-266700" algn="just" eaLnBrk="1" hangingPunct="1">
              <a:spcBef>
                <a:spcPct val="20000"/>
              </a:spcBef>
              <a:buClr>
                <a:schemeClr val="bg2"/>
              </a:buClr>
              <a:buSzPct val="65000"/>
              <a:buFont typeface="Wingdings" pitchFamily="2" charset="2"/>
              <a:buChar char="§"/>
              <a:tabLst>
                <a:tab pos="177800" algn="l"/>
              </a:tabLst>
              <a:defRPr/>
            </a:pPr>
            <a:endParaRPr lang="en-US" sz="2400" b="1" dirty="0">
              <a:latin typeface="Times New Roman" pitchFamily="18" charset="0"/>
            </a:endParaRPr>
          </a:p>
          <a:p>
            <a:pPr marL="625475" lvl="2" indent="-266700" algn="just" eaLnBrk="1" hangingPunct="1">
              <a:spcBef>
                <a:spcPct val="20000"/>
              </a:spcBef>
              <a:buClr>
                <a:schemeClr val="bg2"/>
              </a:buClr>
              <a:buSzPct val="65000"/>
              <a:buFont typeface="Wingdings" pitchFamily="2" charset="2"/>
              <a:buChar char="§"/>
              <a:tabLst>
                <a:tab pos="177800" algn="l"/>
              </a:tabLst>
              <a:defRPr/>
            </a:pPr>
            <a:r>
              <a:rPr lang="en-US" sz="2400" dirty="0">
                <a:latin typeface="Times New Roman" pitchFamily="18" charset="0"/>
              </a:rPr>
              <a:t>The </a:t>
            </a:r>
            <a:r>
              <a:rPr lang="en-US" sz="2400" b="1" dirty="0">
                <a:latin typeface="Times New Roman" pitchFamily="18" charset="0"/>
              </a:rPr>
              <a:t>first</a:t>
            </a:r>
            <a:r>
              <a:rPr lang="en-US" sz="2400" dirty="0">
                <a:latin typeface="Times New Roman" pitchFamily="18" charset="0"/>
              </a:rPr>
              <a:t> thread is the one that </a:t>
            </a:r>
            <a:r>
              <a:rPr lang="en-US" sz="2400" b="1" dirty="0">
                <a:latin typeface="Times New Roman" pitchFamily="18" charset="0"/>
              </a:rPr>
              <a:t>wins the race to update</a:t>
            </a:r>
            <a:r>
              <a:rPr lang="en-US" sz="2400" dirty="0">
                <a:latin typeface="Times New Roman" pitchFamily="18" charset="0"/>
              </a:rPr>
              <a:t> the variable.</a:t>
            </a:r>
            <a:endParaRPr lang="bg-BG" sz="2400" dirty="0">
              <a:latin typeface="Times New Roman" pitchFamily="18" charset="0"/>
            </a:endParaRPr>
          </a:p>
        </p:txBody>
      </p:sp>
      <p:sp>
        <p:nvSpPr>
          <p:cNvPr id="8" name="Footer Placeholder 4">
            <a:extLst>
              <a:ext uri="{FF2B5EF4-FFF2-40B4-BE49-F238E27FC236}">
                <a16:creationId xmlns:a16="http://schemas.microsoft.com/office/drawing/2014/main" id="{A2776846-857A-2A5E-22A0-99B726AD3567}"/>
              </a:ext>
            </a:extLst>
          </p:cNvPr>
          <p:cNvSpPr>
            <a:spLocks noGrp="1"/>
          </p:cNvSpPr>
          <p:nvPr>
            <p:ph type="ftr" sz="quarter" idx="3"/>
          </p:nvPr>
        </p:nvSpPr>
        <p:spPr>
          <a:xfrm>
            <a:off x="3592240" y="6356350"/>
            <a:ext cx="4114800" cy="365125"/>
          </a:xfrm>
        </p:spPr>
        <p:txBody>
          <a:bodyPr/>
          <a:lstStyle/>
          <a:p>
            <a:r>
              <a:rPr lang="en-US" dirty="0"/>
              <a:t>Multithreading</a:t>
            </a:r>
          </a:p>
        </p:txBody>
      </p:sp>
    </p:spTree>
    <p:extLst>
      <p:ext uri="{BB962C8B-B14F-4D97-AF65-F5344CB8AC3E}">
        <p14:creationId xmlns:p14="http://schemas.microsoft.com/office/powerpoint/2010/main" val="120754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6AADDE-7120-ED0C-6671-E3C4A9B852CB}"/>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1BE70FC7-49DF-49EC-B444-5C4245A29C2F}"/>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Rectangle 2">
            <a:extLst>
              <a:ext uri="{FF2B5EF4-FFF2-40B4-BE49-F238E27FC236}">
                <a16:creationId xmlns:a16="http://schemas.microsoft.com/office/drawing/2014/main" id="{D8A6EB19-636D-1122-0263-ADD59A928AE1}"/>
              </a:ext>
            </a:extLst>
          </p:cNvPr>
          <p:cNvSpPr>
            <a:spLocks noGrp="1" noChangeArrowheads="1"/>
          </p:cNvSpPr>
          <p:nvPr>
            <p:ph type="title"/>
          </p:nvPr>
        </p:nvSpPr>
        <p:spPr>
          <a:xfrm>
            <a:off x="873850" y="-64309"/>
            <a:ext cx="9780587" cy="565958"/>
          </a:xfrm>
        </p:spPr>
        <p:txBody>
          <a:bodyPr/>
          <a:lstStyle/>
          <a:p>
            <a:pPr eaLnBrk="1" hangingPunct="1"/>
            <a:r>
              <a:rPr lang="en-CA" altLang="en-US" sz="2600" u="sng" dirty="0">
                <a:cs typeface="Times New Roman" panose="02020603050405020304" pitchFamily="18" charset="0"/>
              </a:rPr>
              <a:t>Classical Synchronization Problems</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966C3666-8C9A-6E60-E686-AA80F2A8A6AE}"/>
              </a:ext>
            </a:extLst>
          </p:cNvPr>
          <p:cNvSpPr>
            <a:spLocks noGrp="1" noChangeArrowheads="1"/>
          </p:cNvSpPr>
          <p:nvPr>
            <p:ph idx="1"/>
          </p:nvPr>
        </p:nvSpPr>
        <p:spPr bwMode="auto">
          <a:xfrm>
            <a:off x="727969" y="770138"/>
            <a:ext cx="10139532" cy="5317723"/>
          </a:xfrm>
          <a:prstGeom prst="rect">
            <a:avLst/>
          </a:prstGeom>
          <a:noFill/>
          <a:ln w="9525">
            <a:noFill/>
            <a:miter lim="800000"/>
            <a:headEnd/>
            <a:tailEnd/>
          </a:ln>
          <a:effectLst/>
        </p:spPr>
        <p:txBody>
          <a:bodyPr/>
          <a:lstStyle/>
          <a:p>
            <a:pPr marL="287338" lvl="1" indent="-173038" algn="just" eaLnBrk="1" hangingPunct="1">
              <a:spcBef>
                <a:spcPct val="20000"/>
              </a:spcBef>
              <a:buClr>
                <a:schemeClr val="accent2"/>
              </a:buClr>
              <a:buSzPct val="80000"/>
              <a:buFont typeface="Wingdings" pitchFamily="2" charset="2"/>
              <a:buNone/>
              <a:tabLst>
                <a:tab pos="287338" algn="l"/>
              </a:tabLst>
              <a:defRPr/>
            </a:pPr>
            <a:r>
              <a:rPr lang="en-US" sz="2400" b="1" u="sng" dirty="0">
                <a:effectLst>
                  <a:outerShdw blurRad="38100" dist="38100" dir="2700000" algn="tl">
                    <a:srgbClr val="C0C0C0"/>
                  </a:outerShdw>
                </a:effectLst>
                <a:latin typeface="Times New Roman" pitchFamily="18" charset="0"/>
              </a:rPr>
              <a:t>Bounded buffer (Producer-Consumer problem)</a:t>
            </a:r>
            <a:r>
              <a:rPr lang="en-US" sz="2400" b="1" dirty="0">
                <a:effectLst>
                  <a:outerShdw blurRad="38100" dist="38100" dir="2700000" algn="tl">
                    <a:srgbClr val="C0C0C0"/>
                  </a:outerShdw>
                </a:effectLst>
                <a:latin typeface="Times New Roman" pitchFamily="18" charset="0"/>
              </a:rPr>
              <a:t>:</a:t>
            </a:r>
          </a:p>
          <a:p>
            <a:pPr marL="287338" lvl="1" indent="-173038" algn="just" eaLnBrk="1" hangingPunct="1">
              <a:spcBef>
                <a:spcPct val="20000"/>
              </a:spcBef>
              <a:buClr>
                <a:schemeClr val="accent2"/>
              </a:buClr>
              <a:buSzPct val="80000"/>
              <a:buFont typeface="Wingdings" pitchFamily="2" charset="2"/>
              <a:buNone/>
              <a:tabLst>
                <a:tab pos="287338" algn="l"/>
              </a:tabLst>
              <a:defRPr/>
            </a:pPr>
            <a:endParaRPr lang="en-US" sz="2400" b="1" dirty="0">
              <a:effectLst>
                <a:outerShdw blurRad="38100" dist="38100" dir="2700000" algn="tl">
                  <a:srgbClr val="C0C0C0"/>
                </a:outerShdw>
              </a:effectLst>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dirty="0">
                <a:latin typeface="Times New Roman" pitchFamily="18" charset="0"/>
              </a:rPr>
              <a:t>A pool of n size.</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b="1" dirty="0">
                <a:latin typeface="Times New Roman" pitchFamily="18" charset="0"/>
              </a:rPr>
              <a:t>Producer</a:t>
            </a:r>
            <a:r>
              <a:rPr lang="en-US" sz="2400" i="1" dirty="0">
                <a:latin typeface="Times New Roman" pitchFamily="18" charset="0"/>
              </a:rPr>
              <a:t> </a:t>
            </a:r>
            <a:r>
              <a:rPr lang="en-US" sz="2400" dirty="0">
                <a:latin typeface="Times New Roman" pitchFamily="18" charset="0"/>
              </a:rPr>
              <a:t>processes put items into the pool.</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b="1" dirty="0">
                <a:latin typeface="Times New Roman" pitchFamily="18" charset="0"/>
              </a:rPr>
              <a:t>Consumers</a:t>
            </a:r>
            <a:r>
              <a:rPr lang="en-US" sz="2400" i="1" dirty="0">
                <a:latin typeface="Times New Roman" pitchFamily="18" charset="0"/>
              </a:rPr>
              <a:t> </a:t>
            </a:r>
            <a:r>
              <a:rPr lang="en-US" sz="2400" dirty="0">
                <a:latin typeface="Times New Roman" pitchFamily="18" charset="0"/>
              </a:rPr>
              <a:t>take items out of the pool &amp; consume them.</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dirty="0">
                <a:latin typeface="Times New Roman" pitchFamily="18" charset="0"/>
              </a:rPr>
              <a:t>There must be </a:t>
            </a:r>
            <a:r>
              <a:rPr lang="en-US" sz="2400" b="1" dirty="0" err="1">
                <a:latin typeface="Times New Roman" pitchFamily="18" charset="0"/>
              </a:rPr>
              <a:t>synchronisation</a:t>
            </a:r>
            <a:r>
              <a:rPr lang="en-US" sz="2400" dirty="0">
                <a:latin typeface="Times New Roman" pitchFamily="18" charset="0"/>
              </a:rPr>
              <a:t> between producers to avoid conflict.</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dirty="0">
                <a:latin typeface="Times New Roman" pitchFamily="18" charset="0"/>
              </a:rPr>
              <a:t>So, the rate of </a:t>
            </a:r>
            <a:r>
              <a:rPr lang="en-US" sz="2400" b="1" dirty="0">
                <a:latin typeface="Times New Roman" pitchFamily="18" charset="0"/>
              </a:rPr>
              <a:t>producer</a:t>
            </a:r>
            <a:r>
              <a:rPr lang="en-US" sz="2400" dirty="0">
                <a:latin typeface="Times New Roman" pitchFamily="18" charset="0"/>
              </a:rPr>
              <a:t> &amp; </a:t>
            </a:r>
            <a:r>
              <a:rPr lang="en-US" sz="2400" b="1" dirty="0">
                <a:latin typeface="Times New Roman" pitchFamily="18" charset="0"/>
              </a:rPr>
              <a:t>consumer</a:t>
            </a:r>
            <a:r>
              <a:rPr lang="en-US" sz="2400" dirty="0">
                <a:latin typeface="Times New Roman" pitchFamily="18" charset="0"/>
              </a:rPr>
              <a:t> should be synchronized else they would not complete the task in the stipulated time(RR).</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400" dirty="0">
                <a:latin typeface="Times New Roman" pitchFamily="18" charset="0"/>
              </a:rPr>
              <a:t>Bounded buffer</a:t>
            </a:r>
          </a:p>
        </p:txBody>
      </p:sp>
      <p:sp>
        <p:nvSpPr>
          <p:cNvPr id="9" name="Footer Placeholder 4">
            <a:extLst>
              <a:ext uri="{FF2B5EF4-FFF2-40B4-BE49-F238E27FC236}">
                <a16:creationId xmlns:a16="http://schemas.microsoft.com/office/drawing/2014/main" id="{C967344B-90EF-A9FC-3646-1E88688F0E97}"/>
              </a:ext>
            </a:extLst>
          </p:cNvPr>
          <p:cNvSpPr>
            <a:spLocks noGrp="1"/>
          </p:cNvSpPr>
          <p:nvPr>
            <p:ph type="ftr" sz="quarter" idx="3"/>
          </p:nvPr>
        </p:nvSpPr>
        <p:spPr>
          <a:xfrm>
            <a:off x="4038600" y="6356350"/>
            <a:ext cx="4114800" cy="365125"/>
          </a:xfrm>
        </p:spPr>
        <p:txBody>
          <a:bodyPr/>
          <a:lstStyle/>
          <a:p>
            <a:r>
              <a:rPr lang="en-US" dirty="0"/>
              <a:t>Multithreading</a:t>
            </a:r>
          </a:p>
        </p:txBody>
      </p:sp>
    </p:spTree>
    <p:extLst>
      <p:ext uri="{BB962C8B-B14F-4D97-AF65-F5344CB8AC3E}">
        <p14:creationId xmlns:p14="http://schemas.microsoft.com/office/powerpoint/2010/main" val="32438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DBCB3-4376-0A85-6157-5F56309DFC6C}"/>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756CC83A-AABA-8B7D-49DF-47AB5B304C0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A456C229-7E4E-63BE-C8E8-C19A1DAC2DDD}"/>
              </a:ext>
            </a:extLst>
          </p:cNvPr>
          <p:cNvSpPr>
            <a:spLocks noGrp="1" noChangeArrowheads="1"/>
          </p:cNvSpPr>
          <p:nvPr>
            <p:ph idx="1"/>
          </p:nvPr>
        </p:nvSpPr>
        <p:spPr bwMode="auto">
          <a:xfrm>
            <a:off x="381000" y="825623"/>
            <a:ext cx="11429999" cy="5202315"/>
          </a:xfrm>
          <a:prstGeom prst="rect">
            <a:avLst/>
          </a:prstGeom>
          <a:noFill/>
          <a:ln w="9525">
            <a:noFill/>
            <a:miter lim="800000"/>
            <a:headEnd/>
            <a:tailEnd/>
          </a:ln>
          <a:effectLst/>
        </p:spPr>
        <p:txBody>
          <a:bodyPr/>
          <a:lstStyle/>
          <a:p>
            <a:pPr marL="287338" lvl="1" indent="-173038" algn="just" eaLnBrk="1" hangingPunct="1">
              <a:spcBef>
                <a:spcPct val="20000"/>
              </a:spcBef>
              <a:buClr>
                <a:schemeClr val="accent2"/>
              </a:buClr>
              <a:buSzPct val="80000"/>
              <a:buFont typeface="Wingdings" pitchFamily="2" charset="2"/>
              <a:buNone/>
              <a:tabLst>
                <a:tab pos="287338" algn="l"/>
              </a:tabLst>
              <a:defRPr/>
            </a:pPr>
            <a:r>
              <a:rPr lang="en-US" sz="2400" b="1" u="sng" dirty="0">
                <a:effectLst>
                  <a:outerShdw blurRad="38100" dist="38100" dir="2700000" algn="tl">
                    <a:srgbClr val="C0C0C0"/>
                  </a:outerShdw>
                </a:effectLst>
                <a:latin typeface="Times New Roman" pitchFamily="18" charset="0"/>
              </a:rPr>
              <a:t>Readers-Writers</a:t>
            </a:r>
          </a:p>
          <a:p>
            <a:pPr marL="287338" lvl="1" indent="-173038" algn="just" eaLnBrk="1" hangingPunct="1">
              <a:spcBef>
                <a:spcPct val="20000"/>
              </a:spcBef>
              <a:buClr>
                <a:schemeClr val="accent2"/>
              </a:buClr>
              <a:buSzPct val="80000"/>
              <a:buFont typeface="Wingdings" pitchFamily="2" charset="2"/>
              <a:buNone/>
              <a:tabLst>
                <a:tab pos="287338" algn="l"/>
              </a:tabLst>
              <a:defRPr/>
            </a:pPr>
            <a:endParaRPr lang="en-US" sz="2400" b="1" dirty="0">
              <a:effectLst>
                <a:outerShdw blurRad="38100" dist="38100" dir="2700000" algn="tl">
                  <a:srgbClr val="C0C0C0"/>
                </a:outerShdw>
              </a:effectLst>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600" dirty="0">
                <a:latin typeface="Times New Roman" pitchFamily="18" charset="0"/>
              </a:rPr>
              <a:t>Multiple processes access a </a:t>
            </a:r>
            <a:r>
              <a:rPr lang="en-US" sz="2600" b="1" dirty="0">
                <a:latin typeface="Times New Roman" pitchFamily="18" charset="0"/>
              </a:rPr>
              <a:t>shared data object X</a:t>
            </a:r>
            <a:r>
              <a:rPr lang="en-US" sz="2600" dirty="0">
                <a:latin typeface="Times New Roman" pitchFamily="18" charset="0"/>
              </a:rPr>
              <a:t>.</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6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600" dirty="0">
                <a:latin typeface="Times New Roman" pitchFamily="18" charset="0"/>
              </a:rPr>
              <a:t>Any number of </a:t>
            </a:r>
            <a:r>
              <a:rPr lang="en-US" sz="2600" b="1" dirty="0">
                <a:latin typeface="Times New Roman" pitchFamily="18" charset="0"/>
              </a:rPr>
              <a:t>readers</a:t>
            </a:r>
            <a:r>
              <a:rPr lang="en-US" sz="2600" i="1" dirty="0">
                <a:latin typeface="Times New Roman" pitchFamily="18" charset="0"/>
              </a:rPr>
              <a:t> </a:t>
            </a:r>
            <a:r>
              <a:rPr lang="en-US" sz="2600" dirty="0">
                <a:latin typeface="Times New Roman" pitchFamily="18" charset="0"/>
              </a:rPr>
              <a:t>can access </a:t>
            </a:r>
            <a:r>
              <a:rPr lang="en-US" sz="2600" b="1" dirty="0">
                <a:latin typeface="Times New Roman" pitchFamily="18" charset="0"/>
              </a:rPr>
              <a:t>X</a:t>
            </a:r>
            <a:r>
              <a:rPr lang="en-US" sz="2600" dirty="0">
                <a:latin typeface="Times New Roman" pitchFamily="18" charset="0"/>
              </a:rPr>
              <a:t> at the same time.</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6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600" dirty="0">
                <a:latin typeface="Times New Roman" pitchFamily="18" charset="0"/>
              </a:rPr>
              <a:t>No two </a:t>
            </a:r>
            <a:r>
              <a:rPr lang="en-US" sz="2600" b="1" dirty="0">
                <a:latin typeface="Times New Roman" pitchFamily="18" charset="0"/>
              </a:rPr>
              <a:t>writer-writer &amp; reader-writer</a:t>
            </a:r>
            <a:r>
              <a:rPr lang="en-US" sz="2600" i="1" dirty="0">
                <a:latin typeface="Times New Roman" pitchFamily="18" charset="0"/>
              </a:rPr>
              <a:t> </a:t>
            </a:r>
            <a:r>
              <a:rPr lang="en-US" sz="2600" dirty="0">
                <a:latin typeface="Times New Roman" pitchFamily="18" charset="0"/>
              </a:rPr>
              <a:t>can access shared data </a:t>
            </a:r>
            <a:r>
              <a:rPr lang="en-US" sz="2600" b="1" dirty="0">
                <a:latin typeface="Times New Roman" pitchFamily="18" charset="0"/>
              </a:rPr>
              <a:t>X</a:t>
            </a:r>
            <a:r>
              <a:rPr lang="en-US" sz="2600" dirty="0">
                <a:latin typeface="Times New Roman" pitchFamily="18" charset="0"/>
              </a:rPr>
              <a:t> at the same time.</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6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600" dirty="0">
                <a:latin typeface="Times New Roman" pitchFamily="18" charset="0"/>
              </a:rPr>
              <a:t>So, for the </a:t>
            </a:r>
            <a:r>
              <a:rPr lang="en-US" sz="2600" b="1" dirty="0">
                <a:latin typeface="Times New Roman" pitchFamily="18" charset="0"/>
              </a:rPr>
              <a:t>writer</a:t>
            </a:r>
            <a:r>
              <a:rPr lang="en-US" sz="2600" dirty="0">
                <a:latin typeface="Times New Roman" pitchFamily="18" charset="0"/>
              </a:rPr>
              <a:t> we want mutual exclusive access.</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6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600" dirty="0">
                <a:latin typeface="Times New Roman" pitchFamily="18" charset="0"/>
              </a:rPr>
              <a:t>Ex: Access a file in </a:t>
            </a:r>
            <a:r>
              <a:rPr lang="en-US" sz="2600" b="1" dirty="0">
                <a:latin typeface="Times New Roman" pitchFamily="18" charset="0"/>
              </a:rPr>
              <a:t>Reader</a:t>
            </a:r>
            <a:r>
              <a:rPr lang="en-US" sz="2600" dirty="0">
                <a:latin typeface="Times New Roman" pitchFamily="18" charset="0"/>
              </a:rPr>
              <a:t> or </a:t>
            </a:r>
            <a:r>
              <a:rPr lang="en-US" sz="2600" b="1" dirty="0">
                <a:latin typeface="Times New Roman" pitchFamily="18" charset="0"/>
              </a:rPr>
              <a:t>Writer</a:t>
            </a:r>
            <a:r>
              <a:rPr lang="en-US" sz="2600" dirty="0">
                <a:latin typeface="Times New Roman" pitchFamily="18" charset="0"/>
              </a:rPr>
              <a:t> mode by more than one thread. (IRCRTC)</a:t>
            </a:r>
          </a:p>
          <a:p>
            <a:pPr marL="287338" lvl="1" indent="-173038" algn="just" eaLnBrk="1" hangingPunct="1">
              <a:spcBef>
                <a:spcPct val="20000"/>
              </a:spcBef>
              <a:buClr>
                <a:schemeClr val="accent2"/>
              </a:buClr>
              <a:buSzPct val="80000"/>
              <a:buFont typeface="Wingdings" pitchFamily="2" charset="2"/>
              <a:buNone/>
              <a:tabLst>
                <a:tab pos="287338" algn="l"/>
              </a:tabLst>
              <a:defRPr/>
            </a:pPr>
            <a:endParaRPr lang="en-US" sz="2400" dirty="0">
              <a:latin typeface="Times New Roman" pitchFamily="18" charset="0"/>
            </a:endParaRPr>
          </a:p>
        </p:txBody>
      </p:sp>
      <p:sp>
        <p:nvSpPr>
          <p:cNvPr id="8" name="Rectangle 2">
            <a:extLst>
              <a:ext uri="{FF2B5EF4-FFF2-40B4-BE49-F238E27FC236}">
                <a16:creationId xmlns:a16="http://schemas.microsoft.com/office/drawing/2014/main" id="{DEB5602F-F701-E783-E582-2CE064E281DF}"/>
              </a:ext>
            </a:extLst>
          </p:cNvPr>
          <p:cNvSpPr>
            <a:spLocks noGrp="1" noChangeArrowheads="1"/>
          </p:cNvSpPr>
          <p:nvPr>
            <p:ph type="title"/>
          </p:nvPr>
        </p:nvSpPr>
        <p:spPr>
          <a:xfrm>
            <a:off x="873850" y="136525"/>
            <a:ext cx="9780587" cy="463689"/>
          </a:xfrm>
        </p:spPr>
        <p:txBody>
          <a:bodyPr/>
          <a:lstStyle/>
          <a:p>
            <a:pPr eaLnBrk="1" hangingPunct="1"/>
            <a:r>
              <a:rPr lang="en-CA" altLang="en-US" sz="2600" u="sng" dirty="0">
                <a:cs typeface="Times New Roman" panose="02020603050405020304" pitchFamily="18" charset="0"/>
              </a:rPr>
              <a:t>Classical Synchronization Problems</a:t>
            </a:r>
          </a:p>
        </p:txBody>
      </p:sp>
      <p:sp>
        <p:nvSpPr>
          <p:cNvPr id="11" name="Footer Placeholder 4">
            <a:extLst>
              <a:ext uri="{FF2B5EF4-FFF2-40B4-BE49-F238E27FC236}">
                <a16:creationId xmlns:a16="http://schemas.microsoft.com/office/drawing/2014/main" id="{4BC63A7F-259B-995C-D49C-EE1B79FA8119}"/>
              </a:ext>
            </a:extLst>
          </p:cNvPr>
          <p:cNvSpPr>
            <a:spLocks noGrp="1"/>
          </p:cNvSpPr>
          <p:nvPr>
            <p:ph type="ftr" sz="quarter" idx="3"/>
          </p:nvPr>
        </p:nvSpPr>
        <p:spPr>
          <a:xfrm>
            <a:off x="4038600" y="6356350"/>
            <a:ext cx="4114800" cy="365125"/>
          </a:xfrm>
        </p:spPr>
        <p:txBody>
          <a:bodyPr/>
          <a:lstStyle/>
          <a:p>
            <a:r>
              <a:rPr lang="en-US" dirty="0"/>
              <a:t>Multithreading</a:t>
            </a:r>
          </a:p>
        </p:txBody>
      </p:sp>
    </p:spTree>
    <p:extLst>
      <p:ext uri="{BB962C8B-B14F-4D97-AF65-F5344CB8AC3E}">
        <p14:creationId xmlns:p14="http://schemas.microsoft.com/office/powerpoint/2010/main" val="53728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835D8-C971-4BFE-07EC-B4B4A5959B27}"/>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A9D01354-F2CD-5750-C119-BF69A5FED3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993E3C3-70D3-A116-7EFA-72CF1CFDCF9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F248D2DD-A2EA-53F2-686C-85DCCF405736}"/>
              </a:ext>
            </a:extLst>
          </p:cNvPr>
          <p:cNvSpPr>
            <a:spLocks noGrp="1" noChangeArrowheads="1"/>
          </p:cNvSpPr>
          <p:nvPr>
            <p:ph idx="1"/>
          </p:nvPr>
        </p:nvSpPr>
        <p:spPr bwMode="auto">
          <a:xfrm>
            <a:off x="456599" y="739329"/>
            <a:ext cx="9780587" cy="5617021"/>
          </a:xfrm>
          <a:prstGeom prst="rect">
            <a:avLst/>
          </a:prstGeom>
          <a:noFill/>
          <a:ln w="9525">
            <a:noFill/>
            <a:miter lim="800000"/>
            <a:headEnd/>
            <a:tailEnd/>
          </a:ln>
          <a:effectLst/>
        </p:spPr>
        <p:txBody>
          <a:bodyPr/>
          <a:lstStyle/>
          <a:p>
            <a:pPr marL="287338" lvl="1" indent="-173038" algn="just" eaLnBrk="1" hangingPunct="1">
              <a:spcBef>
                <a:spcPct val="20000"/>
              </a:spcBef>
              <a:buClr>
                <a:schemeClr val="bg2"/>
              </a:buClr>
              <a:buSzPct val="80000"/>
              <a:buFont typeface="Wingdings" pitchFamily="2" charset="2"/>
              <a:buNone/>
              <a:tabLst>
                <a:tab pos="287338" algn="l"/>
              </a:tabLst>
              <a:defRPr/>
            </a:pPr>
            <a:r>
              <a:rPr lang="en-CA" sz="2400" b="1" dirty="0">
                <a:latin typeface="Times New Roman" pitchFamily="18" charset="0"/>
              </a:rPr>
              <a:t>Definition:</a:t>
            </a:r>
            <a:endParaRPr lang="en-US" sz="2400" b="1"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None/>
              <a:tabLst>
                <a:tab pos="287338" algn="l"/>
              </a:tabLst>
              <a:defRPr/>
            </a:pPr>
            <a:r>
              <a:rPr lang="en-US" sz="2400" dirty="0">
                <a:latin typeface="Times New Roman" pitchFamily="18" charset="0"/>
              </a:rPr>
              <a:t>	A </a:t>
            </a:r>
            <a:r>
              <a:rPr lang="en-US" sz="2400" b="1" dirty="0">
                <a:latin typeface="Times New Roman" pitchFamily="18" charset="0"/>
              </a:rPr>
              <a:t>critical section</a:t>
            </a:r>
            <a:r>
              <a:rPr lang="en-US" sz="2400" dirty="0">
                <a:latin typeface="Times New Roman" pitchFamily="18" charset="0"/>
              </a:rPr>
              <a:t> is a piece of code that accesses a shared resource (data structure or device) that must not be accessed by more than one thread of execution at the same time. </a:t>
            </a:r>
          </a:p>
          <a:p>
            <a:pPr marL="287338" lvl="1" indent="-173038" algn="just" eaLnBrk="1" hangingPunct="1">
              <a:spcBef>
                <a:spcPct val="20000"/>
              </a:spcBef>
              <a:buClr>
                <a:schemeClr val="bg2"/>
              </a:buClr>
              <a:buSzPct val="80000"/>
              <a:buFont typeface="Wingdings" pitchFamily="2" charset="2"/>
              <a:buNone/>
              <a:tabLst>
                <a:tab pos="287338" algn="l"/>
              </a:tabLst>
              <a:defRPr/>
            </a:pPr>
            <a:endParaRPr lang="en-CA" sz="2400" dirty="0">
              <a:latin typeface="Times New Roman" pitchFamily="18" charset="0"/>
            </a:endParaRPr>
          </a:p>
          <a:p>
            <a:pPr marL="287338" lvl="1" indent="-173038" algn="just" eaLnBrk="1" hangingPunct="1">
              <a:spcBef>
                <a:spcPct val="20000"/>
              </a:spcBef>
              <a:buClr>
                <a:schemeClr val="accent2"/>
              </a:buClr>
              <a:buSzPct val="80000"/>
              <a:buFont typeface="Wingdings" pitchFamily="2" charset="2"/>
              <a:buNone/>
              <a:tabLst>
                <a:tab pos="287338" algn="l"/>
              </a:tabLst>
              <a:defRPr/>
            </a:pPr>
            <a:r>
              <a:rPr lang="en-US" sz="2400" b="1" dirty="0">
                <a:effectLst>
                  <a:outerShdw blurRad="38100" dist="38100" dir="2700000" algn="tl">
                    <a:srgbClr val="C0C0C0"/>
                  </a:outerShdw>
                </a:effectLst>
                <a:latin typeface="Times New Roman" pitchFamily="18" charset="0"/>
              </a:rPr>
              <a:t>Conditions:</a:t>
            </a:r>
            <a:endParaRPr lang="bg-BG" sz="2400" b="1" dirty="0">
              <a:effectLst>
                <a:outerShdw blurRad="38100" dist="38100" dir="2700000" algn="tl">
                  <a:srgbClr val="C0C0C0"/>
                </a:outerShdw>
              </a:effectLst>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bg-BG" sz="2400" dirty="0">
                <a:latin typeface="Times New Roman" pitchFamily="18" charset="0"/>
              </a:rPr>
              <a:t>n </a:t>
            </a:r>
            <a:r>
              <a:rPr lang="en-CA" sz="2400" dirty="0">
                <a:latin typeface="Times New Roman" pitchFamily="18" charset="0"/>
              </a:rPr>
              <a:t>threads </a:t>
            </a:r>
            <a:r>
              <a:rPr lang="bg-BG" sz="2400" dirty="0">
                <a:latin typeface="Times New Roman" pitchFamily="18" charset="0"/>
              </a:rPr>
              <a:t>all competing to use some shared data</a:t>
            </a:r>
            <a:r>
              <a:rPr lang="en-US" sz="2400" dirty="0">
                <a:latin typeface="Times New Roman" pitchFamily="18" charset="0"/>
              </a:rPr>
              <a:t>.</a:t>
            </a:r>
            <a:r>
              <a:rPr lang="bg-BG" sz="2400" dirty="0">
                <a:latin typeface="Times New Roman" pitchFamily="18" charset="0"/>
              </a:rPr>
              <a:t> </a:t>
            </a: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bg-BG" sz="2400" dirty="0">
                <a:latin typeface="Times New Roman" pitchFamily="18" charset="0"/>
              </a:rPr>
              <a:t>Each process has a code segment, called </a:t>
            </a:r>
            <a:r>
              <a:rPr lang="en-US" sz="2400" dirty="0">
                <a:latin typeface="Times New Roman" pitchFamily="18" charset="0"/>
              </a:rPr>
              <a:t>the </a:t>
            </a:r>
            <a:r>
              <a:rPr lang="bg-BG" sz="2400" b="1" dirty="0">
                <a:latin typeface="Times New Roman" pitchFamily="18" charset="0"/>
              </a:rPr>
              <a:t>critical section</a:t>
            </a:r>
            <a:r>
              <a:rPr lang="bg-BG" sz="2400" dirty="0">
                <a:latin typeface="Times New Roman" pitchFamily="18" charset="0"/>
              </a:rPr>
              <a:t>, in which the shared</a:t>
            </a:r>
            <a:r>
              <a:rPr lang="en-CA" sz="2400" dirty="0">
                <a:latin typeface="Times New Roman" pitchFamily="18" charset="0"/>
              </a:rPr>
              <a:t> </a:t>
            </a:r>
            <a:r>
              <a:rPr lang="bg-BG" sz="2400" dirty="0">
                <a:latin typeface="Times New Roman" pitchFamily="18" charset="0"/>
              </a:rPr>
              <a:t>data is accessed.</a:t>
            </a:r>
            <a:r>
              <a:rPr lang="en-US" sz="2400" dirty="0">
                <a:latin typeface="Times New Roman" pitchFamily="18" charset="0"/>
              </a:rPr>
              <a:t> </a:t>
            </a:r>
          </a:p>
          <a:p>
            <a:pPr marL="287338" lvl="1" indent="-173038" algn="just" eaLnBrk="1" hangingPunct="1">
              <a:spcBef>
                <a:spcPct val="20000"/>
              </a:spcBef>
              <a:buClr>
                <a:schemeClr val="bg2"/>
              </a:buClr>
              <a:buSzPct val="80000"/>
              <a:buFont typeface="Wingdings" pitchFamily="2" charset="2"/>
              <a:buNone/>
              <a:tabLst>
                <a:tab pos="287338" algn="l"/>
              </a:tabLst>
              <a:defRPr/>
            </a:pPr>
            <a:endParaRPr lang="en-US" sz="2400" b="1" dirty="0">
              <a:solidFill>
                <a:srgbClr val="C72105"/>
              </a:solidFill>
              <a:effectLst>
                <a:outerShdw blurRad="38100" dist="38100" dir="2700000" algn="tl">
                  <a:srgbClr val="C0C0C0"/>
                </a:outerShdw>
              </a:effectLst>
              <a:latin typeface="Times New Roman" pitchFamily="18" charset="0"/>
            </a:endParaRPr>
          </a:p>
          <a:p>
            <a:pPr marL="287338" lvl="1" indent="-173038" eaLnBrk="1" hangingPunct="1">
              <a:spcBef>
                <a:spcPct val="20000"/>
              </a:spcBef>
              <a:buClr>
                <a:schemeClr val="bg2"/>
              </a:buClr>
              <a:buSzPct val="80000"/>
              <a:buFont typeface="Wingdings" pitchFamily="2" charset="2"/>
              <a:buNone/>
              <a:tabLst>
                <a:tab pos="287338" algn="l"/>
              </a:tabLst>
              <a:defRPr/>
            </a:pPr>
            <a:r>
              <a:rPr lang="bg-BG" sz="2400" b="1" dirty="0">
                <a:effectLst>
                  <a:outerShdw blurRad="38100" dist="38100" dir="2700000" algn="tl">
                    <a:srgbClr val="C0C0C0"/>
                  </a:outerShdw>
                </a:effectLst>
                <a:latin typeface="Times New Roman" pitchFamily="18" charset="0"/>
              </a:rPr>
              <a:t>Problem: </a:t>
            </a:r>
            <a:br>
              <a:rPr lang="bg-BG" sz="2400" b="1" dirty="0">
                <a:solidFill>
                  <a:srgbClr val="C72105"/>
                </a:solidFill>
                <a:effectLst>
                  <a:outerShdw blurRad="38100" dist="38100" dir="2700000" algn="tl">
                    <a:srgbClr val="C0C0C0"/>
                  </a:outerShdw>
                </a:effectLst>
                <a:latin typeface="Times New Roman" pitchFamily="18" charset="0"/>
              </a:rPr>
            </a:br>
            <a:r>
              <a:rPr lang="en-US" sz="2200" b="1" dirty="0">
                <a:latin typeface="Times New Roman" pitchFamily="18" charset="0"/>
              </a:rPr>
              <a:t>How to </a:t>
            </a:r>
            <a:r>
              <a:rPr lang="bg-BG" sz="2200" b="1" dirty="0">
                <a:latin typeface="Times New Roman" pitchFamily="18" charset="0"/>
              </a:rPr>
              <a:t>ensure that when one process is executing in its critical section, no other</a:t>
            </a:r>
            <a:r>
              <a:rPr lang="en-CA" sz="2200" b="1" dirty="0">
                <a:latin typeface="Times New Roman" pitchFamily="18" charset="0"/>
              </a:rPr>
              <a:t> </a:t>
            </a:r>
            <a:r>
              <a:rPr lang="en-US" sz="2200" b="1" dirty="0">
                <a:latin typeface="Times New Roman" pitchFamily="18" charset="0"/>
              </a:rPr>
              <a:t>p</a:t>
            </a:r>
            <a:r>
              <a:rPr lang="bg-BG" sz="2200" b="1" dirty="0">
                <a:latin typeface="Times New Roman" pitchFamily="18" charset="0"/>
              </a:rPr>
              <a:t>rocess is allowed to execute in its critical section</a:t>
            </a:r>
            <a:r>
              <a:rPr lang="en-US" sz="2200" b="1" dirty="0">
                <a:latin typeface="Times New Roman" pitchFamily="18" charset="0"/>
              </a:rPr>
              <a:t>?</a:t>
            </a:r>
          </a:p>
        </p:txBody>
      </p:sp>
      <p:sp>
        <p:nvSpPr>
          <p:cNvPr id="8" name="Rectangle 2">
            <a:extLst>
              <a:ext uri="{FF2B5EF4-FFF2-40B4-BE49-F238E27FC236}">
                <a16:creationId xmlns:a16="http://schemas.microsoft.com/office/drawing/2014/main" id="{54E11C02-8FDE-E286-A2A6-94DBB59B5726}"/>
              </a:ext>
            </a:extLst>
          </p:cNvPr>
          <p:cNvSpPr>
            <a:spLocks noGrp="1" noChangeArrowheads="1"/>
          </p:cNvSpPr>
          <p:nvPr>
            <p:ph type="title"/>
          </p:nvPr>
        </p:nvSpPr>
        <p:spPr>
          <a:xfrm>
            <a:off x="944872" y="175396"/>
            <a:ext cx="9780587" cy="401546"/>
          </a:xfrm>
        </p:spPr>
        <p:txBody>
          <a:bodyPr/>
          <a:lstStyle/>
          <a:p>
            <a:pPr eaLnBrk="1" hangingPunct="1"/>
            <a:r>
              <a:rPr lang="en-CA" altLang="en-US" sz="2600" u="sng" dirty="0">
                <a:cs typeface="Times New Roman" panose="02020603050405020304" pitchFamily="18" charset="0"/>
              </a:rPr>
              <a:t>The Critical Section Problem</a:t>
            </a:r>
          </a:p>
        </p:txBody>
      </p:sp>
    </p:spTree>
    <p:extLst>
      <p:ext uri="{BB962C8B-B14F-4D97-AF65-F5344CB8AC3E}">
        <p14:creationId xmlns:p14="http://schemas.microsoft.com/office/powerpoint/2010/main" val="57207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14DF60-96E4-95EB-40A2-E159D16EE07C}"/>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5374D824-0988-2B98-902E-574DFE4B2222}"/>
              </a:ext>
            </a:extLst>
          </p:cNvPr>
          <p:cNvSpPr>
            <a:spLocks noGrp="1"/>
          </p:cNvSpPr>
          <p:nvPr>
            <p:ph type="ftr" sz="quarter" idx="3"/>
          </p:nvPr>
        </p:nvSpPr>
        <p:spPr>
          <a:xfrm>
            <a:off x="4038600" y="6475058"/>
            <a:ext cx="4114800" cy="365125"/>
          </a:xfrm>
        </p:spPr>
        <p:txBody>
          <a:bodyPr/>
          <a:lstStyle/>
          <a:p>
            <a:r>
              <a:rPr lang="en-US" dirty="0"/>
              <a:t>Multithreading</a:t>
            </a:r>
          </a:p>
        </p:txBody>
      </p:sp>
      <p:sp>
        <p:nvSpPr>
          <p:cNvPr id="6" name="Slide Number Placeholder 5">
            <a:extLst>
              <a:ext uri="{FF2B5EF4-FFF2-40B4-BE49-F238E27FC236}">
                <a16:creationId xmlns:a16="http://schemas.microsoft.com/office/drawing/2014/main" id="{37AE224E-EC70-F72E-9337-43EDBEA94A42}"/>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86F2B36D-79FF-E2E4-F2C4-85BE96186DFA}"/>
              </a:ext>
            </a:extLst>
          </p:cNvPr>
          <p:cNvSpPr>
            <a:spLocks noGrp="1" noChangeArrowheads="1"/>
          </p:cNvSpPr>
          <p:nvPr>
            <p:ph idx="1"/>
          </p:nvPr>
        </p:nvSpPr>
        <p:spPr bwMode="auto">
          <a:xfrm>
            <a:off x="744684" y="611682"/>
            <a:ext cx="10702631" cy="3557463"/>
          </a:xfrm>
          <a:prstGeom prst="rect">
            <a:avLst/>
          </a:prstGeom>
          <a:noFill/>
          <a:ln w="9525">
            <a:noFill/>
            <a:miter lim="800000"/>
            <a:headEnd/>
            <a:tailEnd/>
          </a:ln>
          <a:effectLst/>
        </p:spPr>
        <p:txBody>
          <a:bodyPr/>
          <a:lstStyle/>
          <a:p>
            <a:pPr marL="287338" lvl="1" indent="-173038" algn="just" eaLnBrk="1" hangingPunct="1">
              <a:spcBef>
                <a:spcPct val="20000"/>
              </a:spcBef>
              <a:buClr>
                <a:schemeClr val="accent2"/>
              </a:buClr>
              <a:buSzPct val="80000"/>
              <a:buFont typeface="Wingdings" pitchFamily="2" charset="2"/>
              <a:buNone/>
              <a:tabLst>
                <a:tab pos="287338" algn="l"/>
              </a:tabLst>
              <a:defRPr/>
            </a:pPr>
            <a:r>
              <a:rPr lang="bg-BG" sz="2400" b="1" dirty="0">
                <a:effectLst>
                  <a:outerShdw blurRad="38100" dist="38100" dir="2700000" algn="tl">
                    <a:srgbClr val="C0C0C0"/>
                  </a:outerShdw>
                </a:effectLst>
                <a:latin typeface="Times New Roman" pitchFamily="18" charset="0"/>
              </a:rPr>
              <a:t>Solution</a:t>
            </a:r>
            <a:r>
              <a:rPr lang="en-CA" sz="2400" b="1" dirty="0">
                <a:effectLst>
                  <a:outerShdw blurRad="38100" dist="38100" dir="2700000" algn="tl">
                    <a:srgbClr val="C0C0C0"/>
                  </a:outerShdw>
                </a:effectLst>
                <a:latin typeface="Times New Roman" pitchFamily="18" charset="0"/>
              </a:rPr>
              <a:t> – three requirements</a:t>
            </a:r>
            <a:r>
              <a:rPr lang="bg-BG" sz="2400" b="1" dirty="0">
                <a:effectLst>
                  <a:outerShdw blurRad="38100" dist="38100" dir="2700000" algn="tl">
                    <a:srgbClr val="C0C0C0"/>
                  </a:outerShdw>
                </a:effectLst>
                <a:latin typeface="Times New Roman" pitchFamily="18" charset="0"/>
              </a:rPr>
              <a:t>: </a:t>
            </a:r>
            <a:endParaRPr lang="en-US" sz="2400" b="1" dirty="0">
              <a:effectLst>
                <a:outerShdw blurRad="38100" dist="38100" dir="2700000" algn="tl">
                  <a:srgbClr val="C0C0C0"/>
                </a:outerShdw>
              </a:effectLst>
              <a:latin typeface="Times New Roman" pitchFamily="18" charset="0"/>
            </a:endParaRPr>
          </a:p>
          <a:p>
            <a:pPr marL="287338" lvl="1" indent="-173038" algn="just" eaLnBrk="1" hangingPunct="1">
              <a:spcBef>
                <a:spcPct val="20000"/>
              </a:spcBef>
              <a:buClr>
                <a:schemeClr val="accent2"/>
              </a:buClr>
              <a:buSzPct val="80000"/>
              <a:buFont typeface="Wingdings" pitchFamily="2" charset="2"/>
              <a:buNone/>
              <a:tabLst>
                <a:tab pos="287338" algn="l"/>
              </a:tabLst>
              <a:defRPr/>
            </a:pPr>
            <a:endParaRPr lang="en-US" sz="2400" dirty="0">
              <a:latin typeface="Times New Roman" pitchFamily="18"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000" dirty="0">
                <a:solidFill>
                  <a:schemeClr val="accent4"/>
                </a:solidFill>
                <a:latin typeface="Source Sans Pro" panose="020B0503030403020204" pitchFamily="34" charset="0"/>
              </a:rPr>
              <a:t>If a process enters the critical section, then no other process should be allowed to enter the critical section. This is called </a:t>
            </a:r>
            <a:r>
              <a:rPr lang="en-US" sz="2000" b="1" dirty="0">
                <a:solidFill>
                  <a:schemeClr val="accent4"/>
                </a:solidFill>
                <a:latin typeface="Source Sans Pro" panose="020B0503030403020204" pitchFamily="34" charset="0"/>
              </a:rPr>
              <a:t>mutual exclusion</a:t>
            </a:r>
            <a:r>
              <a:rPr lang="en-US" sz="2000" dirty="0">
                <a:solidFill>
                  <a:schemeClr val="accent4"/>
                </a:solidFill>
                <a:latin typeface="Source Sans Pro" panose="020B0503030403020204" pitchFamily="34" charset="0"/>
              </a:rPr>
              <a:t>.</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000" dirty="0">
              <a:solidFill>
                <a:schemeClr val="accent4"/>
              </a:solidFill>
              <a:latin typeface="Source Sans Pro" panose="020B0503030403020204" pitchFamily="34"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000" b="1" dirty="0">
                <a:solidFill>
                  <a:schemeClr val="accent4"/>
                </a:solidFill>
                <a:latin typeface="Source Sans Pro" panose="020B0503030403020204" pitchFamily="34" charset="0"/>
                <a:ea typeface="Source Sans Pro" panose="020B0503030403020204" pitchFamily="34" charset="0"/>
              </a:rPr>
              <a:t>Progress</a:t>
            </a:r>
            <a:r>
              <a:rPr lang="en-US" sz="2000" dirty="0">
                <a:solidFill>
                  <a:schemeClr val="accent4"/>
                </a:solidFill>
                <a:latin typeface="Source Sans Pro" panose="020B0503030403020204" pitchFamily="34" charset="0"/>
                <a:ea typeface="Source Sans Pro" panose="020B0503030403020204" pitchFamily="34" charset="0"/>
              </a:rPr>
              <a:t> means that if a process is not using the critical section, then it should not stop any other process from accessing it. In other words, any process can enter a critical section if it is free.</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000" dirty="0">
              <a:solidFill>
                <a:schemeClr val="accent4"/>
              </a:solidFill>
              <a:latin typeface="Source Sans Pro" panose="020B0503030403020204" pitchFamily="34" charset="0"/>
              <a:ea typeface="Source Sans Pro" panose="020B0503030403020204" pitchFamily="34" charset="0"/>
            </a:endParaRPr>
          </a:p>
          <a:p>
            <a:pPr marL="287338" lvl="1" indent="-173038" algn="just" eaLnBrk="1" hangingPunct="1">
              <a:spcBef>
                <a:spcPct val="20000"/>
              </a:spcBef>
              <a:buClr>
                <a:schemeClr val="bg2"/>
              </a:buClr>
              <a:buSzPct val="80000"/>
              <a:buFont typeface="Wingdings" pitchFamily="2" charset="2"/>
              <a:buChar char="§"/>
              <a:tabLst>
                <a:tab pos="287338" algn="l"/>
              </a:tabLst>
              <a:defRPr/>
            </a:pPr>
            <a:r>
              <a:rPr lang="en-US" sz="2000" dirty="0">
                <a:solidFill>
                  <a:schemeClr val="accent4"/>
                </a:solidFill>
                <a:latin typeface="Source Sans Pro" panose="020B0503030403020204" pitchFamily="34" charset="0"/>
              </a:rPr>
              <a:t>If a process wants to enter into the critical section, then there should be a specified time that the process can be made to wait. This property is called </a:t>
            </a:r>
            <a:r>
              <a:rPr lang="en-US" sz="2000" b="1" dirty="0">
                <a:solidFill>
                  <a:schemeClr val="accent4"/>
                </a:solidFill>
                <a:latin typeface="Source Sans Pro" panose="020B0503030403020204" pitchFamily="34" charset="0"/>
              </a:rPr>
              <a:t>bounded waiting</a:t>
            </a:r>
            <a:r>
              <a:rPr lang="en-US" sz="2000" dirty="0">
                <a:solidFill>
                  <a:schemeClr val="accent4"/>
                </a:solidFill>
                <a:latin typeface="Source Sans Pro" panose="020B0503030403020204" pitchFamily="34" charset="0"/>
              </a:rPr>
              <a:t>.</a:t>
            </a:r>
          </a:p>
          <a:p>
            <a:pPr marL="287338" lvl="1" indent="-173038" algn="just" eaLnBrk="1" hangingPunct="1">
              <a:spcBef>
                <a:spcPct val="20000"/>
              </a:spcBef>
              <a:buClr>
                <a:schemeClr val="bg2"/>
              </a:buClr>
              <a:buSzPct val="80000"/>
              <a:buFont typeface="Wingdings" pitchFamily="2" charset="2"/>
              <a:buChar char="§"/>
              <a:tabLst>
                <a:tab pos="287338" algn="l"/>
              </a:tabLst>
              <a:defRPr/>
            </a:pPr>
            <a:endParaRPr lang="en-US" sz="2400" dirty="0">
              <a:latin typeface="Times New Roman" pitchFamily="18" charset="0"/>
            </a:endParaRPr>
          </a:p>
        </p:txBody>
      </p:sp>
      <p:sp>
        <p:nvSpPr>
          <p:cNvPr id="8" name="Rectangle 2">
            <a:extLst>
              <a:ext uri="{FF2B5EF4-FFF2-40B4-BE49-F238E27FC236}">
                <a16:creationId xmlns:a16="http://schemas.microsoft.com/office/drawing/2014/main" id="{8B0A80F9-88FC-1B6B-8A38-8075A5F727CF}"/>
              </a:ext>
            </a:extLst>
          </p:cNvPr>
          <p:cNvSpPr>
            <a:spLocks noGrp="1" noChangeArrowheads="1"/>
          </p:cNvSpPr>
          <p:nvPr>
            <p:ph type="title"/>
          </p:nvPr>
        </p:nvSpPr>
        <p:spPr>
          <a:xfrm>
            <a:off x="927116" y="136525"/>
            <a:ext cx="9780587" cy="422661"/>
          </a:xfrm>
        </p:spPr>
        <p:txBody>
          <a:bodyPr/>
          <a:lstStyle/>
          <a:p>
            <a:pPr eaLnBrk="1" hangingPunct="1"/>
            <a:r>
              <a:rPr lang="en-CA" altLang="en-US" sz="2800" u="sng" dirty="0">
                <a:cs typeface="Times New Roman" panose="02020603050405020304" pitchFamily="18" charset="0"/>
              </a:rPr>
              <a:t>The Critical Section Problem</a:t>
            </a:r>
          </a:p>
        </p:txBody>
      </p:sp>
      <p:pic>
        <p:nvPicPr>
          <p:cNvPr id="9" name="Picture 2">
            <a:extLst>
              <a:ext uri="{FF2B5EF4-FFF2-40B4-BE49-F238E27FC236}">
                <a16:creationId xmlns:a16="http://schemas.microsoft.com/office/drawing/2014/main" id="{312F35BF-F9F2-7189-7C0C-A346D8AB1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800" y="4221641"/>
            <a:ext cx="2494625" cy="255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87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2D3552-677E-2B2F-8ECC-77ABAE393E4E}"/>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ED6A2465-0B79-4B48-A563-EFC2025BD06E}"/>
              </a:ext>
            </a:extLst>
          </p:cNvPr>
          <p:cNvSpPr>
            <a:spLocks noGrp="1"/>
          </p:cNvSpPr>
          <p:nvPr>
            <p:ph type="ftr" sz="quarter" idx="3"/>
          </p:nvPr>
        </p:nvSpPr>
        <p:spPr>
          <a:xfrm>
            <a:off x="4038600" y="6414160"/>
            <a:ext cx="4114800" cy="365125"/>
          </a:xfrm>
        </p:spPr>
        <p:txBody>
          <a:bodyPr/>
          <a:lstStyle/>
          <a:p>
            <a:r>
              <a:rPr lang="en-US" dirty="0"/>
              <a:t>Multithreading</a:t>
            </a:r>
          </a:p>
        </p:txBody>
      </p:sp>
      <p:sp>
        <p:nvSpPr>
          <p:cNvPr id="6" name="Slide Number Placeholder 5">
            <a:extLst>
              <a:ext uri="{FF2B5EF4-FFF2-40B4-BE49-F238E27FC236}">
                <a16:creationId xmlns:a16="http://schemas.microsoft.com/office/drawing/2014/main" id="{62D22EC5-B6CA-0BE5-1E3B-D306BF0A7B98}"/>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C3E87ABD-6312-B69E-AD09-C1267D95726E}"/>
              </a:ext>
            </a:extLst>
          </p:cNvPr>
          <p:cNvSpPr>
            <a:spLocks noGrp="1" noChangeArrowheads="1"/>
          </p:cNvSpPr>
          <p:nvPr>
            <p:ph idx="1"/>
          </p:nvPr>
        </p:nvSpPr>
        <p:spPr bwMode="auto">
          <a:xfrm>
            <a:off x="559293" y="545639"/>
            <a:ext cx="10253709" cy="297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Char char="§"/>
            </a:pPr>
            <a:r>
              <a:rPr lang="en-US" altLang="en-US" sz="2000" dirty="0">
                <a:latin typeface="Times New Roman" panose="02020603050405020304" pitchFamily="18" charset="0"/>
              </a:rPr>
              <a:t>The </a:t>
            </a:r>
            <a:r>
              <a:rPr lang="en-US" altLang="en-US" sz="2000" b="1" dirty="0">
                <a:latin typeface="Times New Roman" panose="02020603050405020304" pitchFamily="18" charset="0"/>
              </a:rPr>
              <a:t>start( )</a:t>
            </a:r>
            <a:r>
              <a:rPr lang="en-US" altLang="en-US" sz="2000" dirty="0">
                <a:latin typeface="Times New Roman" panose="02020603050405020304" pitchFamily="18" charset="0"/>
              </a:rPr>
              <a:t> method creates the system resources necessary to run the thread, schedules the thread to run, and calls the thread's </a:t>
            </a:r>
            <a:r>
              <a:rPr lang="en-US" altLang="en-US" sz="2000" b="1" dirty="0">
                <a:latin typeface="Times New Roman" panose="02020603050405020304" pitchFamily="18" charset="0"/>
              </a:rPr>
              <a:t>run( )</a:t>
            </a:r>
            <a:r>
              <a:rPr lang="en-US" altLang="en-US" sz="2000" dirty="0">
                <a:latin typeface="Times New Roman" panose="02020603050405020304" pitchFamily="18" charset="0"/>
              </a:rPr>
              <a:t> method.</a:t>
            </a:r>
          </a:p>
          <a:p>
            <a:pPr algn="just" eaLnBrk="1" hangingPunct="1">
              <a:buFont typeface="Wingdings" panose="05000000000000000000" pitchFamily="2" charset="2"/>
              <a:buChar char="§"/>
            </a:pPr>
            <a:endParaRPr lang="en-US" altLang="en-US" sz="2000" dirty="0">
              <a:latin typeface="Times New Roman" panose="02020603050405020304" pitchFamily="18" charset="0"/>
            </a:endParaRPr>
          </a:p>
          <a:p>
            <a:pPr algn="just" eaLnBrk="1" hangingPunct="1">
              <a:buFont typeface="Wingdings" panose="05000000000000000000" pitchFamily="2" charset="2"/>
              <a:buChar char="§"/>
            </a:pPr>
            <a:r>
              <a:rPr lang="en-US" altLang="en-US" sz="2000" dirty="0">
                <a:latin typeface="Times New Roman" panose="02020603050405020304" pitchFamily="18" charset="0"/>
              </a:rPr>
              <a:t>A thread becomes </a:t>
            </a:r>
            <a:r>
              <a:rPr lang="en-US" altLang="en-US" sz="2000" b="1" dirty="0">
                <a:latin typeface="Times New Roman" panose="02020603050405020304" pitchFamily="18" charset="0"/>
              </a:rPr>
              <a:t>Not Runnable</a:t>
            </a:r>
            <a:r>
              <a:rPr lang="en-US" altLang="en-US" sz="2000" dirty="0">
                <a:latin typeface="Times New Roman" panose="02020603050405020304" pitchFamily="18" charset="0"/>
              </a:rPr>
              <a:t> when one of these events occurs:</a:t>
            </a:r>
          </a:p>
          <a:p>
            <a:pPr lvl="1" algn="just" eaLnBrk="1" hangingPunct="1">
              <a:buFont typeface="Wingdings" panose="05000000000000000000" pitchFamily="2" charset="2"/>
              <a:buChar char="§"/>
            </a:pPr>
            <a:r>
              <a:rPr lang="en-US" altLang="en-US" sz="2000" dirty="0">
                <a:latin typeface="Times New Roman" panose="02020603050405020304" pitchFamily="18" charset="0"/>
              </a:rPr>
              <a:t>If </a:t>
            </a:r>
            <a:r>
              <a:rPr lang="en-US" altLang="en-US" sz="2000" b="1" dirty="0">
                <a:latin typeface="Times New Roman" panose="02020603050405020304" pitchFamily="18" charset="0"/>
              </a:rPr>
              <a:t>sleep( )</a:t>
            </a:r>
            <a:r>
              <a:rPr lang="en-US" altLang="en-US" sz="2000" dirty="0">
                <a:latin typeface="Times New Roman" panose="02020603050405020304" pitchFamily="18" charset="0"/>
              </a:rPr>
              <a:t> method is invoked.</a:t>
            </a:r>
          </a:p>
          <a:p>
            <a:pPr lvl="1" algn="just" eaLnBrk="1" hangingPunct="1">
              <a:buFont typeface="Wingdings" panose="05000000000000000000" pitchFamily="2" charset="2"/>
              <a:buChar char="§"/>
            </a:pPr>
            <a:r>
              <a:rPr lang="en-US" altLang="en-US" sz="2000" dirty="0">
                <a:latin typeface="Times New Roman" panose="02020603050405020304" pitchFamily="18" charset="0"/>
              </a:rPr>
              <a:t>The thread calls the </a:t>
            </a:r>
            <a:r>
              <a:rPr lang="en-US" altLang="en-US" sz="2000" b="1" dirty="0">
                <a:latin typeface="Times New Roman" panose="02020603050405020304" pitchFamily="18" charset="0"/>
              </a:rPr>
              <a:t>wait( )</a:t>
            </a:r>
            <a:r>
              <a:rPr lang="en-US" altLang="en-US" sz="2000" dirty="0">
                <a:latin typeface="Times New Roman" panose="02020603050405020304" pitchFamily="18" charset="0"/>
              </a:rPr>
              <a:t> method.</a:t>
            </a:r>
          </a:p>
          <a:p>
            <a:pPr lvl="1" algn="just" eaLnBrk="1" hangingPunct="1">
              <a:buFont typeface="Wingdings" panose="05000000000000000000" pitchFamily="2" charset="2"/>
              <a:buChar char="§"/>
            </a:pPr>
            <a:r>
              <a:rPr lang="en-US" altLang="en-US" sz="2000" dirty="0">
                <a:latin typeface="Times New Roman" panose="02020603050405020304" pitchFamily="18" charset="0"/>
              </a:rPr>
              <a:t>The thread is blocked on I/O operations.</a:t>
            </a:r>
          </a:p>
          <a:p>
            <a:pPr lvl="1" algn="just" eaLnBrk="1" hangingPunct="1">
              <a:buFont typeface="Wingdings" panose="05000000000000000000" pitchFamily="2" charset="2"/>
              <a:buChar char="§"/>
            </a:pPr>
            <a:endParaRPr lang="en-US" altLang="en-US" sz="2000" dirty="0">
              <a:latin typeface="Times New Roman" panose="02020603050405020304" pitchFamily="18" charset="0"/>
            </a:endParaRPr>
          </a:p>
          <a:p>
            <a:pPr algn="just" eaLnBrk="1" hangingPunct="1">
              <a:buFont typeface="Wingdings" panose="05000000000000000000" pitchFamily="2" charset="2"/>
              <a:buChar char="§"/>
            </a:pPr>
            <a:r>
              <a:rPr lang="en-US" altLang="en-US" sz="2000" dirty="0">
                <a:latin typeface="Times New Roman" panose="02020603050405020304" pitchFamily="18" charset="0"/>
              </a:rPr>
              <a:t>The thread dies naturally when the </a:t>
            </a:r>
            <a:r>
              <a:rPr lang="en-US" altLang="en-US" sz="2000" b="1" dirty="0">
                <a:latin typeface="Times New Roman" panose="02020603050405020304" pitchFamily="18" charset="0"/>
              </a:rPr>
              <a:t>run( )</a:t>
            </a:r>
            <a:r>
              <a:rPr lang="en-US" altLang="en-US" sz="2000" dirty="0">
                <a:latin typeface="Times New Roman" panose="02020603050405020304" pitchFamily="18" charset="0"/>
              </a:rPr>
              <a:t> method exits.</a:t>
            </a:r>
          </a:p>
        </p:txBody>
      </p:sp>
      <p:sp>
        <p:nvSpPr>
          <p:cNvPr id="8" name="Rectangle 2">
            <a:extLst>
              <a:ext uri="{FF2B5EF4-FFF2-40B4-BE49-F238E27FC236}">
                <a16:creationId xmlns:a16="http://schemas.microsoft.com/office/drawing/2014/main" id="{CECD7079-A9AF-F831-01F9-4613130B2194}"/>
              </a:ext>
            </a:extLst>
          </p:cNvPr>
          <p:cNvSpPr>
            <a:spLocks noGrp="1" noChangeArrowheads="1"/>
          </p:cNvSpPr>
          <p:nvPr>
            <p:ph type="title"/>
          </p:nvPr>
        </p:nvSpPr>
        <p:spPr>
          <a:xfrm>
            <a:off x="909360" y="103464"/>
            <a:ext cx="9780587" cy="398186"/>
          </a:xfrm>
        </p:spPr>
        <p:txBody>
          <a:bodyPr/>
          <a:lstStyle/>
          <a:p>
            <a:pPr eaLnBrk="1" hangingPunct="1"/>
            <a:r>
              <a:rPr lang="en-CA" altLang="en-US" sz="2800" u="sng" dirty="0">
                <a:cs typeface="Times New Roman" panose="02020603050405020304" pitchFamily="18" charset="0"/>
              </a:rPr>
              <a:t>The Lifecycle of a Thread</a:t>
            </a:r>
            <a:r>
              <a:rPr lang="en-CA" altLang="en-US" sz="2800" dirty="0">
                <a:solidFill>
                  <a:srgbClr val="FF9900"/>
                </a:solidFill>
                <a:cs typeface="Times New Roman" panose="02020603050405020304" pitchFamily="18" charset="0"/>
              </a:rPr>
              <a:t> </a:t>
            </a:r>
          </a:p>
        </p:txBody>
      </p:sp>
      <p:pic>
        <p:nvPicPr>
          <p:cNvPr id="9" name="Picture 6">
            <a:extLst>
              <a:ext uri="{FF2B5EF4-FFF2-40B4-BE49-F238E27FC236}">
                <a16:creationId xmlns:a16="http://schemas.microsoft.com/office/drawing/2014/main" id="{62233437-BF74-B5B3-00DA-5A76D87B5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874" y="3780114"/>
            <a:ext cx="651343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73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CAB44D-6B2C-799C-F2E5-60216B21A290}"/>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5C9EF8D2-D784-BD2E-528F-53099BBBD31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39839D-5F20-EB07-ECB2-B0EC2676263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E3B251FE-C857-3420-25EA-63C7D78EFFB4}"/>
              </a:ext>
            </a:extLst>
          </p:cNvPr>
          <p:cNvSpPr>
            <a:spLocks noGrp="1" noChangeArrowheads="1"/>
          </p:cNvSpPr>
          <p:nvPr>
            <p:ph idx="1"/>
          </p:nvPr>
        </p:nvSpPr>
        <p:spPr bwMode="auto">
          <a:xfrm>
            <a:off x="939519" y="1322773"/>
            <a:ext cx="10015245" cy="392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endParaRPr lang="en-US" altLang="en-US" sz="2400" dirty="0">
              <a:latin typeface="Times New Roman" panose="02020603050405020304" pitchFamily="18" charset="0"/>
            </a:endParaRPr>
          </a:p>
          <a:p>
            <a:pPr algn="just" eaLnBrk="1" hangingPunct="1"/>
            <a:r>
              <a:rPr lang="en-US" altLang="en-US" sz="2600" b="1" dirty="0">
                <a:latin typeface="Times New Roman" panose="02020603050405020304" pitchFamily="18" charset="0"/>
              </a:rPr>
              <a:t>There are several ways to control access to the shared resource like-</a:t>
            </a:r>
          </a:p>
          <a:p>
            <a:pPr algn="just" eaLnBrk="1" hangingPunct="1"/>
            <a:endParaRPr lang="en-US" altLang="en-US" sz="2400" b="1" dirty="0">
              <a:latin typeface="Times New Roman" panose="02020603050405020304" pitchFamily="18" charset="0"/>
            </a:endParaRPr>
          </a:p>
          <a:p>
            <a:pPr lvl="1" algn="just" eaLnBrk="1" hangingPunct="1"/>
            <a:r>
              <a:rPr lang="en-US" altLang="en-US" sz="2400" b="1" dirty="0">
                <a:latin typeface="Times New Roman" panose="02020603050405020304" pitchFamily="18" charset="0"/>
              </a:rPr>
              <a:t>Mutex,</a:t>
            </a:r>
          </a:p>
          <a:p>
            <a:pPr lvl="1" algn="just" eaLnBrk="1" hangingPunct="1"/>
            <a:endParaRPr lang="en-US" altLang="en-US" sz="2400" b="1" dirty="0">
              <a:latin typeface="Times New Roman" panose="02020603050405020304" pitchFamily="18" charset="0"/>
            </a:endParaRPr>
          </a:p>
          <a:p>
            <a:pPr lvl="1" algn="just" eaLnBrk="1" hangingPunct="1"/>
            <a:r>
              <a:rPr lang="en-US" altLang="en-US" sz="2400" b="1" dirty="0">
                <a:latin typeface="Times New Roman" panose="02020603050405020304" pitchFamily="18" charset="0"/>
              </a:rPr>
              <a:t>Semaphores, </a:t>
            </a:r>
          </a:p>
          <a:p>
            <a:pPr lvl="1" algn="just" eaLnBrk="1" hangingPunct="1"/>
            <a:endParaRPr lang="en-US" altLang="en-US" sz="2400" b="1" dirty="0">
              <a:latin typeface="Times New Roman" panose="02020603050405020304" pitchFamily="18" charset="0"/>
            </a:endParaRPr>
          </a:p>
          <a:p>
            <a:pPr lvl="1" algn="just" eaLnBrk="1" hangingPunct="1"/>
            <a:r>
              <a:rPr lang="en-US" altLang="en-US" sz="2400" b="1" dirty="0">
                <a:latin typeface="Times New Roman" panose="02020603050405020304" pitchFamily="18" charset="0"/>
              </a:rPr>
              <a:t>Conditional variable.</a:t>
            </a:r>
          </a:p>
          <a:p>
            <a:pPr algn="just" eaLnBrk="1" hangingPunct="1">
              <a:buFont typeface="Wingdings" panose="05000000000000000000" pitchFamily="2" charset="2"/>
              <a:buNone/>
            </a:pPr>
            <a:endParaRPr lang="en-US" altLang="en-US" sz="2400" dirty="0">
              <a:latin typeface="Times New Roman" panose="02020603050405020304" pitchFamily="18" charset="0"/>
            </a:endParaRPr>
          </a:p>
        </p:txBody>
      </p:sp>
      <p:sp>
        <p:nvSpPr>
          <p:cNvPr id="8" name="Rectangle 2">
            <a:extLst>
              <a:ext uri="{FF2B5EF4-FFF2-40B4-BE49-F238E27FC236}">
                <a16:creationId xmlns:a16="http://schemas.microsoft.com/office/drawing/2014/main" id="{70B04BD1-C629-5AA0-C45B-72C265590712}"/>
              </a:ext>
            </a:extLst>
          </p:cNvPr>
          <p:cNvSpPr>
            <a:spLocks noGrp="1" noChangeArrowheads="1"/>
          </p:cNvSpPr>
          <p:nvPr>
            <p:ph type="title"/>
          </p:nvPr>
        </p:nvSpPr>
        <p:spPr>
          <a:xfrm>
            <a:off x="873850" y="318964"/>
            <a:ext cx="9780587" cy="561975"/>
          </a:xfrm>
        </p:spPr>
        <p:txBody>
          <a:bodyPr/>
          <a:lstStyle/>
          <a:p>
            <a:pPr eaLnBrk="1" hangingPunct="1"/>
            <a:r>
              <a:rPr lang="en-CA" altLang="en-US" sz="2400" u="sng" dirty="0">
                <a:latin typeface="Arial" panose="020B0604020202020204" pitchFamily="34" charset="0"/>
                <a:cs typeface="Arial" panose="020B0604020202020204" pitchFamily="34" charset="0"/>
              </a:rPr>
              <a:t>Synchronization Mechanism in Multithreading</a:t>
            </a:r>
          </a:p>
        </p:txBody>
      </p:sp>
    </p:spTree>
    <p:extLst>
      <p:ext uri="{BB962C8B-B14F-4D97-AF65-F5344CB8AC3E}">
        <p14:creationId xmlns:p14="http://schemas.microsoft.com/office/powerpoint/2010/main" val="49318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F8F4098-678D-D138-5BD2-C3E087770B42}"/>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ED6B5350-9C65-2854-0C2D-A43DC5B4C7EB}"/>
              </a:ext>
            </a:extLst>
          </p:cNvPr>
          <p:cNvSpPr>
            <a:spLocks noGrp="1"/>
          </p:cNvSpPr>
          <p:nvPr>
            <p:ph type="ftr" sz="quarter" idx="3"/>
          </p:nvPr>
        </p:nvSpPr>
        <p:spPr>
          <a:xfrm>
            <a:off x="3704947" y="6475058"/>
            <a:ext cx="4114800" cy="365125"/>
          </a:xfrm>
        </p:spPr>
        <p:txBody>
          <a:bodyPr/>
          <a:lstStyle/>
          <a:p>
            <a:r>
              <a:rPr lang="en-US" dirty="0"/>
              <a:t>Multithreading</a:t>
            </a:r>
          </a:p>
        </p:txBody>
      </p:sp>
      <p:sp>
        <p:nvSpPr>
          <p:cNvPr id="6" name="Slide Number Placeholder 5">
            <a:extLst>
              <a:ext uri="{FF2B5EF4-FFF2-40B4-BE49-F238E27FC236}">
                <a16:creationId xmlns:a16="http://schemas.microsoft.com/office/drawing/2014/main" id="{286A8210-2CA4-2E4C-D2B1-EDAF17453DB1}"/>
              </a:ext>
            </a:extLst>
          </p:cNvPr>
          <p:cNvSpPr>
            <a:spLocks noGrp="1"/>
          </p:cNvSpPr>
          <p:nvPr>
            <p:ph type="sldNum" sz="quarter" idx="4"/>
          </p:nvPr>
        </p:nvSpPr>
        <p:spPr/>
        <p:txBody>
          <a:bodyPr/>
          <a:lstStyle/>
          <a:p>
            <a:fld id="{294A09A9-5501-47C1-A89A-A340965A2BE2}" type="slidenum">
              <a:rPr lang="en-US" smtClean="0"/>
              <a:pPr/>
              <a:t>17</a:t>
            </a:fld>
            <a:endParaRPr lang="en-US" dirty="0"/>
          </a:p>
        </p:txBody>
      </p:sp>
      <p:graphicFrame>
        <p:nvGraphicFramePr>
          <p:cNvPr id="7" name="Table 11">
            <a:extLst>
              <a:ext uri="{FF2B5EF4-FFF2-40B4-BE49-F238E27FC236}">
                <a16:creationId xmlns:a16="http://schemas.microsoft.com/office/drawing/2014/main" id="{757B6E12-AA9D-12B8-CCF2-A40BD0BFACE4}"/>
              </a:ext>
            </a:extLst>
          </p:cNvPr>
          <p:cNvGraphicFramePr>
            <a:graphicFrameLocks noGrp="1"/>
          </p:cNvGraphicFramePr>
          <p:nvPr>
            <p:ph idx="1"/>
            <p:extLst>
              <p:ext uri="{D42A27DB-BD31-4B8C-83A1-F6EECF244321}">
                <p14:modId xmlns:p14="http://schemas.microsoft.com/office/powerpoint/2010/main" val="2545848107"/>
              </p:ext>
            </p:extLst>
          </p:nvPr>
        </p:nvGraphicFramePr>
        <p:xfrm>
          <a:off x="963967" y="687166"/>
          <a:ext cx="9596760" cy="5669184"/>
        </p:xfrm>
        <a:graphic>
          <a:graphicData uri="http://schemas.openxmlformats.org/drawingml/2006/table">
            <a:tbl>
              <a:tblPr firstRow="1" bandRow="1">
                <a:tableStyleId>{5C22544A-7EE6-4342-B048-85BDC9FD1C3A}</a:tableStyleId>
              </a:tblPr>
              <a:tblGrid>
                <a:gridCol w="506706">
                  <a:extLst>
                    <a:ext uri="{9D8B030D-6E8A-4147-A177-3AD203B41FA5}">
                      <a16:colId xmlns:a16="http://schemas.microsoft.com/office/drawing/2014/main" val="20000"/>
                    </a:ext>
                  </a:extLst>
                </a:gridCol>
                <a:gridCol w="4619270">
                  <a:extLst>
                    <a:ext uri="{9D8B030D-6E8A-4147-A177-3AD203B41FA5}">
                      <a16:colId xmlns:a16="http://schemas.microsoft.com/office/drawing/2014/main" val="20001"/>
                    </a:ext>
                  </a:extLst>
                </a:gridCol>
                <a:gridCol w="4470784">
                  <a:extLst>
                    <a:ext uri="{9D8B030D-6E8A-4147-A177-3AD203B41FA5}">
                      <a16:colId xmlns:a16="http://schemas.microsoft.com/office/drawing/2014/main" val="20002"/>
                    </a:ext>
                  </a:extLst>
                </a:gridCol>
              </a:tblGrid>
              <a:tr h="296383">
                <a:tc>
                  <a:txBody>
                    <a:bodyPr/>
                    <a:lstStyle/>
                    <a:p>
                      <a:endParaRPr lang="en-IN" sz="1800" dirty="0"/>
                    </a:p>
                  </a:txBody>
                  <a:tcPr marT="45714" marB="45714"/>
                </a:tc>
                <a:tc>
                  <a:txBody>
                    <a:bodyPr/>
                    <a:lstStyle/>
                    <a:p>
                      <a:r>
                        <a:rPr lang="en-CA" altLang="en-US" sz="1800" b="1" dirty="0">
                          <a:solidFill>
                            <a:schemeClr val="tx1"/>
                          </a:solidFill>
                          <a:cs typeface="Times New Roman" panose="02020603050405020304" pitchFamily="18" charset="0"/>
                        </a:rPr>
                        <a:t>             POSIX Thread</a:t>
                      </a:r>
                      <a:endParaRPr lang="en-IN" sz="1800" dirty="0"/>
                    </a:p>
                  </a:txBody>
                  <a:tcPr marT="45714" marB="45714"/>
                </a:tc>
                <a:tc>
                  <a:txBody>
                    <a:bodyPr/>
                    <a:lstStyle/>
                    <a:p>
                      <a:r>
                        <a:rPr lang="en-CA" altLang="en-US" sz="1800" b="1" dirty="0">
                          <a:solidFill>
                            <a:schemeClr val="tx2"/>
                          </a:solidFill>
                          <a:cs typeface="Times New Roman" panose="02020603050405020304" pitchFamily="18" charset="0"/>
                        </a:rPr>
                        <a:t>           C++ Thread Class</a:t>
                      </a:r>
                      <a:endParaRPr lang="en-IN" sz="1800" dirty="0"/>
                    </a:p>
                  </a:txBody>
                  <a:tcPr marT="45714" marB="45714"/>
                </a:tc>
                <a:extLst>
                  <a:ext uri="{0D108BD9-81ED-4DB2-BD59-A6C34878D82A}">
                    <a16:rowId xmlns:a16="http://schemas.microsoft.com/office/drawing/2014/main" val="10000"/>
                  </a:ext>
                </a:extLst>
              </a:tr>
              <a:tr h="592973">
                <a:tc>
                  <a:txBody>
                    <a:bodyPr/>
                    <a:lstStyle/>
                    <a:p>
                      <a:r>
                        <a:rPr lang="en-US" sz="1800" b="1" dirty="0"/>
                        <a:t>1.</a:t>
                      </a:r>
                      <a:endParaRPr lang="en-IN" sz="1800" b="1" dirty="0"/>
                    </a:p>
                  </a:txBody>
                  <a:tcPr marT="45714" marB="45714"/>
                </a:tc>
                <a:tc>
                  <a:txBody>
                    <a:bodyPr/>
                    <a:lstStyle/>
                    <a:p>
                      <a:r>
                        <a:rPr lang="en-US" sz="1800" dirty="0"/>
                        <a:t>POSIX threads support almost all platforms. It supports both C++/C both languages.</a:t>
                      </a:r>
                      <a:endParaRPr lang="en-IN" sz="1800" dirty="0"/>
                    </a:p>
                  </a:txBody>
                  <a:tcPr marT="45714" marB="45714"/>
                </a:tc>
                <a:tc>
                  <a:txBody>
                    <a:bodyPr/>
                    <a:lstStyle/>
                    <a:p>
                      <a:r>
                        <a:rPr lang="en-US" sz="1800" dirty="0"/>
                        <a:t>But, if </a:t>
                      </a:r>
                      <a:r>
                        <a:rPr lang="en-US" sz="1800" b="0" i="0" kern="1200" dirty="0">
                          <a:solidFill>
                            <a:schemeClr val="dk1"/>
                          </a:solidFill>
                          <a:effectLst/>
                          <a:latin typeface="+mn-lt"/>
                          <a:ea typeface="+mn-ea"/>
                          <a:cs typeface="+mn-cs"/>
                        </a:rPr>
                        <a:t>you only use Linux/</a:t>
                      </a:r>
                      <a:r>
                        <a:rPr lang="en-US" sz="1800" b="0" i="0" kern="1200" dirty="0" err="1">
                          <a:solidFill>
                            <a:schemeClr val="dk1"/>
                          </a:solidFill>
                          <a:effectLst/>
                          <a:latin typeface="+mn-lt"/>
                          <a:ea typeface="+mn-ea"/>
                          <a:cs typeface="+mn-cs"/>
                        </a:rPr>
                        <a:t>Gcc</a:t>
                      </a:r>
                      <a:r>
                        <a:rPr lang="en-US" sz="1800" b="0" i="0" kern="1200" dirty="0">
                          <a:solidFill>
                            <a:schemeClr val="dk1"/>
                          </a:solidFill>
                          <a:effectLst/>
                          <a:latin typeface="+mn-lt"/>
                          <a:ea typeface="+mn-ea"/>
                          <a:cs typeface="+mn-cs"/>
                        </a:rPr>
                        <a:t> </a:t>
                      </a:r>
                      <a:r>
                        <a:rPr lang="en-US" sz="1800" dirty="0"/>
                        <a:t>std::thread</a:t>
                      </a:r>
                      <a:r>
                        <a:rPr lang="en-US" sz="1800" b="0" i="0" kern="1200" dirty="0">
                          <a:solidFill>
                            <a:schemeClr val="dk1"/>
                          </a:solidFill>
                          <a:effectLst/>
                          <a:latin typeface="+mn-lt"/>
                          <a:ea typeface="+mn-ea"/>
                          <a:cs typeface="+mn-cs"/>
                        </a:rPr>
                        <a:t> is perfectly fine. </a:t>
                      </a:r>
                      <a:endParaRPr lang="en-IN" sz="1800" dirty="0"/>
                    </a:p>
                  </a:txBody>
                  <a:tcPr marT="45714" marB="45714"/>
                </a:tc>
                <a:extLst>
                  <a:ext uri="{0D108BD9-81ED-4DB2-BD59-A6C34878D82A}">
                    <a16:rowId xmlns:a16="http://schemas.microsoft.com/office/drawing/2014/main" val="10001"/>
                  </a:ext>
                </a:extLst>
              </a:tr>
              <a:tr h="592973">
                <a:tc>
                  <a:txBody>
                    <a:bodyPr/>
                    <a:lstStyle/>
                    <a:p>
                      <a:r>
                        <a:rPr lang="en-US" sz="1800" b="1" dirty="0"/>
                        <a:t>2.</a:t>
                      </a:r>
                      <a:endParaRPr lang="en-IN" sz="1800" b="1" dirty="0"/>
                    </a:p>
                  </a:txBody>
                  <a:tcPr marT="45714" marB="45714"/>
                </a:tc>
                <a:tc>
                  <a:txBody>
                    <a:bodyPr/>
                    <a:lstStyle/>
                    <a:p>
                      <a:r>
                        <a:rPr lang="en-US" sz="1800" dirty="0"/>
                        <a:t>POSIX thread is a fundamental library in itself.</a:t>
                      </a:r>
                      <a:endParaRPr lang="en-IN" sz="1800" dirty="0"/>
                    </a:p>
                  </a:txBody>
                  <a:tcPr marT="45714" marB="45714"/>
                </a:tc>
                <a:tc>
                  <a:txBody>
                    <a:bodyPr/>
                    <a:lstStyle/>
                    <a:p>
                      <a:r>
                        <a:rPr lang="en-US" sz="1800" dirty="0"/>
                        <a:t>But, the C++ Thread class is implemented over the top of the POSIX library.</a:t>
                      </a:r>
                      <a:endParaRPr lang="en-IN" sz="1800" dirty="0"/>
                    </a:p>
                  </a:txBody>
                  <a:tcPr marT="45714" marB="45714"/>
                </a:tc>
                <a:extLst>
                  <a:ext uri="{0D108BD9-81ED-4DB2-BD59-A6C34878D82A}">
                    <a16:rowId xmlns:a16="http://schemas.microsoft.com/office/drawing/2014/main" val="10002"/>
                  </a:ext>
                </a:extLst>
              </a:tr>
              <a:tr h="592973">
                <a:tc>
                  <a:txBody>
                    <a:bodyPr/>
                    <a:lstStyle/>
                    <a:p>
                      <a:r>
                        <a:rPr lang="en-US" sz="1800" b="1" dirty="0"/>
                        <a:t>3.</a:t>
                      </a:r>
                      <a:endParaRPr lang="en-IN" sz="1800" b="1" dirty="0"/>
                    </a:p>
                  </a:txBody>
                  <a:tcPr marT="45714" marB="45714"/>
                </a:tc>
                <a:tc>
                  <a:txBody>
                    <a:bodyPr/>
                    <a:lstStyle/>
                    <a:p>
                      <a:r>
                        <a:rPr lang="en-US" sz="1800" dirty="0"/>
                        <a:t>It is written using procedural language.</a:t>
                      </a:r>
                      <a:endParaRPr lang="en-IN" sz="1800" dirty="0"/>
                    </a:p>
                  </a:txBody>
                  <a:tcPr marT="45714" marB="45714"/>
                </a:tc>
                <a:tc>
                  <a:txBody>
                    <a:bodyPr/>
                    <a:lstStyle/>
                    <a:p>
                      <a:r>
                        <a:rPr lang="en-US" sz="1800" dirty="0"/>
                        <a:t>std::thread</a:t>
                      </a:r>
                      <a:r>
                        <a:rPr lang="en-US" sz="1800" b="0" i="0" kern="1200" dirty="0">
                          <a:solidFill>
                            <a:schemeClr val="dk1"/>
                          </a:solidFill>
                          <a:effectLst/>
                          <a:latin typeface="+mn-lt"/>
                          <a:ea typeface="+mn-ea"/>
                          <a:cs typeface="+mn-cs"/>
                        </a:rPr>
                        <a:t> provides abstraction as it is a class &amp; has good interface.</a:t>
                      </a:r>
                      <a:endParaRPr lang="en-IN" sz="1800" dirty="0"/>
                    </a:p>
                  </a:txBody>
                  <a:tcPr marT="45714" marB="45714"/>
                </a:tc>
                <a:extLst>
                  <a:ext uri="{0D108BD9-81ED-4DB2-BD59-A6C34878D82A}">
                    <a16:rowId xmlns:a16="http://schemas.microsoft.com/office/drawing/2014/main" val="10003"/>
                  </a:ext>
                </a:extLst>
              </a:tr>
              <a:tr h="518677">
                <a:tc>
                  <a:txBody>
                    <a:bodyPr/>
                    <a:lstStyle/>
                    <a:p>
                      <a:r>
                        <a:rPr lang="en-US" sz="1800" b="1" dirty="0"/>
                        <a:t>4.</a:t>
                      </a:r>
                      <a:endParaRPr lang="en-IN" sz="1800" b="1" dirty="0"/>
                    </a:p>
                  </a:txBody>
                  <a:tcPr marT="45714" marB="45714"/>
                </a:tc>
                <a:tc>
                  <a:txBody>
                    <a:bodyPr/>
                    <a:lstStyle/>
                    <a:p>
                      <a:r>
                        <a:rPr lang="en-US" sz="1800" dirty="0"/>
                        <a:t>It predominantly supports both C++/C both languages.</a:t>
                      </a:r>
                      <a:endParaRPr lang="en-IN" sz="1800" dirty="0"/>
                    </a:p>
                  </a:txBody>
                  <a:tcPr marT="45714" marB="45714"/>
                </a:tc>
                <a:tc>
                  <a:txBody>
                    <a:bodyPr/>
                    <a:lstStyle/>
                    <a:p>
                      <a:r>
                        <a:rPr lang="en-US" sz="1800" b="0" i="0" kern="1200" dirty="0">
                          <a:solidFill>
                            <a:schemeClr val="dk1"/>
                          </a:solidFill>
                          <a:effectLst/>
                          <a:latin typeface="+mn-lt"/>
                          <a:ea typeface="+mn-ea"/>
                          <a:cs typeface="+mn-cs"/>
                        </a:rPr>
                        <a:t>C++ thread Class was introduced in C++11.</a:t>
                      </a:r>
                      <a:endParaRPr lang="en-IN" sz="1800" dirty="0"/>
                    </a:p>
                  </a:txBody>
                  <a:tcPr marT="45714" marB="45714"/>
                </a:tc>
                <a:extLst>
                  <a:ext uri="{0D108BD9-81ED-4DB2-BD59-A6C34878D82A}">
                    <a16:rowId xmlns:a16="http://schemas.microsoft.com/office/drawing/2014/main" val="10004"/>
                  </a:ext>
                </a:extLst>
              </a:tr>
              <a:tr h="770868">
                <a:tc>
                  <a:txBody>
                    <a:bodyPr/>
                    <a:lstStyle/>
                    <a:p>
                      <a:r>
                        <a:rPr lang="en-US" sz="1800" b="1" dirty="0"/>
                        <a:t>5.</a:t>
                      </a:r>
                      <a:endParaRPr lang="en-IN" sz="1800" b="1" dirty="0"/>
                    </a:p>
                  </a:txBody>
                  <a:tcPr marT="45714" marB="45714"/>
                </a:tc>
                <a:tc>
                  <a:txBody>
                    <a:bodyPr/>
                    <a:lstStyle/>
                    <a:p>
                      <a:r>
                        <a:rPr lang="en-US" sz="1800" dirty="0"/>
                        <a:t>POSIX Thread functions(</a:t>
                      </a:r>
                      <a:r>
                        <a:rPr lang="en-US" sz="1800" dirty="0" err="1"/>
                        <a:t>Cond_var</a:t>
                      </a:r>
                      <a:r>
                        <a:rPr lang="en-US" sz="1800" dirty="0"/>
                        <a:t>, </a:t>
                      </a:r>
                      <a:r>
                        <a:rPr lang="en-US" sz="1800" dirty="0" err="1"/>
                        <a:t>Mutex_Lock</a:t>
                      </a:r>
                      <a:r>
                        <a:rPr lang="en-US" sz="1800" dirty="0"/>
                        <a:t>, </a:t>
                      </a:r>
                      <a:r>
                        <a:rPr lang="en-US" sz="1800" dirty="0" err="1"/>
                        <a:t>Semaphors</a:t>
                      </a:r>
                      <a:r>
                        <a:rPr lang="en-US" sz="1800" dirty="0"/>
                        <a:t>) we’ll discuss here in our PPT.</a:t>
                      </a:r>
                      <a:endParaRPr lang="en-IN" sz="1800" dirty="0"/>
                    </a:p>
                  </a:txBody>
                  <a:tcPr marT="45714" marB="45714"/>
                </a:tc>
                <a:tc>
                  <a:txBody>
                    <a:bodyPr/>
                    <a:lstStyle/>
                    <a:p>
                      <a:r>
                        <a:rPr lang="en-US" sz="1800" dirty="0"/>
                        <a:t>C++ thread class has more features. </a:t>
                      </a:r>
                      <a:endParaRPr lang="en-IN" sz="1800" dirty="0"/>
                    </a:p>
                  </a:txBody>
                  <a:tcPr marT="45714" marB="45714"/>
                </a:tc>
                <a:extLst>
                  <a:ext uri="{0D108BD9-81ED-4DB2-BD59-A6C34878D82A}">
                    <a16:rowId xmlns:a16="http://schemas.microsoft.com/office/drawing/2014/main" val="10005"/>
                  </a:ext>
                </a:extLst>
              </a:tr>
              <a:tr h="1185561">
                <a:tc>
                  <a:txBody>
                    <a:bodyPr/>
                    <a:lstStyle/>
                    <a:p>
                      <a:r>
                        <a:rPr lang="en-US" sz="1800" b="1" dirty="0"/>
                        <a:t>6.</a:t>
                      </a:r>
                      <a:endParaRPr lang="en-IN" sz="1800" b="1" dirty="0"/>
                    </a:p>
                  </a:txBody>
                  <a:tcPr marT="45714" marB="45714"/>
                </a:tc>
                <a:tc>
                  <a:txBody>
                    <a:bodyPr/>
                    <a:lstStyle/>
                    <a:p>
                      <a:r>
                        <a:rPr lang="en-US" sz="1800" dirty="0"/>
                        <a:t>Here we don’t have dynamic features as a C++ thread class(that smoothly handles Asynchronous apps).</a:t>
                      </a:r>
                      <a:endParaRPr lang="en-IN" sz="1800" dirty="0"/>
                    </a:p>
                  </a:txBody>
                  <a:tcPr marT="45714" marB="45714"/>
                </a:tc>
                <a:tc>
                  <a:txBody>
                    <a:bodyPr/>
                    <a:lstStyle/>
                    <a:p>
                      <a:r>
                        <a:rPr lang="en-US" sz="1800" dirty="0"/>
                        <a:t>It is updating continuously as we got </a:t>
                      </a:r>
                      <a:r>
                        <a:rPr lang="en-US" sz="1800" b="1" dirty="0"/>
                        <a:t>reader/writer </a:t>
                      </a:r>
                      <a:r>
                        <a:rPr lang="en-US" sz="1800" dirty="0"/>
                        <a:t>lock in C++14, </a:t>
                      </a:r>
                      <a:r>
                        <a:rPr lang="en-US" sz="1800" dirty="0" err="1"/>
                        <a:t>timed_mutex_lock</a:t>
                      </a:r>
                      <a:r>
                        <a:rPr lang="en-US" sz="1800" dirty="0"/>
                        <a:t> in C++17 &amp; (</a:t>
                      </a:r>
                      <a:r>
                        <a:rPr lang="en-US" sz="1800" b="1" dirty="0"/>
                        <a:t>std::promises &amp; std::future</a:t>
                      </a:r>
                      <a:r>
                        <a:rPr lang="en-US" sz="1800" dirty="0"/>
                        <a:t> class in C++20).</a:t>
                      </a:r>
                      <a:endParaRPr lang="en-IN" sz="1800" dirty="0"/>
                    </a:p>
                  </a:txBody>
                  <a:tcPr marT="45714" marB="45714"/>
                </a:tc>
                <a:extLst>
                  <a:ext uri="{0D108BD9-81ED-4DB2-BD59-A6C34878D82A}">
                    <a16:rowId xmlns:a16="http://schemas.microsoft.com/office/drawing/2014/main" val="10006"/>
                  </a:ext>
                </a:extLst>
              </a:tr>
              <a:tr h="296383">
                <a:tc>
                  <a:txBody>
                    <a:bodyPr/>
                    <a:lstStyle/>
                    <a:p>
                      <a:endParaRPr lang="en-IN" sz="1800"/>
                    </a:p>
                  </a:txBody>
                  <a:tcPr marT="45714" marB="45714"/>
                </a:tc>
                <a:tc>
                  <a:txBody>
                    <a:bodyPr/>
                    <a:lstStyle/>
                    <a:p>
                      <a:endParaRPr lang="en-IN" sz="1800" dirty="0"/>
                    </a:p>
                  </a:txBody>
                  <a:tcPr marT="45714" marB="45714"/>
                </a:tc>
                <a:tc>
                  <a:txBody>
                    <a:bodyPr/>
                    <a:lstStyle/>
                    <a:p>
                      <a:endParaRPr lang="en-IN" sz="1800" dirty="0"/>
                    </a:p>
                  </a:txBody>
                  <a:tcPr marT="45714" marB="45714"/>
                </a:tc>
                <a:extLst>
                  <a:ext uri="{0D108BD9-81ED-4DB2-BD59-A6C34878D82A}">
                    <a16:rowId xmlns:a16="http://schemas.microsoft.com/office/drawing/2014/main" val="10007"/>
                  </a:ext>
                </a:extLst>
              </a:tr>
            </a:tbl>
          </a:graphicData>
        </a:graphic>
      </p:graphicFrame>
      <p:sp>
        <p:nvSpPr>
          <p:cNvPr id="8" name="TextBox 4">
            <a:extLst>
              <a:ext uri="{FF2B5EF4-FFF2-40B4-BE49-F238E27FC236}">
                <a16:creationId xmlns:a16="http://schemas.microsoft.com/office/drawing/2014/main" id="{9FF0CA26-2A91-5429-7DC2-B4BCFD540598}"/>
              </a:ext>
            </a:extLst>
          </p:cNvPr>
          <p:cNvSpPr txBox="1">
            <a:spLocks noGrp="1" noChangeArrowheads="1"/>
          </p:cNvSpPr>
          <p:nvPr>
            <p:ph type="title"/>
          </p:nvPr>
        </p:nvSpPr>
        <p:spPr bwMode="auto">
          <a:xfrm>
            <a:off x="1106009" y="85711"/>
            <a:ext cx="97790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CA" altLang="en-US" sz="1900" b="1" u="sng" dirty="0" err="1">
                <a:cs typeface="Times New Roman" panose="02020603050405020304" pitchFamily="18" charset="0"/>
              </a:rPr>
              <a:t>Posix</a:t>
            </a:r>
            <a:r>
              <a:rPr lang="en-CA" altLang="en-US" sz="1900" b="1" u="sng" dirty="0">
                <a:cs typeface="Times New Roman" panose="02020603050405020304" pitchFamily="18" charset="0"/>
              </a:rPr>
              <a:t> thread V/s C++ Thread Class</a:t>
            </a:r>
            <a:r>
              <a:rPr lang="en-CA" altLang="en-US" sz="1900" b="1" dirty="0">
                <a:cs typeface="Times New Roman" panose="02020603050405020304" pitchFamily="18" charset="0"/>
              </a:rPr>
              <a:t> </a:t>
            </a:r>
            <a:endParaRPr lang="en-IN" altLang="en-US" sz="1900" b="1" dirty="0"/>
          </a:p>
        </p:txBody>
      </p:sp>
    </p:spTree>
    <p:extLst>
      <p:ext uri="{BB962C8B-B14F-4D97-AF65-F5344CB8AC3E}">
        <p14:creationId xmlns:p14="http://schemas.microsoft.com/office/powerpoint/2010/main" val="374873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634DA5-1734-925C-FAF2-117E1443F6C8}"/>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338EE93A-66C5-5A04-4733-EBBAA9B25F1C}"/>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573AF025-F676-7C10-38B5-AE046AF15381}"/>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BAEDCE4B-C197-9575-B1C5-75E6182921FE}"/>
              </a:ext>
            </a:extLst>
          </p:cNvPr>
          <p:cNvSpPr>
            <a:spLocks noChangeArrowheads="1"/>
          </p:cNvSpPr>
          <p:nvPr/>
        </p:nvSpPr>
        <p:spPr bwMode="auto">
          <a:xfrm>
            <a:off x="504548" y="883945"/>
            <a:ext cx="11024614" cy="5472405"/>
          </a:xfrm>
          <a:prstGeom prst="rect">
            <a:avLst/>
          </a:prstGeom>
          <a:noFill/>
          <a:ln>
            <a:noFill/>
          </a:ln>
        </p:spPr>
        <p:txBody>
          <a:bodyPr/>
          <a:lstStyle>
            <a:lvl1pPr marL="339725" indent="-3397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just">
              <a:defRPr/>
            </a:pPr>
            <a:r>
              <a:rPr lang="en-US" sz="2000" b="1" u="sng" dirty="0">
                <a:solidFill>
                  <a:srgbClr val="273239"/>
                </a:solidFill>
                <a:latin typeface="urw-din"/>
              </a:rPr>
              <a:t>Create a thread</a:t>
            </a:r>
            <a:r>
              <a:rPr lang="en-US" sz="2000" b="1" dirty="0">
                <a:solidFill>
                  <a:srgbClr val="273239"/>
                </a:solidFill>
                <a:latin typeface="urw-din"/>
              </a:rPr>
              <a:t>:</a:t>
            </a:r>
            <a:r>
              <a:rPr lang="en-US" sz="2000" b="1" i="1" dirty="0">
                <a:solidFill>
                  <a:srgbClr val="273239"/>
                </a:solidFill>
                <a:latin typeface="urw-din"/>
              </a:rPr>
              <a:t>  </a:t>
            </a:r>
            <a:r>
              <a:rPr lang="en-US" sz="1800" dirty="0">
                <a:solidFill>
                  <a:srgbClr val="273239"/>
                </a:solidFill>
                <a:latin typeface="urw-din"/>
              </a:rPr>
              <a:t>used to create a new thread.</a:t>
            </a:r>
          </a:p>
          <a:p>
            <a:pPr marL="0" indent="0" algn="just" eaLnBrk="1" hangingPunct="1">
              <a:buNone/>
              <a:defRPr/>
            </a:pPr>
            <a:r>
              <a:rPr lang="en-IN" sz="2000" b="1" dirty="0">
                <a:solidFill>
                  <a:srgbClr val="273239"/>
                </a:solidFill>
                <a:latin typeface="urw-din"/>
              </a:rPr>
              <a:t>      	         	std::thread </a:t>
            </a:r>
            <a:r>
              <a:rPr lang="en-IN" sz="2000" b="1" dirty="0" err="1">
                <a:solidFill>
                  <a:srgbClr val="273239"/>
                </a:solidFill>
                <a:latin typeface="urw-din"/>
              </a:rPr>
              <a:t>th</a:t>
            </a:r>
            <a:r>
              <a:rPr lang="en-IN" sz="2000" b="1" dirty="0">
                <a:solidFill>
                  <a:srgbClr val="273239"/>
                </a:solidFill>
                <a:latin typeface="urw-din"/>
              </a:rPr>
              <a:t>(fun, </a:t>
            </a:r>
            <a:r>
              <a:rPr lang="en-IN" sz="2000" b="1" dirty="0" err="1">
                <a:solidFill>
                  <a:srgbClr val="273239"/>
                </a:solidFill>
                <a:latin typeface="urw-din"/>
              </a:rPr>
              <a:t>args</a:t>
            </a:r>
            <a:r>
              <a:rPr lang="en-IN" sz="2000" b="1" dirty="0">
                <a:solidFill>
                  <a:srgbClr val="273239"/>
                </a:solidFill>
                <a:latin typeface="urw-din"/>
              </a:rPr>
              <a:t>);	 </a:t>
            </a:r>
          </a:p>
          <a:p>
            <a:pPr marL="0" indent="0" algn="just" eaLnBrk="1" hangingPunct="1">
              <a:buNone/>
              <a:defRPr/>
            </a:pPr>
            <a:endParaRPr lang="en-IN" sz="2000" b="1" dirty="0">
              <a:solidFill>
                <a:srgbClr val="273239"/>
              </a:solidFill>
              <a:latin typeface="urw-din"/>
            </a:endParaRPr>
          </a:p>
          <a:p>
            <a:pPr algn="just">
              <a:defRPr/>
            </a:pPr>
            <a:r>
              <a:rPr lang="en-IN" sz="2000" b="1" u="sng" dirty="0">
                <a:solidFill>
                  <a:srgbClr val="273239"/>
                </a:solidFill>
                <a:latin typeface="urw-din"/>
              </a:rPr>
              <a:t>Pass </a:t>
            </a:r>
            <a:r>
              <a:rPr lang="en-IN" sz="2000" b="1" u="sng" dirty="0" err="1">
                <a:solidFill>
                  <a:srgbClr val="273239"/>
                </a:solidFill>
                <a:latin typeface="urw-din"/>
              </a:rPr>
              <a:t>arg</a:t>
            </a:r>
            <a:r>
              <a:rPr lang="en-IN" sz="2000" b="1" u="sng" dirty="0">
                <a:solidFill>
                  <a:srgbClr val="273239"/>
                </a:solidFill>
                <a:latin typeface="urw-din"/>
              </a:rPr>
              <a:t> by ref</a:t>
            </a:r>
            <a:r>
              <a:rPr lang="en-IN" sz="2000" b="1" dirty="0">
                <a:solidFill>
                  <a:srgbClr val="273239"/>
                </a:solidFill>
                <a:latin typeface="urw-din"/>
              </a:rPr>
              <a:t>( ):</a:t>
            </a:r>
            <a:r>
              <a:rPr lang="en-IN" sz="2000" b="1" i="1" dirty="0">
                <a:solidFill>
                  <a:srgbClr val="273239"/>
                </a:solidFill>
                <a:latin typeface="urw-din"/>
              </a:rPr>
              <a:t> </a:t>
            </a:r>
            <a:r>
              <a:rPr lang="en-IN" sz="1800" dirty="0">
                <a:solidFill>
                  <a:srgbClr val="273239"/>
                </a:solidFill>
                <a:latin typeface="urw-din"/>
              </a:rPr>
              <a:t>is</a:t>
            </a:r>
            <a:r>
              <a:rPr lang="en-IN" sz="1800" b="1" i="1" dirty="0">
                <a:solidFill>
                  <a:srgbClr val="273239"/>
                </a:solidFill>
                <a:latin typeface="urw-din"/>
              </a:rPr>
              <a:t> </a:t>
            </a:r>
            <a:r>
              <a:rPr lang="en-US" sz="1800" dirty="0">
                <a:solidFill>
                  <a:srgbClr val="273239"/>
                </a:solidFill>
                <a:latin typeface="urw-din"/>
              </a:rPr>
              <a:t>used to pass </a:t>
            </a:r>
            <a:r>
              <a:rPr lang="en-US" sz="1800" dirty="0" err="1">
                <a:solidFill>
                  <a:srgbClr val="273239"/>
                </a:solidFill>
                <a:latin typeface="urw-din"/>
              </a:rPr>
              <a:t>args</a:t>
            </a:r>
            <a:r>
              <a:rPr lang="en-US" sz="1800" dirty="0">
                <a:solidFill>
                  <a:srgbClr val="273239"/>
                </a:solidFill>
                <a:latin typeface="urw-din"/>
              </a:rPr>
              <a:t> by reference</a:t>
            </a:r>
            <a:r>
              <a:rPr lang="en-US" sz="1800" b="1" dirty="0">
                <a:solidFill>
                  <a:srgbClr val="273239"/>
                </a:solidFill>
                <a:latin typeface="urw-din"/>
              </a:rPr>
              <a:t>.</a:t>
            </a:r>
          </a:p>
          <a:p>
            <a:pPr marL="0" indent="0" algn="just" eaLnBrk="1" hangingPunct="1">
              <a:buFont typeface="Wingdings" panose="05000000000000000000" pitchFamily="2" charset="2"/>
              <a:buNone/>
              <a:defRPr/>
            </a:pPr>
            <a:r>
              <a:rPr lang="en-IN" sz="2000" b="1" dirty="0">
                <a:solidFill>
                  <a:srgbClr val="273239"/>
                </a:solidFill>
                <a:latin typeface="urw-din"/>
              </a:rPr>
              <a:t>	               std::thread </a:t>
            </a:r>
            <a:r>
              <a:rPr lang="en-IN" sz="2000" b="1" dirty="0" err="1">
                <a:solidFill>
                  <a:srgbClr val="273239"/>
                </a:solidFill>
                <a:latin typeface="urw-din"/>
              </a:rPr>
              <a:t>th</a:t>
            </a:r>
            <a:r>
              <a:rPr lang="en-IN" sz="2000" b="1" dirty="0">
                <a:solidFill>
                  <a:srgbClr val="273239"/>
                </a:solidFill>
                <a:latin typeface="urw-din"/>
              </a:rPr>
              <a:t>(fun, std::ref(</a:t>
            </a:r>
            <a:r>
              <a:rPr lang="en-IN" sz="2000" b="1" dirty="0" err="1">
                <a:solidFill>
                  <a:srgbClr val="273239"/>
                </a:solidFill>
                <a:latin typeface="urw-din"/>
              </a:rPr>
              <a:t>args</a:t>
            </a:r>
            <a:r>
              <a:rPr lang="en-IN" sz="2000" b="1" dirty="0">
                <a:solidFill>
                  <a:srgbClr val="273239"/>
                </a:solidFill>
                <a:latin typeface="urw-din"/>
              </a:rPr>
              <a:t>));</a:t>
            </a:r>
          </a:p>
          <a:p>
            <a:pPr marL="0" indent="0" algn="just" eaLnBrk="1" hangingPunct="1">
              <a:buFont typeface="Wingdings" panose="05000000000000000000" pitchFamily="2" charset="2"/>
              <a:buNone/>
              <a:defRPr/>
            </a:pPr>
            <a:endParaRPr lang="en-IN" sz="2000" b="1" dirty="0">
              <a:solidFill>
                <a:srgbClr val="273239"/>
              </a:solidFill>
              <a:latin typeface="urw-din"/>
            </a:endParaRPr>
          </a:p>
          <a:p>
            <a:pPr algn="just">
              <a:defRPr/>
            </a:pPr>
            <a:r>
              <a:rPr lang="en-IN" sz="2000" b="1" u="sng" dirty="0" err="1">
                <a:solidFill>
                  <a:srgbClr val="273239"/>
                </a:solidFill>
                <a:latin typeface="urw-din"/>
              </a:rPr>
              <a:t>Thread_Joinable</a:t>
            </a:r>
            <a:r>
              <a:rPr lang="en-IN" sz="2000" b="1" dirty="0">
                <a:solidFill>
                  <a:srgbClr val="273239"/>
                </a:solidFill>
                <a:latin typeface="urw-din"/>
              </a:rPr>
              <a:t>( ): </a:t>
            </a:r>
            <a:r>
              <a:rPr lang="en-US" sz="2000" dirty="0">
                <a:solidFill>
                  <a:srgbClr val="000000"/>
                </a:solidFill>
                <a:latin typeface="-apple-system"/>
              </a:rPr>
              <a:t>function returns a bool value, if the thread is Joinable(Active) it returns </a:t>
            </a:r>
            <a:r>
              <a:rPr lang="en-US" sz="2000" b="1" dirty="0">
                <a:solidFill>
                  <a:srgbClr val="000000"/>
                </a:solidFill>
                <a:latin typeface="-apple-system"/>
              </a:rPr>
              <a:t>true </a:t>
            </a:r>
            <a:r>
              <a:rPr lang="en-US" sz="2000" dirty="0">
                <a:solidFill>
                  <a:srgbClr val="000000"/>
                </a:solidFill>
                <a:latin typeface="-apple-system"/>
              </a:rPr>
              <a:t>else</a:t>
            </a:r>
            <a:r>
              <a:rPr lang="en-US" sz="2000" b="1" dirty="0">
                <a:solidFill>
                  <a:srgbClr val="000000"/>
                </a:solidFill>
                <a:latin typeface="-apple-system"/>
              </a:rPr>
              <a:t> false</a:t>
            </a:r>
            <a:r>
              <a:rPr lang="en-US" sz="2000" dirty="0">
                <a:solidFill>
                  <a:srgbClr val="000000"/>
                </a:solidFill>
                <a:latin typeface="-apple-system"/>
              </a:rPr>
              <a:t>.</a:t>
            </a:r>
          </a:p>
          <a:p>
            <a:pPr marL="0" indent="0" algn="just" eaLnBrk="1" hangingPunct="1">
              <a:buFont typeface="Wingdings" panose="05000000000000000000" pitchFamily="2" charset="2"/>
              <a:buNone/>
              <a:defRPr/>
            </a:pPr>
            <a:r>
              <a:rPr lang="en-US" sz="2000" b="1" dirty="0">
                <a:solidFill>
                  <a:srgbClr val="000000"/>
                </a:solidFill>
                <a:latin typeface="-apple-system"/>
              </a:rPr>
              <a:t>	               std::thread::joinable( );</a:t>
            </a:r>
            <a:r>
              <a:rPr lang="en-US" sz="2000" dirty="0">
                <a:solidFill>
                  <a:srgbClr val="000000"/>
                </a:solidFill>
                <a:latin typeface="-apple-system"/>
              </a:rPr>
              <a:t>		</a:t>
            </a:r>
          </a:p>
          <a:p>
            <a:pPr marL="0" indent="0" algn="just" eaLnBrk="1" hangingPunct="1">
              <a:buFont typeface="Wingdings" panose="05000000000000000000" pitchFamily="2" charset="2"/>
              <a:buNone/>
              <a:defRPr/>
            </a:pPr>
            <a:r>
              <a:rPr lang="en-IN" sz="2000" b="1" dirty="0">
                <a:solidFill>
                  <a:srgbClr val="273239"/>
                </a:solidFill>
                <a:latin typeface="urw-din"/>
              </a:rPr>
              <a:t> 	</a:t>
            </a:r>
          </a:p>
          <a:p>
            <a:pPr algn="just">
              <a:defRPr/>
            </a:pPr>
            <a:r>
              <a:rPr lang="en-IN" sz="2000" b="1" u="sng" dirty="0">
                <a:solidFill>
                  <a:srgbClr val="273239"/>
                </a:solidFill>
                <a:latin typeface="urw-din"/>
              </a:rPr>
              <a:t>Thread Join</a:t>
            </a:r>
            <a:r>
              <a:rPr lang="en-IN" sz="2000" b="1" dirty="0">
                <a:solidFill>
                  <a:srgbClr val="273239"/>
                </a:solidFill>
                <a:latin typeface="urw-din"/>
              </a:rPr>
              <a:t>:</a:t>
            </a:r>
            <a:r>
              <a:rPr lang="en-IN" sz="2000" b="1" i="1" dirty="0">
                <a:solidFill>
                  <a:srgbClr val="273239"/>
                </a:solidFill>
                <a:latin typeface="urw-din"/>
              </a:rPr>
              <a:t> </a:t>
            </a:r>
            <a:r>
              <a:rPr lang="en-US" sz="1800" dirty="0">
                <a:solidFill>
                  <a:srgbClr val="000000"/>
                </a:solidFill>
                <a:latin typeface="-apple-system"/>
              </a:rPr>
              <a:t>function used to wait for a thread to finish.				</a:t>
            </a:r>
            <a:r>
              <a:rPr lang="en-US" sz="1800" b="1" dirty="0">
                <a:solidFill>
                  <a:srgbClr val="273239"/>
                </a:solidFill>
                <a:latin typeface="urw-din"/>
              </a:rPr>
              <a:t> 		                 </a:t>
            </a:r>
            <a:r>
              <a:rPr lang="en-US" sz="2000" b="1" dirty="0">
                <a:solidFill>
                  <a:srgbClr val="273239"/>
                </a:solidFill>
                <a:latin typeface="urw-din"/>
              </a:rPr>
              <a:t>std::join(thread </a:t>
            </a:r>
            <a:r>
              <a:rPr lang="en-US" sz="2000" b="1" dirty="0" err="1">
                <a:solidFill>
                  <a:srgbClr val="273239"/>
                </a:solidFill>
                <a:latin typeface="urw-din"/>
              </a:rPr>
              <a:t>th</a:t>
            </a:r>
            <a:r>
              <a:rPr lang="en-US" sz="2000" b="1" dirty="0">
                <a:solidFill>
                  <a:srgbClr val="273239"/>
                </a:solidFill>
                <a:latin typeface="urw-din"/>
              </a:rPr>
              <a:t>)</a:t>
            </a:r>
            <a:r>
              <a:rPr lang="en-US" sz="1800" b="1" dirty="0">
                <a:solidFill>
                  <a:srgbClr val="273239"/>
                </a:solidFill>
                <a:latin typeface="urw-din"/>
              </a:rPr>
              <a:t>;</a:t>
            </a:r>
          </a:p>
          <a:p>
            <a:pPr marL="0" indent="0" algn="just" eaLnBrk="1" hangingPunct="1">
              <a:buNone/>
              <a:defRPr/>
            </a:pPr>
            <a:endParaRPr lang="en-US" sz="1800" dirty="0">
              <a:solidFill>
                <a:srgbClr val="273239"/>
              </a:solidFill>
              <a:latin typeface="urw-din"/>
            </a:endParaRPr>
          </a:p>
          <a:p>
            <a:pPr algn="just">
              <a:defRPr/>
            </a:pPr>
            <a:r>
              <a:rPr lang="en-US" sz="2000" b="1" i="0" u="sng" dirty="0" err="1">
                <a:effectLst/>
                <a:latin typeface="urw-din"/>
              </a:rPr>
              <a:t>Thread_id</a:t>
            </a:r>
            <a:r>
              <a:rPr lang="en-US" sz="2000" b="1" i="0" u="sng" dirty="0">
                <a:effectLst/>
                <a:latin typeface="urw-din"/>
              </a:rPr>
              <a:t>( )</a:t>
            </a:r>
            <a:r>
              <a:rPr lang="en-IN" sz="2000" b="1" dirty="0">
                <a:solidFill>
                  <a:srgbClr val="273239"/>
                </a:solidFill>
                <a:latin typeface="urw-din"/>
              </a:rPr>
              <a:t>:</a:t>
            </a:r>
            <a:r>
              <a:rPr lang="en-IN" sz="2000" b="1" i="1" dirty="0">
                <a:solidFill>
                  <a:srgbClr val="273239"/>
                </a:solidFill>
                <a:latin typeface="urw-din"/>
              </a:rPr>
              <a:t> </a:t>
            </a:r>
            <a:r>
              <a:rPr lang="en-US" sz="1700" dirty="0">
                <a:solidFill>
                  <a:srgbClr val="273239"/>
                </a:solidFill>
                <a:latin typeface="urw-din"/>
              </a:rPr>
              <a:t>used to get the thread id of the thread.</a:t>
            </a:r>
          </a:p>
          <a:p>
            <a:pPr marL="0" indent="0" algn="just" eaLnBrk="1" hangingPunct="1">
              <a:buFont typeface="Wingdings" panose="05000000000000000000" pitchFamily="2" charset="2"/>
              <a:buNone/>
              <a:defRPr/>
            </a:pPr>
            <a:r>
              <a:rPr lang="en-US" sz="1800" b="1" i="0" dirty="0">
                <a:solidFill>
                  <a:srgbClr val="273239"/>
                </a:solidFill>
                <a:effectLst/>
                <a:latin typeface="urw-din"/>
              </a:rPr>
              <a:t>	         	</a:t>
            </a:r>
            <a:r>
              <a:rPr lang="en-US" sz="2000" b="1" i="0" dirty="0">
                <a:effectLst/>
                <a:latin typeface="urw-din"/>
              </a:rPr>
              <a:t>std::</a:t>
            </a:r>
            <a:r>
              <a:rPr lang="en-US" sz="2000" b="1" i="0" dirty="0" err="1">
                <a:effectLst/>
                <a:latin typeface="urw-din"/>
              </a:rPr>
              <a:t>this_thread</a:t>
            </a:r>
            <a:r>
              <a:rPr lang="en-US" sz="2000" b="1" i="0" dirty="0">
                <a:effectLst/>
                <a:latin typeface="urw-din"/>
              </a:rPr>
              <a:t>::</a:t>
            </a:r>
            <a:r>
              <a:rPr lang="en-US" sz="2000" b="1" i="0" dirty="0" err="1">
                <a:effectLst/>
                <a:latin typeface="urw-din"/>
              </a:rPr>
              <a:t>get_id</a:t>
            </a:r>
            <a:r>
              <a:rPr lang="en-US" sz="2000" b="1" i="0" dirty="0">
                <a:solidFill>
                  <a:srgbClr val="273239"/>
                </a:solidFill>
                <a:effectLst/>
                <a:latin typeface="urw-din"/>
              </a:rPr>
              <a:t>( );</a:t>
            </a:r>
            <a:endParaRPr lang="en-IN" sz="2000" b="1" i="1" dirty="0">
              <a:solidFill>
                <a:srgbClr val="273239"/>
              </a:solidFill>
              <a:latin typeface="urw-din"/>
            </a:endParaRPr>
          </a:p>
          <a:p>
            <a:pPr algn="just" eaLnBrk="1" hangingPunct="1">
              <a:buFont typeface="Wingdings" panose="05000000000000000000" pitchFamily="2" charset="2"/>
              <a:buChar char="§"/>
              <a:defRPr/>
            </a:pPr>
            <a:endParaRPr lang="en-US" sz="1800" dirty="0">
              <a:solidFill>
                <a:srgbClr val="273239"/>
              </a:solidFill>
              <a:latin typeface="urw-din"/>
            </a:endParaRPr>
          </a:p>
          <a:p>
            <a:pPr marL="0" indent="0" algn="just" eaLnBrk="1" hangingPunct="1">
              <a:buFont typeface="Wingdings" panose="05000000000000000000" pitchFamily="2" charset="2"/>
              <a:buNone/>
              <a:defRPr/>
            </a:pPr>
            <a:br>
              <a:rPr lang="en-US" sz="1800" dirty="0"/>
            </a:br>
            <a:endParaRPr lang="en-US" sz="1800" dirty="0">
              <a:solidFill>
                <a:schemeClr val="accent4"/>
              </a:solidFill>
              <a:latin typeface="urw-din"/>
            </a:endParaRPr>
          </a:p>
        </p:txBody>
      </p:sp>
      <p:sp>
        <p:nvSpPr>
          <p:cNvPr id="8" name="Title 1">
            <a:extLst>
              <a:ext uri="{FF2B5EF4-FFF2-40B4-BE49-F238E27FC236}">
                <a16:creationId xmlns:a16="http://schemas.microsoft.com/office/drawing/2014/main" id="{3DC312CA-0FBB-5A70-5496-B9865E801281}"/>
              </a:ext>
            </a:extLst>
          </p:cNvPr>
          <p:cNvSpPr>
            <a:spLocks noGrp="1"/>
          </p:cNvSpPr>
          <p:nvPr>
            <p:ph type="title"/>
          </p:nvPr>
        </p:nvSpPr>
        <p:spPr>
          <a:xfrm>
            <a:off x="1016570" y="284147"/>
            <a:ext cx="9779183" cy="435006"/>
          </a:xfrm>
        </p:spPr>
        <p:txBody>
          <a:bodyPr/>
          <a:lstStyle/>
          <a:p>
            <a:r>
              <a:rPr lang="en-US" sz="3000" u="sng" dirty="0"/>
              <a:t>std::thread Functions</a:t>
            </a:r>
            <a:endParaRPr lang="en-IN" sz="3000" u="sng" dirty="0"/>
          </a:p>
        </p:txBody>
      </p:sp>
    </p:spTree>
    <p:extLst>
      <p:ext uri="{BB962C8B-B14F-4D97-AF65-F5344CB8AC3E}">
        <p14:creationId xmlns:p14="http://schemas.microsoft.com/office/powerpoint/2010/main" val="248431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0CF56-1D03-0FA3-E4D0-EBABF01C6402}"/>
              </a:ext>
            </a:extLst>
          </p:cNvPr>
          <p:cNvSpPr>
            <a:spLocks noGrp="1"/>
          </p:cNvSpPr>
          <p:nvPr>
            <p:ph idx="1"/>
          </p:nvPr>
        </p:nvSpPr>
        <p:spPr>
          <a:xfrm>
            <a:off x="488731" y="601462"/>
            <a:ext cx="10493406" cy="5754888"/>
          </a:xfrm>
        </p:spPr>
        <p:txBody>
          <a:bodyPr/>
          <a:lstStyle/>
          <a:p>
            <a:pPr marL="342900" indent="-342900" algn="just" eaLnBrk="1" hangingPunct="1">
              <a:buFont typeface="Wingdings" panose="05000000000000000000" pitchFamily="2" charset="2"/>
              <a:buChar char="§"/>
              <a:defRPr/>
            </a:pPr>
            <a:r>
              <a:rPr lang="en-IN" sz="2000" b="1" dirty="0" err="1">
                <a:solidFill>
                  <a:srgbClr val="273239"/>
                </a:solidFill>
                <a:latin typeface="urw-din"/>
              </a:rPr>
              <a:t>Thread_detach</a:t>
            </a:r>
            <a:r>
              <a:rPr lang="en-IN" sz="2000" b="1" dirty="0">
                <a:solidFill>
                  <a:srgbClr val="273239"/>
                </a:solidFill>
                <a:latin typeface="urw-din"/>
              </a:rPr>
              <a:t>( ):</a:t>
            </a:r>
            <a:r>
              <a:rPr lang="en-IN" sz="2000" b="1" i="1" dirty="0">
                <a:solidFill>
                  <a:srgbClr val="273239"/>
                </a:solidFill>
                <a:latin typeface="urw-din"/>
              </a:rPr>
              <a:t> </a:t>
            </a:r>
            <a:r>
              <a:rPr lang="en-US" sz="1800" dirty="0">
                <a:solidFill>
                  <a:srgbClr val="273239"/>
                </a:solidFill>
                <a:latin typeface="urw-din"/>
              </a:rPr>
              <a:t>used to detach a thread. A detached thread does not require a thread to </a:t>
            </a:r>
            <a:r>
              <a:rPr lang="en-US" sz="1800" b="1" dirty="0">
                <a:solidFill>
                  <a:srgbClr val="273239"/>
                </a:solidFill>
                <a:latin typeface="urw-din"/>
              </a:rPr>
              <a:t>join on terminating</a:t>
            </a:r>
            <a:r>
              <a:rPr lang="en-US" sz="1800" dirty="0">
                <a:solidFill>
                  <a:srgbClr val="273239"/>
                </a:solidFill>
                <a:latin typeface="urw-din"/>
              </a:rPr>
              <a:t>. The resources of the thread are automatically released after termination if the thread is detached. </a:t>
            </a:r>
          </a:p>
          <a:p>
            <a:pPr marL="0" indent="0" algn="just" eaLnBrk="1" hangingPunct="1">
              <a:buFont typeface="Wingdings" panose="05000000000000000000" pitchFamily="2" charset="2"/>
              <a:buNone/>
              <a:defRPr/>
            </a:pPr>
            <a:r>
              <a:rPr lang="en-IN" sz="2000" b="1" dirty="0">
                <a:solidFill>
                  <a:srgbClr val="273239"/>
                </a:solidFill>
                <a:latin typeface="urw-din"/>
              </a:rPr>
              <a:t>		 std::thread::detach( );</a:t>
            </a:r>
          </a:p>
          <a:p>
            <a:pPr marL="342900" indent="-342900" algn="just" eaLnBrk="1" hangingPunct="1">
              <a:buFont typeface="Wingdings" panose="05000000000000000000" pitchFamily="2" charset="2"/>
              <a:buChar char="§"/>
              <a:defRPr/>
            </a:pPr>
            <a:r>
              <a:rPr lang="en-IN" sz="2000" b="1" u="sng" dirty="0">
                <a:solidFill>
                  <a:srgbClr val="273239"/>
                </a:solidFill>
                <a:latin typeface="urw-din"/>
              </a:rPr>
              <a:t>Thread move</a:t>
            </a:r>
            <a:r>
              <a:rPr lang="en-IN" sz="2000" b="1" dirty="0">
                <a:solidFill>
                  <a:srgbClr val="273239"/>
                </a:solidFill>
                <a:latin typeface="urw-din"/>
              </a:rPr>
              <a:t>( ):</a:t>
            </a:r>
            <a:r>
              <a:rPr lang="en-IN" sz="2400" b="1" i="1" dirty="0">
                <a:solidFill>
                  <a:srgbClr val="273239"/>
                </a:solidFill>
                <a:latin typeface="urw-din"/>
              </a:rPr>
              <a:t> </a:t>
            </a:r>
            <a:r>
              <a:rPr lang="en-US" sz="1800" dirty="0">
                <a:solidFill>
                  <a:srgbClr val="273239"/>
                </a:solidFill>
                <a:latin typeface="urw-din"/>
              </a:rPr>
              <a:t>function handover the task of a particular </a:t>
            </a:r>
            <a:r>
              <a:rPr lang="en-US" sz="1800" b="1" dirty="0" err="1">
                <a:solidFill>
                  <a:srgbClr val="273239"/>
                </a:solidFill>
                <a:latin typeface="urw-din"/>
              </a:rPr>
              <a:t>threadA</a:t>
            </a:r>
            <a:r>
              <a:rPr lang="en-US" sz="1800" dirty="0">
                <a:solidFill>
                  <a:srgbClr val="273239"/>
                </a:solidFill>
                <a:latin typeface="urw-din"/>
              </a:rPr>
              <a:t> to another </a:t>
            </a:r>
            <a:r>
              <a:rPr lang="en-US" sz="1800" b="1" dirty="0" err="1">
                <a:solidFill>
                  <a:srgbClr val="273239"/>
                </a:solidFill>
                <a:latin typeface="urw-din"/>
              </a:rPr>
              <a:t>threadB</a:t>
            </a:r>
            <a:r>
              <a:rPr lang="en-US" sz="1800" dirty="0">
                <a:solidFill>
                  <a:srgbClr val="273239"/>
                </a:solidFill>
                <a:latin typeface="urw-din"/>
              </a:rPr>
              <a:t> &amp; the </a:t>
            </a:r>
            <a:r>
              <a:rPr lang="en-US" sz="1800" b="1" dirty="0" err="1">
                <a:solidFill>
                  <a:srgbClr val="273239"/>
                </a:solidFill>
                <a:latin typeface="urw-din"/>
              </a:rPr>
              <a:t>threadA</a:t>
            </a:r>
            <a:r>
              <a:rPr lang="en-US" sz="1800" dirty="0">
                <a:solidFill>
                  <a:srgbClr val="273239"/>
                </a:solidFill>
                <a:latin typeface="urw-din"/>
              </a:rPr>
              <a:t> no longer remains a </a:t>
            </a:r>
            <a:r>
              <a:rPr lang="en-US" sz="1800" b="1" dirty="0">
                <a:solidFill>
                  <a:srgbClr val="273239"/>
                </a:solidFill>
                <a:latin typeface="urw-din"/>
              </a:rPr>
              <a:t>thread</a:t>
            </a:r>
            <a:r>
              <a:rPr lang="en-US" sz="1800" dirty="0">
                <a:solidFill>
                  <a:srgbClr val="273239"/>
                </a:solidFill>
                <a:latin typeface="urw-din"/>
              </a:rPr>
              <a:t>.</a:t>
            </a:r>
          </a:p>
          <a:p>
            <a:pPr marL="0" indent="0" algn="just" eaLnBrk="1" hangingPunct="1">
              <a:buFont typeface="Wingdings" panose="05000000000000000000" pitchFamily="2" charset="2"/>
              <a:buNone/>
              <a:defRPr/>
            </a:pPr>
            <a:r>
              <a:rPr lang="en-IN" sz="2400" b="1" dirty="0">
                <a:solidFill>
                  <a:srgbClr val="273239"/>
                </a:solidFill>
                <a:latin typeface="urw-din"/>
              </a:rPr>
              <a:t>	         	</a:t>
            </a:r>
            <a:r>
              <a:rPr lang="en-IN" sz="2000" b="1" dirty="0">
                <a:solidFill>
                  <a:srgbClr val="273239"/>
                </a:solidFill>
                <a:latin typeface="urw-din"/>
              </a:rPr>
              <a:t>std::thread </a:t>
            </a:r>
            <a:r>
              <a:rPr lang="en-IN" sz="2000" b="1" dirty="0" err="1">
                <a:solidFill>
                  <a:srgbClr val="273239"/>
                </a:solidFill>
                <a:latin typeface="urw-din"/>
              </a:rPr>
              <a:t>th</a:t>
            </a:r>
            <a:r>
              <a:rPr lang="en-IN" sz="2000" b="1" dirty="0">
                <a:solidFill>
                  <a:srgbClr val="273239"/>
                </a:solidFill>
                <a:latin typeface="urw-din"/>
              </a:rPr>
              <a:t>(fun,  std::ref(</a:t>
            </a:r>
            <a:r>
              <a:rPr lang="en-IN" sz="2000" b="1" dirty="0" err="1">
                <a:solidFill>
                  <a:srgbClr val="273239"/>
                </a:solidFill>
                <a:latin typeface="urw-din"/>
              </a:rPr>
              <a:t>args</a:t>
            </a:r>
            <a:r>
              <a:rPr lang="en-IN" sz="2000" b="1" dirty="0">
                <a:solidFill>
                  <a:srgbClr val="273239"/>
                </a:solidFill>
                <a:latin typeface="urw-din"/>
              </a:rPr>
              <a:t>))     ;     thread th1(std::move(</a:t>
            </a:r>
            <a:r>
              <a:rPr lang="en-IN" sz="2000" b="1" dirty="0" err="1">
                <a:solidFill>
                  <a:srgbClr val="273239"/>
                </a:solidFill>
                <a:latin typeface="urw-din"/>
              </a:rPr>
              <a:t>th</a:t>
            </a:r>
            <a:r>
              <a:rPr lang="en-IN" sz="2000" b="1" dirty="0">
                <a:solidFill>
                  <a:srgbClr val="273239"/>
                </a:solidFill>
                <a:latin typeface="urw-din"/>
              </a:rPr>
              <a:t>))   ;				</a:t>
            </a:r>
          </a:p>
          <a:p>
            <a:pPr marL="342900" indent="-342900" algn="just" eaLnBrk="1" hangingPunct="1">
              <a:buFont typeface="Wingdings" panose="05000000000000000000" pitchFamily="2" charset="2"/>
              <a:buChar char="§"/>
              <a:defRPr/>
            </a:pPr>
            <a:r>
              <a:rPr lang="en-IN" sz="2000" b="1" u="sng" dirty="0" err="1">
                <a:solidFill>
                  <a:srgbClr val="273239"/>
                </a:solidFill>
                <a:latin typeface="urw-din"/>
              </a:rPr>
              <a:t>Thread_sleep_for</a:t>
            </a:r>
            <a:r>
              <a:rPr lang="en-IN" sz="2000" b="1" dirty="0">
                <a:solidFill>
                  <a:srgbClr val="273239"/>
                </a:solidFill>
                <a:latin typeface="urw-din"/>
              </a:rPr>
              <a:t>( ): </a:t>
            </a:r>
            <a:r>
              <a:rPr lang="en-US" sz="2000" dirty="0">
                <a:solidFill>
                  <a:srgbClr val="273239"/>
                </a:solidFill>
                <a:latin typeface="urw-din"/>
              </a:rPr>
              <a:t>used to Block the execution of the current thread for the intended time.</a:t>
            </a:r>
          </a:p>
          <a:p>
            <a:pPr marL="0" indent="0" algn="just" eaLnBrk="1" hangingPunct="1">
              <a:buFont typeface="Wingdings" panose="05000000000000000000" pitchFamily="2" charset="2"/>
              <a:buNone/>
              <a:defRPr/>
            </a:pPr>
            <a:r>
              <a:rPr lang="en-US" sz="2000" b="1" dirty="0">
                <a:solidFill>
                  <a:srgbClr val="273239"/>
                </a:solidFill>
                <a:latin typeface="urw-din"/>
              </a:rPr>
              <a:t>		std::</a:t>
            </a:r>
            <a:r>
              <a:rPr lang="en-US" sz="2000" b="1" dirty="0" err="1">
                <a:solidFill>
                  <a:srgbClr val="273239"/>
                </a:solidFill>
                <a:latin typeface="urw-din"/>
              </a:rPr>
              <a:t>this_thread</a:t>
            </a:r>
            <a:r>
              <a:rPr lang="en-US" sz="2000" b="1" dirty="0">
                <a:solidFill>
                  <a:srgbClr val="273239"/>
                </a:solidFill>
                <a:latin typeface="urw-din"/>
              </a:rPr>
              <a:t>::</a:t>
            </a:r>
            <a:r>
              <a:rPr lang="en-US" sz="2000" b="1" dirty="0" err="1">
                <a:solidFill>
                  <a:srgbClr val="273239"/>
                </a:solidFill>
                <a:latin typeface="urw-din"/>
              </a:rPr>
              <a:t>sleep_for</a:t>
            </a:r>
            <a:r>
              <a:rPr lang="en-US" sz="2000" b="1" dirty="0">
                <a:solidFill>
                  <a:srgbClr val="273239"/>
                </a:solidFill>
                <a:latin typeface="urw-din"/>
              </a:rPr>
              <a:t>(std::chrono::milliseconds(n));</a:t>
            </a:r>
            <a:r>
              <a:rPr lang="en-US" sz="2000" dirty="0">
                <a:solidFill>
                  <a:srgbClr val="273239"/>
                </a:solidFill>
                <a:latin typeface="urw-din"/>
              </a:rPr>
              <a:t>	</a:t>
            </a:r>
          </a:p>
          <a:p>
            <a:pPr marL="0" indent="0" algn="just" eaLnBrk="1" hangingPunct="1">
              <a:buFont typeface="Wingdings" panose="05000000000000000000" pitchFamily="2" charset="2"/>
              <a:buNone/>
              <a:defRPr/>
            </a:pPr>
            <a:endParaRPr lang="en-US" sz="2000" dirty="0">
              <a:solidFill>
                <a:srgbClr val="273239"/>
              </a:solidFill>
              <a:latin typeface="urw-din"/>
            </a:endParaRPr>
          </a:p>
          <a:p>
            <a:pPr marL="342900" indent="-342900" algn="just" eaLnBrk="1" hangingPunct="1">
              <a:buFont typeface="Wingdings" panose="05000000000000000000" pitchFamily="2" charset="2"/>
              <a:buChar char="§"/>
              <a:defRPr/>
            </a:pPr>
            <a:r>
              <a:rPr lang="en-US" sz="2000" b="1" dirty="0" err="1">
                <a:solidFill>
                  <a:srgbClr val="273239"/>
                </a:solidFill>
                <a:latin typeface="urw-din"/>
              </a:rPr>
              <a:t>Thread_sleep_until</a:t>
            </a:r>
            <a:r>
              <a:rPr lang="en-US" sz="2000" b="1" dirty="0">
                <a:solidFill>
                  <a:srgbClr val="273239"/>
                </a:solidFill>
                <a:latin typeface="urw-din"/>
              </a:rPr>
              <a:t>( ): </a:t>
            </a:r>
            <a:r>
              <a:rPr lang="en-US" sz="2000" b="0" i="0" dirty="0">
                <a:solidFill>
                  <a:srgbClr val="3A3A3A"/>
                </a:solidFill>
                <a:effectLst/>
                <a:latin typeface="urw-din"/>
              </a:rPr>
              <a:t>function suspends the execution of the thread until a specified time has elapsed.</a:t>
            </a:r>
          </a:p>
          <a:p>
            <a:pPr algn="just" eaLnBrk="1" hangingPunct="1">
              <a:defRPr/>
            </a:pPr>
            <a:r>
              <a:rPr kumimoji="0" lang="en-US" altLang="en-US" sz="2000" b="1" i="0" u="none" strike="noStrike" cap="none" normalizeH="0" baseline="0" dirty="0">
                <a:ln>
                  <a:noFill/>
                </a:ln>
                <a:solidFill>
                  <a:srgbClr val="3A3A3A"/>
                </a:solidFill>
                <a:effectLst/>
                <a:latin typeface="inherit"/>
              </a:rPr>
              <a:t>	std::</a:t>
            </a:r>
            <a:r>
              <a:rPr kumimoji="0" lang="en-US" altLang="en-US" sz="2000" b="1" i="0" u="none" strike="noStrike" cap="none" normalizeH="0" baseline="0" dirty="0" err="1">
                <a:ln>
                  <a:noFill/>
                </a:ln>
                <a:solidFill>
                  <a:srgbClr val="3A3A3A"/>
                </a:solidFill>
                <a:effectLst/>
                <a:latin typeface="inherit"/>
              </a:rPr>
              <a:t>sleep_until</a:t>
            </a:r>
            <a:r>
              <a:rPr kumimoji="0" lang="en-US" altLang="en-US" sz="2000" b="1" i="0" u="none" strike="noStrike" cap="none" normalizeH="0" baseline="0" dirty="0">
                <a:ln>
                  <a:noFill/>
                </a:ln>
                <a:solidFill>
                  <a:srgbClr val="3A3A3A"/>
                </a:solidFill>
                <a:effectLst/>
                <a:latin typeface="inherit"/>
              </a:rPr>
              <a:t>( const std::chrono::</a:t>
            </a:r>
            <a:r>
              <a:rPr kumimoji="0" lang="en-US" altLang="en-US" sz="2000" b="1" i="0" u="none" strike="noStrike" cap="none" normalizeH="0" baseline="0" dirty="0" err="1">
                <a:ln>
                  <a:noFill/>
                </a:ln>
                <a:solidFill>
                  <a:srgbClr val="3A3A3A"/>
                </a:solidFill>
                <a:effectLst/>
                <a:latin typeface="inherit"/>
              </a:rPr>
              <a:t>time_point</a:t>
            </a:r>
            <a:r>
              <a:rPr kumimoji="0" lang="en-US" altLang="en-US" sz="2000" b="1" i="0" u="none" strike="noStrike" cap="none" normalizeH="0" baseline="0" dirty="0">
                <a:ln>
                  <a:noFill/>
                </a:ln>
                <a:solidFill>
                  <a:srgbClr val="3A3A3A"/>
                </a:solidFill>
                <a:effectLst/>
                <a:latin typeface="inherit"/>
              </a:rPr>
              <a:t>&lt;Clock,  Duration&gt;&amp; </a:t>
            </a:r>
            <a:r>
              <a:rPr kumimoji="0" lang="en-US" altLang="en-US" sz="2000" b="1" i="0" u="none" strike="noStrike" cap="none" normalizeH="0" baseline="0" dirty="0" err="1">
                <a:ln>
                  <a:noFill/>
                </a:ln>
                <a:solidFill>
                  <a:srgbClr val="3A3A3A"/>
                </a:solidFill>
                <a:effectLst/>
                <a:latin typeface="inherit"/>
              </a:rPr>
              <a:t>sleep_time</a:t>
            </a:r>
            <a:r>
              <a:rPr kumimoji="0" lang="en-US" altLang="en-US" sz="2000" b="1" i="0" u="none" strike="noStrike" cap="none" normalizeH="0" baseline="0" dirty="0">
                <a:ln>
                  <a:noFill/>
                </a:ln>
                <a:solidFill>
                  <a:srgbClr val="3A3A3A"/>
                </a:solidFill>
                <a:effectLst/>
                <a:latin typeface="inherit"/>
              </a:rPr>
              <a:t> );</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algn="just">
              <a:defRPr/>
            </a:pPr>
            <a:endParaRPr lang="en-US" sz="1600" b="1" dirty="0">
              <a:solidFill>
                <a:srgbClr val="273239"/>
              </a:solidFill>
              <a:latin typeface="urw-din"/>
            </a:endParaRPr>
          </a:p>
        </p:txBody>
      </p:sp>
      <p:sp>
        <p:nvSpPr>
          <p:cNvPr id="4" name="Date Placeholder 3">
            <a:extLst>
              <a:ext uri="{FF2B5EF4-FFF2-40B4-BE49-F238E27FC236}">
                <a16:creationId xmlns:a16="http://schemas.microsoft.com/office/drawing/2014/main" id="{D81A0B08-AFBA-CFC9-B34D-8FE35077B646}"/>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2F7C48A1-DB69-B3BF-6FBA-4DED54E01EE3}"/>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E8261203-8347-6FFF-87B9-CD18D9F8CF83}"/>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8" name="Title 1">
            <a:extLst>
              <a:ext uri="{FF2B5EF4-FFF2-40B4-BE49-F238E27FC236}">
                <a16:creationId xmlns:a16="http://schemas.microsoft.com/office/drawing/2014/main" id="{82DD136E-C609-19F4-1CE9-CFF71982132F}"/>
              </a:ext>
            </a:extLst>
          </p:cNvPr>
          <p:cNvSpPr>
            <a:spLocks noGrp="1"/>
          </p:cNvSpPr>
          <p:nvPr>
            <p:ph type="title"/>
          </p:nvPr>
        </p:nvSpPr>
        <p:spPr>
          <a:xfrm>
            <a:off x="927793" y="119910"/>
            <a:ext cx="9779183" cy="435006"/>
          </a:xfrm>
        </p:spPr>
        <p:txBody>
          <a:bodyPr/>
          <a:lstStyle/>
          <a:p>
            <a:r>
              <a:rPr lang="en-US" sz="2600" u="sng" dirty="0"/>
              <a:t>std::thread Functions</a:t>
            </a:r>
            <a:endParaRPr lang="en-IN" sz="2600" u="sng" dirty="0"/>
          </a:p>
        </p:txBody>
      </p:sp>
    </p:spTree>
    <p:extLst>
      <p:ext uri="{BB962C8B-B14F-4D97-AF65-F5344CB8AC3E}">
        <p14:creationId xmlns:p14="http://schemas.microsoft.com/office/powerpoint/2010/main" val="3718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7F8A0C-CD63-6645-377E-D4601CB62D8B}"/>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ED3CAD1F-B6A3-D061-1E14-7E28D398A50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7" name="Rectangle 3">
            <a:extLst>
              <a:ext uri="{FF2B5EF4-FFF2-40B4-BE49-F238E27FC236}">
                <a16:creationId xmlns:a16="http://schemas.microsoft.com/office/drawing/2014/main" id="{6F64695D-3FF0-240E-8F2F-16AF09CB5536}"/>
              </a:ext>
            </a:extLst>
          </p:cNvPr>
          <p:cNvSpPr>
            <a:spLocks noChangeArrowheads="1"/>
          </p:cNvSpPr>
          <p:nvPr/>
        </p:nvSpPr>
        <p:spPr bwMode="auto">
          <a:xfrm>
            <a:off x="701336" y="843378"/>
            <a:ext cx="9451939" cy="5353235"/>
          </a:xfrm>
          <a:prstGeom prst="rect">
            <a:avLst/>
          </a:prstGeom>
          <a:noFill/>
          <a:ln w="9525">
            <a:noFill/>
            <a:miter lim="800000"/>
            <a:headEnd/>
            <a:tailEnd/>
          </a:ln>
          <a:effectLst/>
        </p:spPr>
        <p:txBody>
          <a:bodyPr/>
          <a:lstStyle/>
          <a:p>
            <a:pPr marL="342900" indent="-342900" algn="just" eaLnBrk="1" hangingPunct="1">
              <a:spcBef>
                <a:spcPct val="20000"/>
              </a:spcBef>
              <a:buClr>
                <a:schemeClr val="bg2"/>
              </a:buClr>
              <a:buSzPct val="75000"/>
              <a:buFont typeface="Wingdings" pitchFamily="2" charset="2"/>
              <a:buChar char="§"/>
              <a:defRPr/>
            </a:pPr>
            <a:r>
              <a:rPr lang="en-US"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Threads</a:t>
            </a:r>
          </a:p>
          <a:p>
            <a:pPr marL="342900" indent="-342900" algn="just" eaLnBrk="1" hangingPunct="1">
              <a:spcBef>
                <a:spcPct val="20000"/>
              </a:spcBef>
              <a:buClr>
                <a:schemeClr val="bg2"/>
              </a:buClr>
              <a:buSzPct val="75000"/>
              <a:buFont typeface="Wingdings" pitchFamily="2" charset="2"/>
              <a:buChar char="§"/>
              <a:defRPr/>
            </a:pPr>
            <a:r>
              <a:rPr lang="en-US"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Synchronization &amp; its classic problems</a:t>
            </a:r>
            <a:endPar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endParaRPr>
          </a:p>
          <a:p>
            <a:pPr marL="342900"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Multithreading using CPP std::thread class</a:t>
            </a:r>
          </a:p>
          <a:p>
            <a:pPr marL="342900"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Ways to Control access to the Shared Resource: </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Mutex,</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Condition Variable,</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Semaphore.</a:t>
            </a:r>
          </a:p>
          <a:p>
            <a:pPr marL="342900"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Ways to Control access to the Shared Resource: </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Mutex,</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Condition Variable,</a:t>
            </a:r>
          </a:p>
          <a:p>
            <a:pPr marL="800100" lvl="1" indent="-342900" algn="just" eaLnBrk="1" hangingPunct="1">
              <a:spcBef>
                <a:spcPct val="20000"/>
              </a:spcBef>
              <a:buClr>
                <a:schemeClr val="bg2"/>
              </a:buClr>
              <a:buSzPct val="75000"/>
              <a:buFont typeface="Wingdings" pitchFamily="2" charset="2"/>
              <a:buChar char="§"/>
              <a:defRPr/>
            </a:pPr>
            <a:r>
              <a:rPr lang="en-CA"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rPr>
              <a:t>Semaphore.</a:t>
            </a:r>
          </a:p>
          <a:p>
            <a:pPr lvl="1" algn="just" eaLnBrk="1" hangingPunct="1">
              <a:spcBef>
                <a:spcPct val="20000"/>
              </a:spcBef>
              <a:buClr>
                <a:schemeClr val="bg2"/>
              </a:buClr>
              <a:buSzPct val="75000"/>
              <a:defRPr/>
            </a:pPr>
            <a:endParaRPr lang="en-US" sz="2400" b="1" dirty="0">
              <a:effectLst>
                <a:outerShdw blurRad="38100" dist="38100" dir="2700000" algn="tl">
                  <a:srgbClr val="C0C0C0"/>
                </a:outerShdw>
              </a:effectLst>
              <a:latin typeface="Arial" panose="020B0604020202020204" pitchFamily="34" charset="0"/>
              <a:ea typeface="Open Sans" panose="020B0606030504020204" pitchFamily="34" charset="0"/>
              <a:cs typeface="Arial" panose="020B0604020202020204" pitchFamily="34" charset="0"/>
            </a:endParaRPr>
          </a:p>
        </p:txBody>
      </p:sp>
      <p:sp>
        <p:nvSpPr>
          <p:cNvPr id="8" name="Footer Placeholder 4">
            <a:extLst>
              <a:ext uri="{FF2B5EF4-FFF2-40B4-BE49-F238E27FC236}">
                <a16:creationId xmlns:a16="http://schemas.microsoft.com/office/drawing/2014/main" id="{1D2E0ED4-695C-1368-EEE5-44D00DFA48F8}"/>
              </a:ext>
            </a:extLst>
          </p:cNvPr>
          <p:cNvSpPr>
            <a:spLocks noGrp="1"/>
          </p:cNvSpPr>
          <p:nvPr>
            <p:ph type="ftr" sz="quarter" idx="3"/>
          </p:nvPr>
        </p:nvSpPr>
        <p:spPr>
          <a:xfrm>
            <a:off x="3647983" y="6356350"/>
            <a:ext cx="4114800" cy="365125"/>
          </a:xfrm>
        </p:spPr>
        <p:txBody>
          <a:bodyPr/>
          <a:lstStyle/>
          <a:p>
            <a:r>
              <a:rPr lang="en-US" dirty="0"/>
              <a:t>Multithreading</a:t>
            </a:r>
          </a:p>
        </p:txBody>
      </p:sp>
      <p:sp>
        <p:nvSpPr>
          <p:cNvPr id="9" name="Title 1">
            <a:extLst>
              <a:ext uri="{FF2B5EF4-FFF2-40B4-BE49-F238E27FC236}">
                <a16:creationId xmlns:a16="http://schemas.microsoft.com/office/drawing/2014/main" id="{0B2AA174-DF83-924E-5878-CBD040EA728C}"/>
              </a:ext>
            </a:extLst>
          </p:cNvPr>
          <p:cNvSpPr>
            <a:spLocks noGrp="1"/>
          </p:cNvSpPr>
          <p:nvPr>
            <p:ph type="title"/>
          </p:nvPr>
        </p:nvSpPr>
        <p:spPr>
          <a:xfrm>
            <a:off x="1032768" y="269690"/>
            <a:ext cx="9779183" cy="489012"/>
          </a:xfrm>
        </p:spPr>
        <p:txBody>
          <a:bodyPr/>
          <a:lstStyle/>
          <a:p>
            <a:r>
              <a:rPr lang="en-US" sz="3500" u="sng" dirty="0"/>
              <a:t>Agenda</a:t>
            </a:r>
            <a:endParaRPr lang="en-IN" sz="3500" u="sng" dirty="0"/>
          </a:p>
        </p:txBody>
      </p:sp>
    </p:spTree>
    <p:extLst>
      <p:ext uri="{BB962C8B-B14F-4D97-AF65-F5344CB8AC3E}">
        <p14:creationId xmlns:p14="http://schemas.microsoft.com/office/powerpoint/2010/main" val="2854311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E4F0-56C4-2AD9-8EC0-4E0BA87ABB43}"/>
              </a:ext>
            </a:extLst>
          </p:cNvPr>
          <p:cNvSpPr>
            <a:spLocks noGrp="1"/>
          </p:cNvSpPr>
          <p:nvPr>
            <p:ph type="title"/>
          </p:nvPr>
        </p:nvSpPr>
        <p:spPr>
          <a:xfrm>
            <a:off x="1167492" y="612559"/>
            <a:ext cx="9779183" cy="849529"/>
          </a:xfrm>
        </p:spPr>
        <p:txBody>
          <a:bodyPr/>
          <a:lstStyle/>
          <a:p>
            <a:r>
              <a:rPr lang="en-US" dirty="0"/>
              <a:t>	</a:t>
            </a:r>
            <a:r>
              <a:rPr lang="en-US" u="sng" dirty="0"/>
              <a:t>Synchronization</a:t>
            </a:r>
            <a:r>
              <a:rPr lang="en-US" dirty="0"/>
              <a:t> </a:t>
            </a:r>
            <a:r>
              <a:rPr lang="en-US" u="sng" dirty="0"/>
              <a:t>Mechanisms</a:t>
            </a:r>
            <a:endParaRPr lang="en-IN" u="sng" dirty="0"/>
          </a:p>
        </p:txBody>
      </p:sp>
      <p:sp>
        <p:nvSpPr>
          <p:cNvPr id="3" name="Content Placeholder 2">
            <a:extLst>
              <a:ext uri="{FF2B5EF4-FFF2-40B4-BE49-F238E27FC236}">
                <a16:creationId xmlns:a16="http://schemas.microsoft.com/office/drawing/2014/main" id="{BEAD6D5E-89F5-EED8-A7F7-D4E7C83D6FC3}"/>
              </a:ext>
            </a:extLst>
          </p:cNvPr>
          <p:cNvSpPr>
            <a:spLocks noGrp="1"/>
          </p:cNvSpPr>
          <p:nvPr>
            <p:ph idx="1"/>
          </p:nvPr>
        </p:nvSpPr>
        <p:spPr>
          <a:xfrm>
            <a:off x="1167492" y="1973079"/>
            <a:ext cx="9779182" cy="3366815"/>
          </a:xfrm>
        </p:spPr>
        <p:txBody>
          <a:bodyPr/>
          <a:lstStyle/>
          <a:p>
            <a:pPr marL="457200" indent="-457200">
              <a:buFont typeface="Wingdings" panose="05000000000000000000" pitchFamily="2" charset="2"/>
              <a:buChar char="§"/>
            </a:pPr>
            <a:endParaRPr lang="en-US" b="1" dirty="0"/>
          </a:p>
          <a:p>
            <a:pPr marL="457200" indent="-457200">
              <a:buFont typeface="Wingdings" panose="05000000000000000000" pitchFamily="2" charset="2"/>
              <a:buChar char="§"/>
            </a:pPr>
            <a:r>
              <a:rPr lang="en-US" b="1" dirty="0"/>
              <a:t>Mutex</a:t>
            </a:r>
          </a:p>
          <a:p>
            <a:pPr marL="457200" indent="-457200">
              <a:buFont typeface="Wingdings" panose="05000000000000000000" pitchFamily="2" charset="2"/>
              <a:buChar char="§"/>
            </a:pPr>
            <a:endParaRPr lang="en-US" b="1" dirty="0"/>
          </a:p>
          <a:p>
            <a:pPr marL="457200" indent="-457200">
              <a:buFont typeface="Wingdings" panose="05000000000000000000" pitchFamily="2" charset="2"/>
              <a:buChar char="§"/>
            </a:pPr>
            <a:r>
              <a:rPr lang="en-US" b="1" dirty="0"/>
              <a:t>Condition Variable</a:t>
            </a:r>
          </a:p>
          <a:p>
            <a:pPr marL="457200" indent="-457200">
              <a:buFont typeface="Wingdings" panose="05000000000000000000" pitchFamily="2" charset="2"/>
              <a:buChar char="§"/>
            </a:pPr>
            <a:endParaRPr lang="en-US" b="1" dirty="0"/>
          </a:p>
          <a:p>
            <a:pPr marL="457200" indent="-457200">
              <a:buFont typeface="Wingdings" panose="05000000000000000000" pitchFamily="2" charset="2"/>
              <a:buChar char="§"/>
            </a:pPr>
            <a:r>
              <a:rPr lang="en-US" b="1" dirty="0"/>
              <a:t>Semaphores</a:t>
            </a:r>
            <a:endParaRPr lang="en-IN" b="1" dirty="0"/>
          </a:p>
        </p:txBody>
      </p:sp>
      <p:sp>
        <p:nvSpPr>
          <p:cNvPr id="4" name="Date Placeholder 3">
            <a:extLst>
              <a:ext uri="{FF2B5EF4-FFF2-40B4-BE49-F238E27FC236}">
                <a16:creationId xmlns:a16="http://schemas.microsoft.com/office/drawing/2014/main" id="{0ECB1710-75D3-BC5B-FF6A-BBD20E46D024}"/>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5FEEC501-1B77-0749-754E-7DBB082865CE}"/>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38799488-62CC-9418-7BCC-8FD96AD3B7C7}"/>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36616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294D-998C-63A6-4E67-588B0E2BFBF9}"/>
              </a:ext>
            </a:extLst>
          </p:cNvPr>
          <p:cNvSpPr>
            <a:spLocks noGrp="1"/>
          </p:cNvSpPr>
          <p:nvPr>
            <p:ph type="title"/>
          </p:nvPr>
        </p:nvSpPr>
        <p:spPr>
          <a:xfrm>
            <a:off x="821861" y="136525"/>
            <a:ext cx="9779183" cy="495840"/>
          </a:xfrm>
        </p:spPr>
        <p:txBody>
          <a:bodyPr/>
          <a:lstStyle/>
          <a:p>
            <a:r>
              <a:rPr lang="en-US" sz="3500" u="sng" dirty="0"/>
              <a:t>Mutex</a:t>
            </a:r>
            <a:endParaRPr lang="en-IN" sz="3500" u="sng" dirty="0"/>
          </a:p>
        </p:txBody>
      </p:sp>
      <p:sp>
        <p:nvSpPr>
          <p:cNvPr id="3" name="Content Placeholder 2">
            <a:extLst>
              <a:ext uri="{FF2B5EF4-FFF2-40B4-BE49-F238E27FC236}">
                <a16:creationId xmlns:a16="http://schemas.microsoft.com/office/drawing/2014/main" id="{F7E056F1-533C-7F3B-2FFD-5B1DF7058F4D}"/>
              </a:ext>
            </a:extLst>
          </p:cNvPr>
          <p:cNvSpPr>
            <a:spLocks noGrp="1"/>
          </p:cNvSpPr>
          <p:nvPr>
            <p:ph idx="1"/>
          </p:nvPr>
        </p:nvSpPr>
        <p:spPr>
          <a:xfrm>
            <a:off x="549319" y="632365"/>
            <a:ext cx="10820820" cy="6009211"/>
          </a:xfrm>
        </p:spPr>
        <p:txBody>
          <a:bodyPr/>
          <a:lstStyle/>
          <a:p>
            <a:pPr algn="just">
              <a:buFont typeface="Arial" panose="020B0604020202020204" pitchFamily="34" charset="0"/>
              <a:buChar char="•"/>
              <a:defRPr/>
            </a:pPr>
            <a:r>
              <a:rPr lang="en-US" sz="2000" dirty="0">
                <a:solidFill>
                  <a:schemeClr val="accent4"/>
                </a:solidFill>
                <a:latin typeface="Times New Roman" panose="02020603050405020304" pitchFamily="18" charset="0"/>
                <a:cs typeface="Times New Roman" panose="02020603050405020304" pitchFamily="18" charset="0"/>
              </a:rPr>
              <a:t> </a:t>
            </a:r>
            <a:r>
              <a:rPr lang="en-US" sz="2000" dirty="0">
                <a:latin typeface="urw-din"/>
                <a:ea typeface="Open Sans" panose="020B0606030504020204" pitchFamily="34" charset="0"/>
                <a:cs typeface="Open Sans" panose="020B0606030504020204" pitchFamily="34" charset="0"/>
              </a:rPr>
              <a:t>A </a:t>
            </a:r>
            <a:r>
              <a:rPr lang="en-US" sz="2000" b="1" dirty="0">
                <a:latin typeface="urw-din"/>
                <a:ea typeface="Open Sans" panose="020B0606030504020204" pitchFamily="34" charset="0"/>
                <a:cs typeface="Open Sans" panose="020B0606030504020204" pitchFamily="34" charset="0"/>
              </a:rPr>
              <a:t>Mutex</a:t>
            </a:r>
            <a:r>
              <a:rPr lang="en-US" sz="2000" dirty="0">
                <a:latin typeface="urw-din"/>
                <a:ea typeface="Open Sans" panose="020B0606030504020204" pitchFamily="34" charset="0"/>
                <a:cs typeface="Open Sans" panose="020B0606030504020204" pitchFamily="34" charset="0"/>
              </a:rPr>
              <a:t> is a lock that we set before using a shared resource and release after using it.</a:t>
            </a:r>
          </a:p>
          <a:p>
            <a:pPr algn="just">
              <a:buFont typeface="Arial" panose="020B0604020202020204" pitchFamily="34" charset="0"/>
              <a:buChar char="•"/>
              <a:defRPr/>
            </a:pPr>
            <a:r>
              <a:rPr lang="en-US" sz="2000" dirty="0">
                <a:latin typeface="urw-din"/>
                <a:ea typeface="Open Sans" panose="020B0606030504020204" pitchFamily="34" charset="0"/>
                <a:cs typeface="Open Sans" panose="020B0606030504020204" pitchFamily="34" charset="0"/>
              </a:rPr>
              <a:t> When the lock is set, no other thread can access the locked region of the code.</a:t>
            </a:r>
          </a:p>
          <a:p>
            <a:pPr algn="just">
              <a:buFont typeface="Arial" panose="020B0604020202020204" pitchFamily="34" charset="0"/>
              <a:buChar char="•"/>
              <a:defRPr/>
            </a:pPr>
            <a:r>
              <a:rPr lang="en-US" sz="2000" dirty="0">
                <a:latin typeface="urw-din"/>
                <a:ea typeface="Open Sans" panose="020B0606030504020204" pitchFamily="34" charset="0"/>
                <a:cs typeface="Open Sans" panose="020B0606030504020204" pitchFamily="34" charset="0"/>
              </a:rPr>
              <a:t> So, we see that even if thread 2 is scheduled while thread 1 was not done accessing the shared resource and the code is locked by thread 1 using mutexes, thread 2 cannot even access that region of code.</a:t>
            </a:r>
          </a:p>
          <a:p>
            <a:pPr marL="457200" indent="-457200" algn="just">
              <a:buFont typeface="Wingdings" panose="05000000000000000000" pitchFamily="2" charset="2"/>
              <a:buChar char="§"/>
            </a:pPr>
            <a:r>
              <a:rPr lang="en-US" sz="2000" b="1" u="sng" dirty="0"/>
              <a:t>Mutex objects</a:t>
            </a:r>
            <a:r>
              <a:rPr lang="en-US" sz="2000" b="1" dirty="0"/>
              <a:t>: </a:t>
            </a:r>
            <a:r>
              <a:rPr lang="en-US" sz="2000" dirty="0"/>
              <a:t>are of </a:t>
            </a:r>
            <a:r>
              <a:rPr lang="en-US" sz="2000" b="1" dirty="0"/>
              <a:t>two</a:t>
            </a:r>
            <a:r>
              <a:rPr lang="en-US" sz="2000" dirty="0"/>
              <a:t> types :</a:t>
            </a:r>
            <a:endParaRPr lang="en-IN" sz="1600" b="1" dirty="0"/>
          </a:p>
          <a:p>
            <a:pPr algn="just"/>
            <a:r>
              <a:rPr lang="en-IN" sz="1800" b="1" dirty="0"/>
              <a:t>        </a:t>
            </a:r>
            <a:r>
              <a:rPr lang="en-IN" sz="1800" b="1" dirty="0">
                <a:latin typeface="urw-din"/>
              </a:rPr>
              <a:t>Syntax:</a:t>
            </a:r>
            <a:r>
              <a:rPr lang="en-IN" sz="2000" b="1" dirty="0">
                <a:latin typeface="urw-din"/>
              </a:rPr>
              <a:t> </a:t>
            </a:r>
            <a:r>
              <a:rPr lang="en-IN" sz="2000" b="1" dirty="0"/>
              <a:t>	</a:t>
            </a:r>
            <a:r>
              <a:rPr kumimoji="0" lang="en-US" altLang="en-US" sz="2000" b="1" i="0" u="none" strike="noStrike" cap="none" normalizeH="0" baseline="0" dirty="0">
                <a:ln>
                  <a:noFill/>
                </a:ln>
                <a:effectLst/>
                <a:latin typeface="urw-din"/>
                <a:cs typeface="Courier New" panose="02070309020205020404" pitchFamily="49" charset="0"/>
              </a:rPr>
              <a:t>std::mutex  </a:t>
            </a:r>
            <a:r>
              <a:rPr kumimoji="0" lang="en-US" altLang="en-US" sz="2000" b="1" i="0" u="none" strike="noStrike" cap="none" normalizeH="0" baseline="0" dirty="0" err="1">
                <a:ln>
                  <a:noFill/>
                </a:ln>
                <a:effectLst/>
                <a:latin typeface="urw-din"/>
                <a:cs typeface="Courier New" panose="02070309020205020404" pitchFamily="49" charset="0"/>
              </a:rPr>
              <a:t>mtx</a:t>
            </a:r>
            <a:r>
              <a:rPr kumimoji="0" lang="en-US" altLang="en-US" sz="2000" b="1" i="0" u="none" strike="noStrike" cap="none" normalizeH="0" baseline="0" dirty="0">
                <a:ln>
                  <a:noFill/>
                </a:ln>
                <a:effectLst/>
                <a:latin typeface="urw-din"/>
                <a:cs typeface="Courier New" panose="02070309020205020404" pitchFamily="49" charset="0"/>
              </a:rPr>
              <a:t> ;</a:t>
            </a:r>
            <a:r>
              <a:rPr kumimoji="0" lang="en-US" altLang="en-US" sz="1800" b="1" i="0" u="none" strike="noStrike" cap="none" normalizeH="0" baseline="0" dirty="0">
                <a:ln>
                  <a:noFill/>
                </a:ln>
                <a:effectLst/>
                <a:latin typeface="urw-din"/>
              </a:rPr>
              <a:t> </a:t>
            </a:r>
          </a:p>
          <a:p>
            <a:pPr algn="just"/>
            <a:r>
              <a:rPr lang="en-US" altLang="en-US" sz="1800" b="1" dirty="0">
                <a:latin typeface="urw-din"/>
              </a:rPr>
              <a:t>         Syntax:  	</a:t>
            </a:r>
            <a:r>
              <a:rPr kumimoji="0" lang="en-US" altLang="en-US" sz="1800" b="1" i="0" u="none" strike="noStrike" cap="none" normalizeH="0" baseline="0" dirty="0">
                <a:ln>
                  <a:noFill/>
                </a:ln>
                <a:effectLst/>
                <a:latin typeface="urw-din"/>
                <a:cs typeface="Courier New" panose="02070309020205020404" pitchFamily="49" charset="0"/>
              </a:rPr>
              <a:t> </a:t>
            </a:r>
            <a:r>
              <a:rPr kumimoji="0" lang="en-US" altLang="en-US" sz="2000" b="1" i="0" u="none" strike="noStrike" cap="none" normalizeH="0" baseline="0" dirty="0">
                <a:ln>
                  <a:noFill/>
                </a:ln>
                <a:effectLst/>
                <a:latin typeface="urw-din"/>
                <a:cs typeface="Courier New" panose="02070309020205020404" pitchFamily="49" charset="0"/>
              </a:rPr>
              <a:t>std::</a:t>
            </a:r>
            <a:r>
              <a:rPr kumimoji="0" lang="en-US" altLang="en-US" sz="2000" b="1" i="0" u="none" strike="noStrike" cap="none" normalizeH="0" baseline="0" dirty="0" err="1">
                <a:ln>
                  <a:noFill/>
                </a:ln>
                <a:effectLst/>
                <a:latin typeface="urw-din"/>
                <a:cs typeface="Courier New" panose="02070309020205020404" pitchFamily="49" charset="0"/>
              </a:rPr>
              <a:t>timed_mutex</a:t>
            </a:r>
            <a:r>
              <a:rPr kumimoji="0" lang="en-US" altLang="en-US" sz="2000" b="1" i="0" u="none" strike="noStrike" cap="none" normalizeH="0" baseline="0" dirty="0">
                <a:ln>
                  <a:noFill/>
                </a:ln>
                <a:effectLst/>
                <a:latin typeface="urw-din"/>
                <a:cs typeface="Courier New" panose="02070309020205020404" pitchFamily="49" charset="0"/>
              </a:rPr>
              <a:t>  </a:t>
            </a:r>
            <a:r>
              <a:rPr kumimoji="0" lang="en-US" altLang="en-US" sz="2000" b="1" i="0" u="none" strike="noStrike" cap="none" normalizeH="0" baseline="0" dirty="0" err="1">
                <a:ln>
                  <a:noFill/>
                </a:ln>
                <a:effectLst/>
                <a:latin typeface="urw-din"/>
                <a:cs typeface="Courier New" panose="02070309020205020404" pitchFamily="49" charset="0"/>
              </a:rPr>
              <a:t>mtx</a:t>
            </a:r>
            <a:r>
              <a:rPr kumimoji="0" lang="en-US" altLang="en-US" sz="2000" b="1" i="0" u="none" strike="noStrike" cap="none" normalizeH="0" baseline="0" dirty="0">
                <a:ln>
                  <a:noFill/>
                </a:ln>
                <a:effectLst/>
                <a:latin typeface="urw-din"/>
                <a:cs typeface="Courier New" panose="02070309020205020404" pitchFamily="49" charset="0"/>
              </a:rPr>
              <a:t> ;</a:t>
            </a:r>
            <a:r>
              <a:rPr kumimoji="0" lang="en-US" altLang="en-US" sz="2000" b="1" i="0" u="none" strike="noStrike" cap="none" normalizeH="0" baseline="0" dirty="0">
                <a:ln>
                  <a:noFill/>
                </a:ln>
                <a:effectLst/>
                <a:latin typeface="urw-din"/>
              </a:rPr>
              <a:t>  // used with time-based locking technique</a:t>
            </a:r>
          </a:p>
          <a:p>
            <a:pPr algn="just"/>
            <a:endParaRPr kumimoji="0" lang="en-US" altLang="en-US" sz="1800" b="0" i="0" u="none" strike="noStrike" cap="none" normalizeH="0" baseline="0" dirty="0">
              <a:ln>
                <a:noFill/>
              </a:ln>
              <a:solidFill>
                <a:schemeClr val="tx1"/>
              </a:solidFill>
              <a:effectLst/>
              <a:latin typeface="urw-din"/>
            </a:endParaRPr>
          </a:p>
          <a:p>
            <a:pPr marL="285750" indent="-285750" algn="just">
              <a:buFont typeface="Wingdings" panose="05000000000000000000" pitchFamily="2" charset="2"/>
              <a:buChar char="§"/>
            </a:pPr>
            <a:r>
              <a:rPr lang="en-US" altLang="en-US" sz="2000" b="1" dirty="0">
                <a:latin typeface="urw-din"/>
              </a:rPr>
              <a:t>   </a:t>
            </a:r>
            <a:r>
              <a:rPr lang="en-US" altLang="en-US" sz="2000" b="1" u="sng" dirty="0">
                <a:latin typeface="urw-din"/>
              </a:rPr>
              <a:t>Mutex Locking &amp; Unlocking</a:t>
            </a:r>
            <a:r>
              <a:rPr lang="en-US" altLang="en-US" sz="2000" b="1" dirty="0">
                <a:latin typeface="urw-din"/>
              </a:rPr>
              <a:t>: </a:t>
            </a:r>
            <a:r>
              <a:rPr lang="en-US" altLang="en-US" sz="2000" dirty="0">
                <a:latin typeface="urw-din"/>
              </a:rPr>
              <a:t>is done using the following member functions:</a:t>
            </a:r>
          </a:p>
          <a:p>
            <a:pPr marL="742950" lvl="1" indent="-285750" algn="just">
              <a:buFont typeface="Wingdings" panose="05000000000000000000" pitchFamily="2" charset="2"/>
              <a:buChar char="§"/>
            </a:pPr>
            <a:r>
              <a:rPr lang="en-IN" sz="2000" b="1" i="0" u="sng" dirty="0">
                <a:solidFill>
                  <a:srgbClr val="000000"/>
                </a:solidFill>
                <a:effectLst/>
                <a:latin typeface="urw-din"/>
              </a:rPr>
              <a:t>std::mutex::lock</a:t>
            </a:r>
            <a:r>
              <a:rPr lang="en-IN" sz="2000" b="1" i="0" dirty="0">
                <a:solidFill>
                  <a:srgbClr val="000000"/>
                </a:solidFill>
                <a:effectLst/>
                <a:latin typeface="urw-din"/>
              </a:rPr>
              <a:t>: </a:t>
            </a:r>
            <a:r>
              <a:rPr lang="en-IN" sz="2000" i="0" dirty="0">
                <a:solidFill>
                  <a:srgbClr val="000000"/>
                </a:solidFill>
                <a:effectLst/>
                <a:latin typeface="urw-din"/>
              </a:rPr>
              <a:t>is used to apply a lock on a mutex object.</a:t>
            </a:r>
          </a:p>
          <a:p>
            <a:pPr marL="742950" lvl="1" indent="-285750" algn="just">
              <a:buFont typeface="Wingdings" panose="05000000000000000000" pitchFamily="2" charset="2"/>
              <a:buChar char="§"/>
            </a:pPr>
            <a:endParaRPr lang="en-IN" sz="2000" i="0" dirty="0">
              <a:solidFill>
                <a:srgbClr val="000000"/>
              </a:solidFill>
              <a:effectLst/>
              <a:latin typeface="urw-din"/>
            </a:endParaRPr>
          </a:p>
          <a:p>
            <a:pPr marL="742950" lvl="1" indent="-285750" algn="just">
              <a:buFont typeface="Wingdings" panose="05000000000000000000" pitchFamily="2" charset="2"/>
              <a:buChar char="§"/>
            </a:pPr>
            <a:r>
              <a:rPr lang="en-IN" sz="2000" b="1" i="0" u="sng" dirty="0">
                <a:solidFill>
                  <a:srgbClr val="000000"/>
                </a:solidFill>
                <a:effectLst/>
                <a:latin typeface="urw-din"/>
              </a:rPr>
              <a:t>std::mutex::</a:t>
            </a:r>
            <a:r>
              <a:rPr lang="en-IN" sz="2000" b="1" i="0" u="sng" dirty="0" err="1">
                <a:solidFill>
                  <a:srgbClr val="000000"/>
                </a:solidFill>
                <a:effectLst/>
                <a:latin typeface="urw-din"/>
              </a:rPr>
              <a:t>try_lock</a:t>
            </a:r>
            <a:r>
              <a:rPr lang="en-IN" sz="2000" b="1" i="0" dirty="0">
                <a:solidFill>
                  <a:srgbClr val="000000"/>
                </a:solidFill>
                <a:effectLst/>
                <a:latin typeface="urw-din"/>
              </a:rPr>
              <a:t>:</a:t>
            </a:r>
            <a:r>
              <a:rPr lang="en-IN" sz="2000" i="0" dirty="0">
                <a:solidFill>
                  <a:srgbClr val="000000"/>
                </a:solidFill>
                <a:effectLst/>
                <a:latin typeface="urw-din"/>
              </a:rPr>
              <a:t> tries to lock a mutex object. It returns a bool value, </a:t>
            </a:r>
            <a:r>
              <a:rPr lang="en-IN" sz="2000" b="1" i="0" dirty="0">
                <a:solidFill>
                  <a:srgbClr val="000000"/>
                </a:solidFill>
                <a:effectLst/>
                <a:latin typeface="urw-din"/>
              </a:rPr>
              <a:t>true</a:t>
            </a:r>
            <a:r>
              <a:rPr lang="en-IN" sz="2000" i="0" dirty="0">
                <a:solidFill>
                  <a:srgbClr val="000000"/>
                </a:solidFill>
                <a:effectLst/>
                <a:latin typeface="urw-din"/>
              </a:rPr>
              <a:t> if the lock is acquired successfully else </a:t>
            </a:r>
            <a:r>
              <a:rPr lang="en-IN" sz="2000" b="1" i="0" dirty="0">
                <a:solidFill>
                  <a:srgbClr val="000000"/>
                </a:solidFill>
                <a:effectLst/>
                <a:latin typeface="urw-din"/>
              </a:rPr>
              <a:t>false</a:t>
            </a:r>
            <a:r>
              <a:rPr lang="en-IN" sz="2000" i="0" dirty="0">
                <a:solidFill>
                  <a:srgbClr val="000000"/>
                </a:solidFill>
                <a:effectLst/>
                <a:latin typeface="urw-din"/>
              </a:rPr>
              <a:t>.</a:t>
            </a:r>
          </a:p>
          <a:p>
            <a:pPr marL="742950" lvl="1" indent="-285750" algn="just">
              <a:buFont typeface="Wingdings" panose="05000000000000000000" pitchFamily="2" charset="2"/>
              <a:buChar char="§"/>
            </a:pPr>
            <a:endParaRPr lang="en-IN" sz="2000" i="0" dirty="0">
              <a:solidFill>
                <a:srgbClr val="000000"/>
              </a:solidFill>
              <a:effectLst/>
              <a:latin typeface="urw-din"/>
            </a:endParaRPr>
          </a:p>
          <a:p>
            <a:pPr marL="742950" lvl="1" indent="-285750" algn="just">
              <a:buFont typeface="Wingdings" panose="05000000000000000000" pitchFamily="2" charset="2"/>
              <a:buChar char="§"/>
            </a:pPr>
            <a:r>
              <a:rPr lang="en-IN" sz="2000" b="1" i="0" u="sng" dirty="0">
                <a:solidFill>
                  <a:srgbClr val="000000"/>
                </a:solidFill>
                <a:effectLst/>
                <a:latin typeface="urw-din"/>
              </a:rPr>
              <a:t>std::mutex::unlock</a:t>
            </a:r>
            <a:r>
              <a:rPr lang="en-IN" sz="2000" b="1" i="0" dirty="0">
                <a:solidFill>
                  <a:srgbClr val="000000"/>
                </a:solidFill>
                <a:effectLst/>
                <a:latin typeface="urw-din"/>
              </a:rPr>
              <a:t>: </a:t>
            </a:r>
            <a:r>
              <a:rPr lang="en-IN" sz="2000" i="0" dirty="0">
                <a:solidFill>
                  <a:srgbClr val="000000"/>
                </a:solidFill>
                <a:effectLst/>
                <a:latin typeface="urw-din"/>
              </a:rPr>
              <a:t>is used to unlock a mutex object.</a:t>
            </a:r>
          </a:p>
          <a:p>
            <a:pPr marL="742950" lvl="1" indent="-285750" algn="just">
              <a:buFont typeface="Wingdings" panose="05000000000000000000" pitchFamily="2" charset="2"/>
              <a:buChar char="§"/>
            </a:pPr>
            <a:endParaRPr lang="en-US" altLang="en-US" sz="2000" dirty="0">
              <a:latin typeface="urw-din"/>
            </a:endParaRPr>
          </a:p>
          <a:p>
            <a:pPr marL="285750" indent="-285750" algn="just">
              <a:buFont typeface="Wingdings" panose="05000000000000000000" pitchFamily="2" charset="2"/>
              <a:buChar char="§"/>
            </a:pPr>
            <a:endParaRPr lang="en-US" altLang="en-US" sz="2000" b="1" dirty="0">
              <a:latin typeface="urw-din"/>
            </a:endParaRPr>
          </a:p>
          <a:p>
            <a:pPr algn="just"/>
            <a:endParaRPr lang="en-US" altLang="en-US" sz="1400" b="1" dirty="0">
              <a:latin typeface="urw-din"/>
            </a:endParaRPr>
          </a:p>
          <a:p>
            <a:pPr marL="742950" lvl="1" indent="-285750">
              <a:buFont typeface="Wingdings" panose="05000000000000000000" pitchFamily="2" charset="2"/>
              <a:buChar char="§"/>
            </a:pPr>
            <a:endParaRPr lang="en-IN" sz="2000" dirty="0">
              <a:solidFill>
                <a:srgbClr val="000000"/>
              </a:solidFill>
              <a:latin typeface="urw-din"/>
            </a:endParaRPr>
          </a:p>
          <a:p>
            <a:pPr marL="742950" lvl="1" indent="-285750">
              <a:buFont typeface="Wingdings" panose="05000000000000000000" pitchFamily="2" charset="2"/>
              <a:buChar char="§"/>
            </a:pPr>
            <a:endParaRPr lang="en-IN" sz="2000" dirty="0">
              <a:solidFill>
                <a:srgbClr val="000000"/>
              </a:solidFill>
              <a:latin typeface="urw-din"/>
            </a:endParaRPr>
          </a:p>
          <a:p>
            <a:pPr lvl="1"/>
            <a:endParaRPr lang="en-IN" sz="2000" dirty="0">
              <a:solidFill>
                <a:srgbClr val="000000"/>
              </a:solidFill>
              <a:latin typeface="urw-din"/>
            </a:endParaRPr>
          </a:p>
          <a:p>
            <a:pPr marL="742950" lvl="1" indent="-285750">
              <a:buFont typeface="Wingdings" panose="05000000000000000000" pitchFamily="2" charset="2"/>
              <a:buChar char="§"/>
            </a:pPr>
            <a:endParaRPr lang="en-IN" sz="2000" i="0" dirty="0">
              <a:solidFill>
                <a:srgbClr val="000000"/>
              </a:solidFill>
              <a:effectLst/>
              <a:latin typeface="urw-din"/>
            </a:endParaRPr>
          </a:p>
          <a:p>
            <a:pPr marL="742950" lvl="1" indent="-285750">
              <a:buFont typeface="Wingdings" panose="05000000000000000000" pitchFamily="2" charset="2"/>
              <a:buChar char="§"/>
            </a:pPr>
            <a:endParaRPr lang="en-IN" sz="2000" i="0" dirty="0">
              <a:solidFill>
                <a:srgbClr val="000000"/>
              </a:solidFill>
              <a:effectLst/>
              <a:latin typeface="urw-din"/>
            </a:endParaRPr>
          </a:p>
          <a:p>
            <a:pPr lvl="1"/>
            <a:r>
              <a:rPr lang="en-US" altLang="en-US" sz="1400" b="1" dirty="0">
                <a:latin typeface="urw-din"/>
              </a:rPr>
              <a:t>	</a:t>
            </a:r>
          </a:p>
          <a:p>
            <a:pPr marL="742950" lvl="1" indent="-285750">
              <a:buFont typeface="Wingdings" panose="05000000000000000000" pitchFamily="2" charset="2"/>
              <a:buChar char="§"/>
            </a:pPr>
            <a:endParaRPr lang="en-US" altLang="en-US" sz="1600" b="1" dirty="0">
              <a:latin typeface="urw-din"/>
            </a:endParaRPr>
          </a:p>
          <a:p>
            <a:endParaRPr kumimoji="0" lang="en-US" altLang="en-US" sz="4800" b="0" i="0" u="none" strike="noStrike" cap="none" normalizeH="0" baseline="0" dirty="0">
              <a:ln>
                <a:noFill/>
              </a:ln>
              <a:solidFill>
                <a:schemeClr val="tx1"/>
              </a:solidFill>
              <a:effectLst/>
              <a:latin typeface="urw-din"/>
            </a:endParaRPr>
          </a:p>
          <a:p>
            <a:endParaRPr lang="en-US" sz="2000" b="1" dirty="0"/>
          </a:p>
        </p:txBody>
      </p:sp>
      <p:sp>
        <p:nvSpPr>
          <p:cNvPr id="4" name="Date Placeholder 3">
            <a:extLst>
              <a:ext uri="{FF2B5EF4-FFF2-40B4-BE49-F238E27FC236}">
                <a16:creationId xmlns:a16="http://schemas.microsoft.com/office/drawing/2014/main" id="{1003F3BE-260E-7096-5755-0F62BBD94820}"/>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69750B52-6877-2D39-26F9-A7FAF3A0EA59}"/>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042A2366-2B3A-4AE0-C06D-EC1AD12C628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72615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Multithreading</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
        <p:nvSpPr>
          <p:cNvPr id="10" name="Title 1">
            <a:extLst>
              <a:ext uri="{FF2B5EF4-FFF2-40B4-BE49-F238E27FC236}">
                <a16:creationId xmlns:a16="http://schemas.microsoft.com/office/drawing/2014/main" id="{D8D127AA-19E7-469E-57DF-05F42D481AFB}"/>
              </a:ext>
            </a:extLst>
          </p:cNvPr>
          <p:cNvSpPr>
            <a:spLocks noGrp="1"/>
          </p:cNvSpPr>
          <p:nvPr>
            <p:ph type="title"/>
          </p:nvPr>
        </p:nvSpPr>
        <p:spPr>
          <a:xfrm>
            <a:off x="925282" y="17755"/>
            <a:ext cx="9779183" cy="516956"/>
          </a:xfrm>
        </p:spPr>
        <p:txBody>
          <a:bodyPr/>
          <a:lstStyle/>
          <a:p>
            <a:r>
              <a:rPr lang="en-US" sz="3500" u="sng" dirty="0"/>
              <a:t>Mutex</a:t>
            </a:r>
            <a:endParaRPr lang="en-IN" sz="3500" u="sng" dirty="0"/>
          </a:p>
        </p:txBody>
      </p:sp>
      <p:sp>
        <p:nvSpPr>
          <p:cNvPr id="11" name="Content Placeholder 2">
            <a:extLst>
              <a:ext uri="{FF2B5EF4-FFF2-40B4-BE49-F238E27FC236}">
                <a16:creationId xmlns:a16="http://schemas.microsoft.com/office/drawing/2014/main" id="{45C87CF5-3CDA-B293-176F-05C5D681075C}"/>
              </a:ext>
            </a:extLst>
          </p:cNvPr>
          <p:cNvSpPr>
            <a:spLocks noGrp="1"/>
          </p:cNvSpPr>
          <p:nvPr>
            <p:ph idx="1"/>
          </p:nvPr>
        </p:nvSpPr>
        <p:spPr>
          <a:xfrm>
            <a:off x="479394" y="839743"/>
            <a:ext cx="10830757" cy="5839394"/>
          </a:xfrm>
        </p:spPr>
        <p:txBody>
          <a:bodyPr/>
          <a:lstStyle/>
          <a:p>
            <a:pPr marL="457200" indent="-457200">
              <a:buFont typeface="Wingdings" panose="05000000000000000000" pitchFamily="2" charset="2"/>
              <a:buChar char="§"/>
            </a:pPr>
            <a:r>
              <a:rPr lang="en-US" altLang="en-US" sz="2000" b="1" dirty="0">
                <a:latin typeface="urw-din"/>
              </a:rPr>
              <a:t> </a:t>
            </a:r>
            <a:r>
              <a:rPr lang="en-US" altLang="en-US" sz="2000" b="1" u="sng" dirty="0">
                <a:latin typeface="urw-din"/>
              </a:rPr>
              <a:t>std::</a:t>
            </a:r>
            <a:r>
              <a:rPr lang="en-US" altLang="en-US" sz="2000" b="1" u="sng" dirty="0" err="1">
                <a:latin typeface="urw-din"/>
              </a:rPr>
              <a:t>lock_guard</a:t>
            </a:r>
            <a:r>
              <a:rPr lang="en-US" altLang="en-US" sz="2000" b="1" u="sng" dirty="0">
                <a:latin typeface="urw-din"/>
              </a:rPr>
              <a:t>&lt;mutex&gt;</a:t>
            </a:r>
            <a:r>
              <a:rPr lang="en-US" altLang="en-US" sz="2000" b="1" dirty="0">
                <a:latin typeface="urw-din"/>
              </a:rPr>
              <a:t>: </a:t>
            </a:r>
            <a:r>
              <a:rPr lang="en-US" altLang="en-US" sz="2000" dirty="0">
                <a:latin typeface="urw-din"/>
              </a:rPr>
              <a:t>acquires the mutex lock the moment you create it &amp; automatically removes the lock while goes out of scope. No need to explicitly unlock it.</a:t>
            </a:r>
          </a:p>
          <a:p>
            <a:pPr marL="457200" indent="-457200">
              <a:buFont typeface="Wingdings" panose="05000000000000000000" pitchFamily="2" charset="2"/>
              <a:buChar char="§"/>
            </a:pPr>
            <a:endParaRPr lang="en-US" altLang="en-US" sz="2000" b="1" u="sng" dirty="0">
              <a:latin typeface="urw-din"/>
            </a:endParaRPr>
          </a:p>
          <a:p>
            <a:pPr marL="457200" indent="-457200">
              <a:buFont typeface="Wingdings" panose="05000000000000000000" pitchFamily="2" charset="2"/>
              <a:buChar char="§"/>
            </a:pPr>
            <a:r>
              <a:rPr lang="en-US" altLang="en-US" sz="2000" b="1" u="sng" dirty="0">
                <a:latin typeface="urw-din"/>
              </a:rPr>
              <a:t>std::</a:t>
            </a:r>
            <a:r>
              <a:rPr lang="en-US" altLang="en-US" sz="2000" b="1" u="sng" dirty="0" err="1">
                <a:latin typeface="urw-din"/>
              </a:rPr>
              <a:t>unique_lock</a:t>
            </a:r>
            <a:r>
              <a:rPr lang="en-US" altLang="en-US" sz="2000" b="1" u="sng" dirty="0">
                <a:latin typeface="urw-din"/>
              </a:rPr>
              <a:t>&lt;mutex&gt;</a:t>
            </a:r>
            <a:r>
              <a:rPr lang="en-US" altLang="en-US" sz="2000" b="1" dirty="0">
                <a:latin typeface="urw-din"/>
              </a:rPr>
              <a:t>: </a:t>
            </a:r>
            <a:r>
              <a:rPr lang="en-US" altLang="en-US" sz="2000" dirty="0">
                <a:latin typeface="urw-din"/>
              </a:rPr>
              <a:t>is the same as the above one but it’s not restrictive as </a:t>
            </a:r>
            <a:r>
              <a:rPr lang="en-US" altLang="en-US" sz="2000" b="1" dirty="0" err="1">
                <a:latin typeface="urw-din"/>
              </a:rPr>
              <a:t>lock_guard</a:t>
            </a:r>
            <a:r>
              <a:rPr lang="en-US" altLang="en-US" sz="2000" dirty="0">
                <a:latin typeface="urw-din"/>
              </a:rPr>
              <a:t>, it can be created without immediately locking. </a:t>
            </a:r>
          </a:p>
          <a:p>
            <a:pPr marL="914400" lvl="1" indent="-457200">
              <a:buFont typeface="Wingdings" panose="05000000000000000000" pitchFamily="2" charset="2"/>
              <a:buChar char="§"/>
            </a:pPr>
            <a:r>
              <a:rPr lang="en-US" altLang="en-US" sz="2000" b="1" u="sng" dirty="0">
                <a:latin typeface="urw-din"/>
              </a:rPr>
              <a:t>std::</a:t>
            </a:r>
            <a:r>
              <a:rPr lang="en-US" altLang="en-US" sz="2000" b="1" u="sng" dirty="0" err="1">
                <a:latin typeface="urw-din"/>
              </a:rPr>
              <a:t>try_lock</a:t>
            </a:r>
            <a:r>
              <a:rPr lang="en-US" altLang="en-US" sz="2000" b="1" dirty="0">
                <a:latin typeface="urw-din"/>
              </a:rPr>
              <a:t>: </a:t>
            </a:r>
            <a:r>
              <a:rPr lang="en-IN" sz="2000" i="0" dirty="0">
                <a:solidFill>
                  <a:srgbClr val="000000"/>
                </a:solidFill>
                <a:effectLst/>
                <a:latin typeface="urw-din"/>
              </a:rPr>
              <a:t>tries to lock a mutex object. It immediately returns a bool value, </a:t>
            </a:r>
            <a:r>
              <a:rPr lang="en-IN" sz="2000" b="1" i="0" dirty="0">
                <a:solidFill>
                  <a:srgbClr val="000000"/>
                </a:solidFill>
                <a:effectLst/>
                <a:latin typeface="urw-din"/>
              </a:rPr>
              <a:t>true</a:t>
            </a:r>
            <a:r>
              <a:rPr lang="en-IN" sz="2000" i="0" dirty="0">
                <a:solidFill>
                  <a:srgbClr val="000000"/>
                </a:solidFill>
                <a:effectLst/>
                <a:latin typeface="urw-din"/>
              </a:rPr>
              <a:t> if the lock is acquired successfully else </a:t>
            </a:r>
            <a:r>
              <a:rPr lang="en-IN" sz="2000" b="1" i="0" dirty="0">
                <a:solidFill>
                  <a:srgbClr val="000000"/>
                </a:solidFill>
                <a:effectLst/>
                <a:latin typeface="urw-din"/>
              </a:rPr>
              <a:t>false</a:t>
            </a:r>
            <a:r>
              <a:rPr lang="en-IN" sz="2000" i="0" dirty="0">
                <a:solidFill>
                  <a:srgbClr val="000000"/>
                </a:solidFill>
                <a:effectLst/>
                <a:latin typeface="urw-din"/>
              </a:rPr>
              <a:t>.</a:t>
            </a:r>
          </a:p>
          <a:p>
            <a:pPr marL="914400" lvl="1" indent="-457200">
              <a:buFont typeface="Wingdings" panose="05000000000000000000" pitchFamily="2" charset="2"/>
              <a:buChar char="§"/>
            </a:pPr>
            <a:endParaRPr lang="en-IN" sz="2000" i="0" dirty="0">
              <a:solidFill>
                <a:srgbClr val="000000"/>
              </a:solidFill>
              <a:effectLst/>
              <a:latin typeface="urw-din"/>
            </a:endParaRPr>
          </a:p>
          <a:p>
            <a:pPr marL="914400" lvl="1" indent="-457200">
              <a:buFont typeface="Wingdings" panose="05000000000000000000" pitchFamily="2" charset="2"/>
              <a:buChar char="§"/>
            </a:pPr>
            <a:r>
              <a:rPr lang="en-US" altLang="en-US" sz="2000" b="1" u="sng" dirty="0">
                <a:latin typeface="urw-din"/>
              </a:rPr>
              <a:t>Note</a:t>
            </a:r>
            <a:r>
              <a:rPr lang="en-US" altLang="en-US" sz="2000" dirty="0">
                <a:latin typeface="urw-din"/>
              </a:rPr>
              <a:t>: Both below functions are applicable on only </a:t>
            </a:r>
            <a:r>
              <a:rPr lang="en-US" altLang="en-US" sz="2000" b="1" dirty="0">
                <a:latin typeface="urw-din"/>
              </a:rPr>
              <a:t>std::</a:t>
            </a:r>
            <a:r>
              <a:rPr lang="en-US" altLang="en-US" sz="2000" b="1" dirty="0" err="1">
                <a:latin typeface="urw-din"/>
              </a:rPr>
              <a:t>timed_mutex</a:t>
            </a:r>
            <a:r>
              <a:rPr lang="en-US" altLang="en-US" sz="2000" dirty="0">
                <a:latin typeface="urw-din"/>
              </a:rPr>
              <a:t>.</a:t>
            </a:r>
          </a:p>
          <a:p>
            <a:pPr marL="914400" lvl="1" indent="-457200">
              <a:buFont typeface="Wingdings" panose="05000000000000000000" pitchFamily="2" charset="2"/>
              <a:buChar char="§"/>
            </a:pPr>
            <a:endParaRPr lang="en-US" altLang="en-US" sz="2000" dirty="0">
              <a:latin typeface="urw-din"/>
            </a:endParaRPr>
          </a:p>
          <a:p>
            <a:pPr marL="628650" lvl="1" indent="-171450">
              <a:buFont typeface="Wingdings" panose="05000000000000000000" pitchFamily="2" charset="2"/>
              <a:buChar char="§"/>
            </a:pPr>
            <a:r>
              <a:rPr lang="en-US" sz="2000" b="1" i="0" dirty="0">
                <a:solidFill>
                  <a:srgbClr val="000000"/>
                </a:solidFill>
                <a:effectLst/>
                <a:latin typeface="DejaVuSans"/>
              </a:rPr>
              <a:t>     </a:t>
            </a:r>
            <a:r>
              <a:rPr lang="en-US" sz="2000" b="1" i="0" u="sng" dirty="0">
                <a:solidFill>
                  <a:srgbClr val="000000"/>
                </a:solidFill>
                <a:effectLst/>
                <a:latin typeface="urw-din"/>
              </a:rPr>
              <a:t>std::</a:t>
            </a:r>
            <a:r>
              <a:rPr lang="en-US" sz="2000" b="1" i="0" u="sng" dirty="0" err="1">
                <a:solidFill>
                  <a:srgbClr val="000000"/>
                </a:solidFill>
                <a:effectLst/>
                <a:latin typeface="urw-din"/>
              </a:rPr>
              <a:t>try_lock_for</a:t>
            </a:r>
            <a:r>
              <a:rPr lang="en-US" sz="2000" b="1" i="0" u="sng" dirty="0">
                <a:solidFill>
                  <a:srgbClr val="000000"/>
                </a:solidFill>
                <a:effectLst/>
                <a:latin typeface="urw-din"/>
              </a:rPr>
              <a:t>(t)</a:t>
            </a:r>
            <a:r>
              <a:rPr lang="en-US" sz="2000" b="1" i="0" dirty="0">
                <a:solidFill>
                  <a:srgbClr val="000000"/>
                </a:solidFill>
                <a:effectLst/>
                <a:latin typeface="urw-din"/>
              </a:rPr>
              <a:t>:</a:t>
            </a:r>
            <a:r>
              <a:rPr lang="en-IN" sz="2000" i="0" dirty="0">
                <a:solidFill>
                  <a:srgbClr val="000000"/>
                </a:solidFill>
                <a:effectLst/>
                <a:latin typeface="urw-din"/>
              </a:rPr>
              <a:t> tries to lock for the timeout time &amp;  returns a bool value, </a:t>
            </a:r>
            <a:r>
              <a:rPr lang="en-IN" sz="2000" b="1" i="0" dirty="0">
                <a:solidFill>
                  <a:srgbClr val="000000"/>
                </a:solidFill>
                <a:effectLst/>
                <a:latin typeface="urw-din"/>
              </a:rPr>
              <a:t>true</a:t>
            </a:r>
            <a:r>
              <a:rPr lang="en-IN" sz="2000" i="0" dirty="0">
                <a:solidFill>
                  <a:srgbClr val="000000"/>
                </a:solidFill>
                <a:effectLst/>
                <a:latin typeface="urw-din"/>
              </a:rPr>
              <a:t> if the lock is acquired successfully else </a:t>
            </a:r>
            <a:r>
              <a:rPr lang="en-IN" sz="2000" b="1" i="0" dirty="0">
                <a:solidFill>
                  <a:srgbClr val="000000"/>
                </a:solidFill>
                <a:effectLst/>
                <a:latin typeface="urw-din"/>
              </a:rPr>
              <a:t>false</a:t>
            </a:r>
            <a:r>
              <a:rPr lang="en-IN" sz="2000" i="0" dirty="0">
                <a:solidFill>
                  <a:srgbClr val="000000"/>
                </a:solidFill>
                <a:effectLst/>
                <a:latin typeface="urw-din"/>
              </a:rPr>
              <a:t>.</a:t>
            </a:r>
            <a:endParaRPr lang="en-US" sz="2000" b="1" i="0" dirty="0">
              <a:solidFill>
                <a:srgbClr val="000000"/>
              </a:solidFill>
              <a:effectLst/>
              <a:latin typeface="urw-din"/>
            </a:endParaRPr>
          </a:p>
          <a:p>
            <a:pPr marL="628650" lvl="1" indent="-171450">
              <a:buFont typeface="Wingdings" panose="05000000000000000000" pitchFamily="2" charset="2"/>
              <a:buChar char="§"/>
            </a:pPr>
            <a:endParaRPr lang="en-US" sz="2000" b="1" i="0" dirty="0">
              <a:solidFill>
                <a:srgbClr val="000000"/>
              </a:solidFill>
              <a:effectLst/>
              <a:latin typeface="urw-din"/>
            </a:endParaRPr>
          </a:p>
          <a:p>
            <a:pPr marL="914400" lvl="1" indent="-457200">
              <a:buFont typeface="Wingdings" panose="05000000000000000000" pitchFamily="2" charset="2"/>
              <a:buChar char="§"/>
            </a:pPr>
            <a:r>
              <a:rPr lang="en-US" altLang="en-US" sz="2000" b="1" u="sng" dirty="0">
                <a:latin typeface="urw-din"/>
              </a:rPr>
              <a:t>std::</a:t>
            </a:r>
            <a:r>
              <a:rPr lang="en-US" altLang="en-US" sz="2000" b="1" u="sng" dirty="0" err="1">
                <a:latin typeface="urw-din"/>
              </a:rPr>
              <a:t>try_lock_until</a:t>
            </a:r>
            <a:r>
              <a:rPr lang="en-US" altLang="en-US" sz="2000" b="1" u="sng" dirty="0">
                <a:latin typeface="urw-din"/>
              </a:rPr>
              <a:t>(t)</a:t>
            </a:r>
            <a:r>
              <a:rPr lang="en-US" altLang="en-US" sz="2000" b="1" dirty="0">
                <a:latin typeface="urw-din"/>
              </a:rPr>
              <a:t>: </a:t>
            </a:r>
            <a:r>
              <a:rPr lang="en-US" sz="1600" b="0" i="0" dirty="0">
                <a:solidFill>
                  <a:srgbClr val="353535"/>
                </a:solidFill>
                <a:effectLst/>
                <a:latin typeface="Roboto" panose="02000000000000000000" pitchFamily="2" charset="0"/>
              </a:rPr>
              <a:t>tries to lock till a specified amount of </a:t>
            </a:r>
            <a:r>
              <a:rPr lang="en-IN" sz="2000" i="0" dirty="0">
                <a:solidFill>
                  <a:srgbClr val="000000"/>
                </a:solidFill>
                <a:effectLst/>
                <a:latin typeface="urw-din"/>
              </a:rPr>
              <a:t>time &amp;  returns a bool value, </a:t>
            </a:r>
            <a:r>
              <a:rPr lang="en-IN" sz="2000" b="1" i="0" dirty="0">
                <a:solidFill>
                  <a:srgbClr val="000000"/>
                </a:solidFill>
                <a:effectLst/>
                <a:latin typeface="urw-din"/>
              </a:rPr>
              <a:t>true</a:t>
            </a:r>
            <a:r>
              <a:rPr lang="en-IN" sz="2000" i="0" dirty="0">
                <a:solidFill>
                  <a:srgbClr val="000000"/>
                </a:solidFill>
                <a:effectLst/>
                <a:latin typeface="urw-din"/>
              </a:rPr>
              <a:t> if the lock is acquired successfully else </a:t>
            </a:r>
            <a:r>
              <a:rPr lang="en-IN" sz="2000" b="1" i="0" dirty="0">
                <a:solidFill>
                  <a:srgbClr val="000000"/>
                </a:solidFill>
                <a:effectLst/>
                <a:latin typeface="urw-din"/>
              </a:rPr>
              <a:t>false</a:t>
            </a:r>
            <a:r>
              <a:rPr lang="en-IN" sz="2000" i="0" dirty="0">
                <a:solidFill>
                  <a:srgbClr val="000000"/>
                </a:solidFill>
                <a:effectLst/>
                <a:latin typeface="urw-din"/>
              </a:rPr>
              <a:t>.</a:t>
            </a:r>
            <a:endParaRPr lang="en-US" sz="2000" b="1" i="0" dirty="0">
              <a:solidFill>
                <a:srgbClr val="000000"/>
              </a:solidFill>
              <a:effectLst/>
              <a:latin typeface="urw-din"/>
            </a:endParaRPr>
          </a:p>
          <a:p>
            <a:pPr marL="914400" lvl="1" indent="-457200">
              <a:buFont typeface="Wingdings" panose="05000000000000000000" pitchFamily="2" charset="2"/>
              <a:buChar char="§"/>
            </a:pPr>
            <a:endParaRPr lang="en-US" altLang="en-US" sz="2000" b="1" dirty="0">
              <a:latin typeface="urw-din"/>
            </a:endParaRPr>
          </a:p>
          <a:p>
            <a:endParaRPr lang="en-IN" sz="2000" dirty="0"/>
          </a:p>
        </p:txBody>
      </p:sp>
    </p:spTree>
    <p:extLst>
      <p:ext uri="{BB962C8B-B14F-4D97-AF65-F5344CB8AC3E}">
        <p14:creationId xmlns:p14="http://schemas.microsoft.com/office/powerpoint/2010/main" val="132560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30A5-2144-6E29-C8D0-7FFC66540A23}"/>
              </a:ext>
            </a:extLst>
          </p:cNvPr>
          <p:cNvSpPr>
            <a:spLocks noGrp="1"/>
          </p:cNvSpPr>
          <p:nvPr>
            <p:ph type="title"/>
          </p:nvPr>
        </p:nvSpPr>
        <p:spPr>
          <a:xfrm>
            <a:off x="981060" y="30647"/>
            <a:ext cx="3848391" cy="504718"/>
          </a:xfrm>
        </p:spPr>
        <p:txBody>
          <a:bodyPr/>
          <a:lstStyle/>
          <a:p>
            <a:r>
              <a:rPr lang="en-US" sz="3200" u="sng" dirty="0"/>
              <a:t>Condition Variable</a:t>
            </a:r>
            <a:endParaRPr lang="en-IN" sz="3200" u="sng" dirty="0"/>
          </a:p>
        </p:txBody>
      </p:sp>
      <p:sp>
        <p:nvSpPr>
          <p:cNvPr id="3" name="Content Placeholder 2">
            <a:extLst>
              <a:ext uri="{FF2B5EF4-FFF2-40B4-BE49-F238E27FC236}">
                <a16:creationId xmlns:a16="http://schemas.microsoft.com/office/drawing/2014/main" id="{F713D720-D52C-571A-5B41-C6F8124E3029}"/>
              </a:ext>
            </a:extLst>
          </p:cNvPr>
          <p:cNvSpPr>
            <a:spLocks noGrp="1"/>
          </p:cNvSpPr>
          <p:nvPr>
            <p:ph idx="1"/>
          </p:nvPr>
        </p:nvSpPr>
        <p:spPr>
          <a:xfrm>
            <a:off x="514905" y="781234"/>
            <a:ext cx="10289219" cy="5672831"/>
          </a:xfrm>
        </p:spPr>
        <p:txBody>
          <a:bodyPr/>
          <a:lstStyle/>
          <a:p>
            <a:pPr algn="just" eaLnBrk="1" hangingPunct="1">
              <a:buFont typeface="Wingdings" panose="05000000000000000000" pitchFamily="2" charset="2"/>
              <a:buChar char="§"/>
              <a:defRPr/>
            </a:pPr>
            <a:r>
              <a:rPr lang="en-US" sz="1800" dirty="0">
                <a:solidFill>
                  <a:srgbClr val="161616"/>
                </a:solidFill>
                <a:latin typeface="urw-din"/>
                <a:cs typeface="Times New Roman" panose="02020603050405020304" pitchFamily="18" charset="0"/>
              </a:rPr>
              <a:t>Condition variables allow the implementation of powerful and efficient synchronization mechanisms. That allows the </a:t>
            </a:r>
            <a:r>
              <a:rPr lang="en-US" altLang="en-US" sz="1800" b="1" dirty="0">
                <a:solidFill>
                  <a:srgbClr val="161616"/>
                </a:solidFill>
                <a:latin typeface="urw-din"/>
                <a:cs typeface="Times New Roman" panose="02020603050405020304" pitchFamily="18" charset="0"/>
              </a:rPr>
              <a:t>Conditional variable</a:t>
            </a:r>
            <a:r>
              <a:rPr lang="en-US" altLang="en-US" sz="1800" dirty="0">
                <a:solidFill>
                  <a:srgbClr val="161616"/>
                </a:solidFill>
                <a:latin typeface="urw-din"/>
                <a:cs typeface="Times New Roman" panose="02020603050405020304" pitchFamily="18" charset="0"/>
              </a:rPr>
              <a:t> to exchange signals among threads. </a:t>
            </a:r>
          </a:p>
          <a:p>
            <a:pPr algn="just" eaLnBrk="1" hangingPunct="1">
              <a:buFont typeface="Wingdings" panose="05000000000000000000" pitchFamily="2" charset="2"/>
              <a:buChar char="§"/>
              <a:defRPr/>
            </a:pPr>
            <a:r>
              <a:rPr lang="en-US" altLang="en-US" sz="1800" dirty="0">
                <a:solidFill>
                  <a:srgbClr val="161616"/>
                </a:solidFill>
                <a:latin typeface="urw-din"/>
                <a:cs typeface="Times New Roman" panose="02020603050405020304" pitchFamily="18" charset="0"/>
              </a:rPr>
              <a:t>It blocks other threads until another thread modifies the shared variable &amp; notifies the condition variable.</a:t>
            </a:r>
          </a:p>
          <a:p>
            <a:pPr algn="just" eaLnBrk="1" hangingPunct="1">
              <a:buFont typeface="Wingdings" panose="05000000000000000000" pitchFamily="2" charset="2"/>
              <a:buChar char="§"/>
              <a:defRPr/>
            </a:pPr>
            <a:r>
              <a:rPr lang="en-US" altLang="en-US" sz="1800" dirty="0">
                <a:solidFill>
                  <a:srgbClr val="161616"/>
                </a:solidFill>
                <a:latin typeface="urw-din"/>
                <a:cs typeface="Times New Roman" panose="02020603050405020304" pitchFamily="18" charset="0"/>
              </a:rPr>
              <a:t>The principle of the </a:t>
            </a:r>
            <a:r>
              <a:rPr lang="en-US" altLang="en-US" sz="1800" b="1" dirty="0">
                <a:solidFill>
                  <a:srgbClr val="161616"/>
                </a:solidFill>
                <a:latin typeface="urw-din"/>
                <a:cs typeface="Times New Roman" panose="02020603050405020304" pitchFamily="18" charset="0"/>
              </a:rPr>
              <a:t>Condition</a:t>
            </a:r>
            <a:r>
              <a:rPr lang="en-US" altLang="en-US" sz="1800" dirty="0">
                <a:solidFill>
                  <a:srgbClr val="161616"/>
                </a:solidFill>
                <a:latin typeface="urw-din"/>
                <a:cs typeface="Times New Roman" panose="02020603050405020304" pitchFamily="18" charset="0"/>
              </a:rPr>
              <a:t> </a:t>
            </a:r>
            <a:r>
              <a:rPr lang="en-US" altLang="en-US" sz="1800" b="1" dirty="0">
                <a:solidFill>
                  <a:srgbClr val="161616"/>
                </a:solidFill>
                <a:latin typeface="urw-din"/>
                <a:cs typeface="Times New Roman" panose="02020603050405020304" pitchFamily="18" charset="0"/>
              </a:rPr>
              <a:t>variable</a:t>
            </a:r>
            <a:r>
              <a:rPr lang="en-US" altLang="en-US" sz="1800" dirty="0">
                <a:solidFill>
                  <a:srgbClr val="161616"/>
                </a:solidFill>
                <a:latin typeface="urw-din"/>
                <a:cs typeface="Times New Roman" panose="02020603050405020304" pitchFamily="18" charset="0"/>
              </a:rPr>
              <a:t> is </a:t>
            </a:r>
            <a:r>
              <a:rPr lang="en-US" altLang="en-US" sz="1800" b="1" dirty="0">
                <a:solidFill>
                  <a:srgbClr val="161616"/>
                </a:solidFill>
                <a:latin typeface="urw-din"/>
                <a:cs typeface="Times New Roman" panose="02020603050405020304" pitchFamily="18" charset="0"/>
              </a:rPr>
              <a:t>signal</a:t>
            </a:r>
            <a:r>
              <a:rPr lang="en-US" altLang="en-US" sz="1800" dirty="0">
                <a:solidFill>
                  <a:srgbClr val="161616"/>
                </a:solidFill>
                <a:latin typeface="urw-din"/>
                <a:cs typeface="Times New Roman" panose="02020603050405020304" pitchFamily="18" charset="0"/>
              </a:rPr>
              <a:t> &amp; </a:t>
            </a:r>
            <a:r>
              <a:rPr lang="en-US" altLang="en-US" sz="1800" b="1" dirty="0">
                <a:solidFill>
                  <a:srgbClr val="161616"/>
                </a:solidFill>
                <a:latin typeface="urw-din"/>
                <a:cs typeface="Times New Roman" panose="02020603050405020304" pitchFamily="18" charset="0"/>
              </a:rPr>
              <a:t>wait</a:t>
            </a:r>
            <a:r>
              <a:rPr lang="en-US" altLang="en-US" sz="1800" dirty="0">
                <a:solidFill>
                  <a:srgbClr val="161616"/>
                </a:solidFill>
                <a:latin typeface="urw-din"/>
                <a:cs typeface="Times New Roman" panose="02020603050405020304" pitchFamily="18" charset="0"/>
              </a:rPr>
              <a:t>.</a:t>
            </a:r>
          </a:p>
          <a:p>
            <a:pPr algn="just" eaLnBrk="1" hangingPunct="1">
              <a:buFont typeface="Wingdings" panose="05000000000000000000" pitchFamily="2" charset="2"/>
              <a:buChar char="§"/>
              <a:defRPr/>
            </a:pPr>
            <a:r>
              <a:rPr lang="en-US" altLang="en-US" sz="1800" b="1" u="sng" dirty="0">
                <a:solidFill>
                  <a:srgbClr val="161616"/>
                </a:solidFill>
                <a:latin typeface="urw-din"/>
                <a:cs typeface="Times New Roman" panose="02020603050405020304" pitchFamily="18" charset="0"/>
              </a:rPr>
              <a:t>Condition Variable</a:t>
            </a:r>
            <a:r>
              <a:rPr lang="en-US" altLang="en-US" sz="1800" b="1" dirty="0">
                <a:solidFill>
                  <a:srgbClr val="161616"/>
                </a:solidFill>
                <a:latin typeface="urw-din"/>
                <a:cs typeface="Times New Roman" panose="02020603050405020304" pitchFamily="18" charset="0"/>
              </a:rPr>
              <a:t>:</a:t>
            </a:r>
            <a:r>
              <a:rPr lang="en-US" altLang="en-US" sz="1800" dirty="0">
                <a:solidFill>
                  <a:srgbClr val="161616"/>
                </a:solidFill>
                <a:latin typeface="urw-din"/>
                <a:cs typeface="Times New Roman" panose="02020603050405020304" pitchFamily="18" charset="0"/>
              </a:rPr>
              <a:t> object can be created using the below :</a:t>
            </a:r>
          </a:p>
          <a:p>
            <a:pPr lvl="1" algn="just">
              <a:defRPr/>
            </a:pPr>
            <a:r>
              <a:rPr lang="en-US" altLang="en-US" sz="1800" b="1" u="sng" dirty="0">
                <a:solidFill>
                  <a:srgbClr val="161616"/>
                </a:solidFill>
                <a:latin typeface="urw-din"/>
                <a:cs typeface="Times New Roman" panose="02020603050405020304" pitchFamily="18" charset="0"/>
              </a:rPr>
              <a:t>Syntax</a:t>
            </a:r>
            <a:r>
              <a:rPr lang="en-US" altLang="en-US" sz="1800" b="1" dirty="0">
                <a:solidFill>
                  <a:srgbClr val="161616"/>
                </a:solidFill>
                <a:latin typeface="urw-din"/>
                <a:cs typeface="Times New Roman" panose="02020603050405020304" pitchFamily="18" charset="0"/>
              </a:rPr>
              <a:t>: 	std::</a:t>
            </a:r>
            <a:r>
              <a:rPr lang="en-US" altLang="en-US" sz="1800" b="1" dirty="0" err="1">
                <a:solidFill>
                  <a:srgbClr val="161616"/>
                </a:solidFill>
                <a:latin typeface="urw-din"/>
                <a:cs typeface="Times New Roman" panose="02020603050405020304" pitchFamily="18" charset="0"/>
              </a:rPr>
              <a:t>condition_variable</a:t>
            </a:r>
            <a:r>
              <a:rPr lang="en-US" altLang="en-US" sz="1800" b="1" dirty="0">
                <a:solidFill>
                  <a:srgbClr val="161616"/>
                </a:solidFill>
                <a:latin typeface="urw-din"/>
                <a:cs typeface="Times New Roman" panose="02020603050405020304" pitchFamily="18" charset="0"/>
              </a:rPr>
              <a:t>   cdv ;</a:t>
            </a:r>
          </a:p>
          <a:p>
            <a:pPr algn="just">
              <a:buFont typeface="Wingdings" panose="05000000000000000000" pitchFamily="2" charset="2"/>
              <a:buChar char="§"/>
              <a:defRPr/>
            </a:pPr>
            <a:endParaRPr lang="en-US" altLang="en-US" sz="2000" b="1" u="sng" dirty="0">
              <a:solidFill>
                <a:srgbClr val="161616"/>
              </a:solidFill>
              <a:latin typeface="urw-din"/>
              <a:cs typeface="Times New Roman" panose="02020603050405020304" pitchFamily="18" charset="0"/>
            </a:endParaRPr>
          </a:p>
          <a:p>
            <a:pPr algn="just">
              <a:buFont typeface="Wingdings" panose="05000000000000000000" pitchFamily="2" charset="2"/>
              <a:buChar char="§"/>
              <a:defRPr/>
            </a:pPr>
            <a:r>
              <a:rPr lang="en-US" altLang="en-US" sz="1800" b="1" u="sng" dirty="0">
                <a:solidFill>
                  <a:srgbClr val="161616"/>
                </a:solidFill>
                <a:latin typeface="urw-din"/>
                <a:cs typeface="Times New Roman" panose="02020603050405020304" pitchFamily="18" charset="0"/>
              </a:rPr>
              <a:t>Member function(wait)</a:t>
            </a:r>
            <a:r>
              <a:rPr lang="en-US" altLang="en-US" sz="1800" b="1" dirty="0">
                <a:solidFill>
                  <a:srgbClr val="161616"/>
                </a:solidFill>
                <a:latin typeface="urw-din"/>
                <a:cs typeface="Times New Roman" panose="02020603050405020304" pitchFamily="18" charset="0"/>
              </a:rPr>
              <a:t>: (Giving Predicate is optional)</a:t>
            </a:r>
          </a:p>
          <a:p>
            <a:pPr lvl="1" algn="just">
              <a:buFont typeface="Wingdings" panose="05000000000000000000" pitchFamily="2" charset="2"/>
              <a:buChar char="§"/>
              <a:defRPr/>
            </a:pPr>
            <a:r>
              <a:rPr lang="en-US" altLang="en-US" sz="1800" b="1" dirty="0">
                <a:solidFill>
                  <a:srgbClr val="161616"/>
                </a:solidFill>
                <a:latin typeface="urw-din"/>
                <a:cs typeface="Times New Roman" panose="02020603050405020304" pitchFamily="18" charset="0"/>
              </a:rPr>
              <a:t> </a:t>
            </a:r>
            <a:r>
              <a:rPr lang="en-US" altLang="en-US" sz="1800" b="1" u="sng" dirty="0">
                <a:solidFill>
                  <a:srgbClr val="161616"/>
                </a:solidFill>
                <a:latin typeface="urw-din"/>
                <a:cs typeface="Times New Roman" panose="02020603050405020304" pitchFamily="18" charset="0"/>
              </a:rPr>
              <a:t>std::</a:t>
            </a:r>
            <a:r>
              <a:rPr lang="en-US" altLang="en-US" sz="1800" b="1" u="sng" dirty="0" err="1">
                <a:solidFill>
                  <a:srgbClr val="161616"/>
                </a:solidFill>
                <a:latin typeface="urw-din"/>
                <a:cs typeface="Times New Roman" panose="02020603050405020304" pitchFamily="18" charset="0"/>
              </a:rPr>
              <a:t>condition_variable</a:t>
            </a:r>
            <a:r>
              <a:rPr lang="en-US" altLang="en-US" sz="1800" b="1" u="sng" dirty="0">
                <a:solidFill>
                  <a:srgbClr val="161616"/>
                </a:solidFill>
                <a:latin typeface="urw-din"/>
                <a:cs typeface="Times New Roman" panose="02020603050405020304" pitchFamily="18" charset="0"/>
              </a:rPr>
              <a:t>::wait</a:t>
            </a:r>
            <a:r>
              <a:rPr lang="en-US" altLang="en-US" sz="1800" b="1" dirty="0">
                <a:solidFill>
                  <a:srgbClr val="161616"/>
                </a:solidFill>
                <a:latin typeface="urw-din"/>
                <a:cs typeface="Times New Roman" panose="02020603050405020304" pitchFamily="18" charset="0"/>
              </a:rPr>
              <a:t>(lock): </a:t>
            </a:r>
            <a:r>
              <a:rPr lang="en-US" altLang="en-US" sz="1800" dirty="0">
                <a:solidFill>
                  <a:srgbClr val="161616"/>
                </a:solidFill>
                <a:latin typeface="urw-din"/>
                <a:cs typeface="Times New Roman" panose="02020603050405020304" pitchFamily="18" charset="0"/>
              </a:rPr>
              <a:t>blocks the thread </a:t>
            </a:r>
            <a:r>
              <a:rPr lang="en-IN" sz="1800" b="0" i="0" dirty="0">
                <a:solidFill>
                  <a:srgbClr val="000000"/>
                </a:solidFill>
                <a:effectLst/>
                <a:latin typeface="urw-din"/>
              </a:rPr>
              <a:t>until notified</a:t>
            </a:r>
            <a:r>
              <a:rPr lang="en-US" altLang="en-US" sz="1800" dirty="0">
                <a:solidFill>
                  <a:srgbClr val="161616"/>
                </a:solidFill>
                <a:latin typeface="urw-din"/>
                <a:cs typeface="Times New Roman" panose="02020603050405020304" pitchFamily="18" charset="0"/>
              </a:rPr>
              <a:t>.</a:t>
            </a:r>
          </a:p>
          <a:p>
            <a:pPr lvl="1" algn="just">
              <a:buFont typeface="Wingdings" panose="05000000000000000000" pitchFamily="2" charset="2"/>
              <a:buChar char="§"/>
              <a:defRPr/>
            </a:pPr>
            <a:r>
              <a:rPr lang="en-US" altLang="en-US" sz="1800" b="1" dirty="0">
                <a:solidFill>
                  <a:srgbClr val="161616"/>
                </a:solidFill>
                <a:latin typeface="urw-din"/>
                <a:cs typeface="Times New Roman" panose="02020603050405020304" pitchFamily="18" charset="0"/>
              </a:rPr>
              <a:t> </a:t>
            </a:r>
            <a:r>
              <a:rPr lang="en-US" altLang="en-US" sz="1800" b="1" u="sng" dirty="0">
                <a:solidFill>
                  <a:srgbClr val="161616"/>
                </a:solidFill>
                <a:latin typeface="urw-din"/>
                <a:cs typeface="Times New Roman" panose="02020603050405020304" pitchFamily="18" charset="0"/>
              </a:rPr>
              <a:t>std::</a:t>
            </a:r>
            <a:r>
              <a:rPr lang="en-US" altLang="en-US" sz="1800" b="1" u="sng" dirty="0" err="1">
                <a:solidFill>
                  <a:srgbClr val="161616"/>
                </a:solidFill>
                <a:latin typeface="urw-din"/>
                <a:cs typeface="Times New Roman" panose="02020603050405020304" pitchFamily="18" charset="0"/>
              </a:rPr>
              <a:t>condition_variable</a:t>
            </a:r>
            <a:r>
              <a:rPr lang="en-US" altLang="en-US" sz="1800" b="1" u="sng" dirty="0">
                <a:solidFill>
                  <a:srgbClr val="161616"/>
                </a:solidFill>
                <a:latin typeface="urw-din"/>
                <a:cs typeface="Times New Roman" panose="02020603050405020304" pitchFamily="18" charset="0"/>
              </a:rPr>
              <a:t>:: </a:t>
            </a:r>
            <a:r>
              <a:rPr lang="en-US" altLang="en-US" sz="1800" b="1" u="sng" dirty="0" err="1">
                <a:solidFill>
                  <a:srgbClr val="161616"/>
                </a:solidFill>
                <a:latin typeface="urw-din"/>
                <a:cs typeface="Times New Roman" panose="02020603050405020304" pitchFamily="18" charset="0"/>
              </a:rPr>
              <a:t>wait_for</a:t>
            </a:r>
            <a:r>
              <a:rPr lang="en-US" altLang="en-US" sz="1800" b="1" dirty="0">
                <a:solidFill>
                  <a:srgbClr val="161616"/>
                </a:solidFill>
                <a:latin typeface="urw-din"/>
                <a:cs typeface="Times New Roman" panose="02020603050405020304" pitchFamily="18" charset="0"/>
              </a:rPr>
              <a:t>(lock, timeout): </a:t>
            </a:r>
            <a:r>
              <a:rPr lang="en-US" altLang="en-US" sz="1800" dirty="0">
                <a:solidFill>
                  <a:srgbClr val="161616"/>
                </a:solidFill>
                <a:latin typeface="urw-din"/>
                <a:cs typeface="Times New Roman" panose="02020603050405020304" pitchFamily="18" charset="0"/>
              </a:rPr>
              <a:t>wait for timeout or until notified within the timeout.</a:t>
            </a:r>
          </a:p>
          <a:p>
            <a:pPr lvl="1" algn="just">
              <a:buFont typeface="Wingdings" panose="05000000000000000000" pitchFamily="2" charset="2"/>
              <a:buChar char="§"/>
              <a:defRPr/>
            </a:pPr>
            <a:r>
              <a:rPr lang="en-US" altLang="en-US" sz="1800" b="1" u="sng" dirty="0">
                <a:solidFill>
                  <a:srgbClr val="161616"/>
                </a:solidFill>
                <a:latin typeface="urw-din"/>
                <a:cs typeface="Times New Roman" panose="02020603050405020304" pitchFamily="18" charset="0"/>
              </a:rPr>
              <a:t> std::</a:t>
            </a:r>
            <a:r>
              <a:rPr lang="en-US" altLang="en-US" sz="1800" b="1" u="sng" dirty="0" err="1">
                <a:solidFill>
                  <a:srgbClr val="161616"/>
                </a:solidFill>
                <a:latin typeface="urw-din"/>
                <a:cs typeface="Times New Roman" panose="02020603050405020304" pitchFamily="18" charset="0"/>
              </a:rPr>
              <a:t>condition_variable</a:t>
            </a:r>
            <a:r>
              <a:rPr lang="en-US" altLang="en-US" sz="1800" b="1" u="sng" dirty="0">
                <a:solidFill>
                  <a:srgbClr val="161616"/>
                </a:solidFill>
                <a:latin typeface="urw-din"/>
                <a:cs typeface="Times New Roman" panose="02020603050405020304" pitchFamily="18" charset="0"/>
              </a:rPr>
              <a:t>:: </a:t>
            </a:r>
            <a:r>
              <a:rPr lang="en-US" altLang="en-US" sz="1800" b="1" u="sng" dirty="0" err="1">
                <a:solidFill>
                  <a:srgbClr val="161616"/>
                </a:solidFill>
                <a:latin typeface="urw-din"/>
                <a:cs typeface="Times New Roman" panose="02020603050405020304" pitchFamily="18" charset="0"/>
              </a:rPr>
              <a:t>wait_until</a:t>
            </a:r>
            <a:r>
              <a:rPr lang="en-US" altLang="en-US" sz="1800" b="1" dirty="0">
                <a:solidFill>
                  <a:srgbClr val="161616"/>
                </a:solidFill>
                <a:latin typeface="urw-din"/>
                <a:cs typeface="Times New Roman" panose="02020603050405020304" pitchFamily="18" charset="0"/>
              </a:rPr>
              <a:t>(lock, timepoint ): </a:t>
            </a:r>
            <a:r>
              <a:rPr lang="en-US" altLang="en-US" sz="1800" dirty="0">
                <a:solidFill>
                  <a:srgbClr val="161616"/>
                </a:solidFill>
                <a:latin typeface="urw-din"/>
                <a:cs typeface="Times New Roman" panose="02020603050405020304" pitchFamily="18" charset="0"/>
              </a:rPr>
              <a:t>wait until notified or a point of time occur.</a:t>
            </a:r>
          </a:p>
          <a:p>
            <a:pPr algn="just">
              <a:buFont typeface="Wingdings" panose="05000000000000000000" pitchFamily="2" charset="2"/>
              <a:buChar char="§"/>
              <a:defRPr/>
            </a:pPr>
            <a:endParaRPr lang="en-US" altLang="en-US" sz="1800" b="1" u="sng" dirty="0">
              <a:solidFill>
                <a:srgbClr val="161616"/>
              </a:solidFill>
              <a:latin typeface="urw-din"/>
              <a:cs typeface="Times New Roman" panose="02020603050405020304" pitchFamily="18" charset="0"/>
            </a:endParaRPr>
          </a:p>
          <a:p>
            <a:pPr algn="just">
              <a:buFont typeface="Wingdings" panose="05000000000000000000" pitchFamily="2" charset="2"/>
              <a:buChar char="§"/>
              <a:defRPr/>
            </a:pPr>
            <a:r>
              <a:rPr lang="en-US" altLang="en-US" sz="1800" b="1" u="sng" dirty="0">
                <a:solidFill>
                  <a:srgbClr val="161616"/>
                </a:solidFill>
                <a:latin typeface="urw-din"/>
                <a:cs typeface="Times New Roman" panose="02020603050405020304" pitchFamily="18" charset="0"/>
              </a:rPr>
              <a:t>Member function(notify)</a:t>
            </a:r>
            <a:r>
              <a:rPr lang="en-US" altLang="en-US" sz="1800" b="1" dirty="0">
                <a:solidFill>
                  <a:srgbClr val="161616"/>
                </a:solidFill>
                <a:latin typeface="urw-din"/>
                <a:cs typeface="Times New Roman" panose="02020603050405020304" pitchFamily="18" charset="0"/>
              </a:rPr>
              <a:t>:</a:t>
            </a:r>
          </a:p>
          <a:p>
            <a:pPr lvl="1" algn="just">
              <a:buFont typeface="Wingdings" panose="05000000000000000000" pitchFamily="2" charset="2"/>
              <a:buChar char="§"/>
              <a:defRPr/>
            </a:pPr>
            <a:r>
              <a:rPr lang="en-US" altLang="en-US" sz="1800" b="1" dirty="0">
                <a:solidFill>
                  <a:srgbClr val="161616"/>
                </a:solidFill>
                <a:latin typeface="urw-din"/>
                <a:cs typeface="Times New Roman" panose="02020603050405020304" pitchFamily="18" charset="0"/>
              </a:rPr>
              <a:t> </a:t>
            </a:r>
            <a:r>
              <a:rPr lang="en-US" altLang="en-US" sz="1800" b="1" u="sng" dirty="0" err="1">
                <a:solidFill>
                  <a:srgbClr val="161616"/>
                </a:solidFill>
                <a:latin typeface="urw-din"/>
                <a:cs typeface="Times New Roman" panose="02020603050405020304" pitchFamily="18" charset="0"/>
              </a:rPr>
              <a:t>notify_one</a:t>
            </a:r>
            <a:r>
              <a:rPr lang="en-US" altLang="en-US" sz="1800" b="1" dirty="0">
                <a:solidFill>
                  <a:srgbClr val="161616"/>
                </a:solidFill>
                <a:latin typeface="urw-din"/>
                <a:cs typeface="Times New Roman" panose="02020603050405020304" pitchFamily="18" charset="0"/>
              </a:rPr>
              <a:t>( ): </a:t>
            </a:r>
            <a:r>
              <a:rPr lang="en-US" altLang="en-US" sz="1800" dirty="0">
                <a:solidFill>
                  <a:srgbClr val="161616"/>
                </a:solidFill>
                <a:latin typeface="urw-din"/>
                <a:cs typeface="Times New Roman" panose="02020603050405020304" pitchFamily="18" charset="0"/>
              </a:rPr>
              <a:t>It notifies only one of the thread.</a:t>
            </a:r>
            <a:endParaRPr lang="en-US" altLang="en-US" sz="1800" b="1" dirty="0">
              <a:solidFill>
                <a:srgbClr val="161616"/>
              </a:solidFill>
              <a:latin typeface="urw-din"/>
              <a:cs typeface="Times New Roman" panose="02020603050405020304" pitchFamily="18" charset="0"/>
            </a:endParaRPr>
          </a:p>
          <a:p>
            <a:pPr lvl="1" algn="just">
              <a:buFont typeface="Wingdings" panose="05000000000000000000" pitchFamily="2" charset="2"/>
              <a:buChar char="§"/>
              <a:defRPr/>
            </a:pPr>
            <a:r>
              <a:rPr lang="en-US" altLang="en-US" sz="1800" b="1" dirty="0">
                <a:solidFill>
                  <a:srgbClr val="161616"/>
                </a:solidFill>
                <a:latin typeface="urw-din"/>
                <a:cs typeface="Times New Roman" panose="02020603050405020304" pitchFamily="18" charset="0"/>
              </a:rPr>
              <a:t> </a:t>
            </a:r>
            <a:r>
              <a:rPr lang="en-US" altLang="en-US" sz="1800" b="1" u="sng" dirty="0" err="1">
                <a:solidFill>
                  <a:srgbClr val="161616"/>
                </a:solidFill>
                <a:latin typeface="urw-din"/>
                <a:cs typeface="Times New Roman" panose="02020603050405020304" pitchFamily="18" charset="0"/>
              </a:rPr>
              <a:t>notify_all</a:t>
            </a:r>
            <a:r>
              <a:rPr lang="en-US" altLang="en-US" sz="1800" b="1" dirty="0">
                <a:solidFill>
                  <a:srgbClr val="161616"/>
                </a:solidFill>
                <a:latin typeface="urw-din"/>
                <a:cs typeface="Times New Roman" panose="02020603050405020304" pitchFamily="18" charset="0"/>
              </a:rPr>
              <a:t>( ): </a:t>
            </a:r>
            <a:r>
              <a:rPr lang="en-US" altLang="en-US" sz="1800" dirty="0">
                <a:solidFill>
                  <a:srgbClr val="161616"/>
                </a:solidFill>
                <a:latin typeface="urw-din"/>
                <a:cs typeface="Times New Roman" panose="02020603050405020304" pitchFamily="18" charset="0"/>
              </a:rPr>
              <a:t>It notifies all the thread.</a:t>
            </a:r>
          </a:p>
          <a:p>
            <a:pPr algn="just" eaLnBrk="1" hangingPunct="1">
              <a:buFont typeface="Wingdings" panose="05000000000000000000" pitchFamily="2" charset="2"/>
              <a:buChar char="§"/>
              <a:defRPr/>
            </a:pPr>
            <a:endParaRPr lang="en-US" altLang="en-US" sz="2000" dirty="0">
              <a:solidFill>
                <a:srgbClr val="161616"/>
              </a:solidFill>
              <a:latin typeface="urw-din"/>
              <a:cs typeface="Times New Roman" panose="02020603050405020304" pitchFamily="18" charset="0"/>
            </a:endParaRPr>
          </a:p>
          <a:p>
            <a:pPr algn="just" eaLnBrk="1" hangingPunct="1">
              <a:buFont typeface="Wingdings" panose="05000000000000000000" pitchFamily="2" charset="2"/>
              <a:buChar char="§"/>
              <a:defRPr/>
            </a:pPr>
            <a:endParaRPr lang="en-US" altLang="en-US" sz="2000" dirty="0">
              <a:solidFill>
                <a:srgbClr val="161616"/>
              </a:solidFill>
              <a:latin typeface="urw-din"/>
              <a:cs typeface="Times New Roman" panose="02020603050405020304" pitchFamily="18" charset="0"/>
            </a:endParaRPr>
          </a:p>
          <a:p>
            <a:pPr lvl="1" algn="just">
              <a:defRPr/>
            </a:pPr>
            <a:endParaRPr lang="en-US" altLang="en-US" sz="2000" b="1" dirty="0">
              <a:solidFill>
                <a:srgbClr val="161616"/>
              </a:solidFill>
              <a:latin typeface="urw-din"/>
              <a:cs typeface="Times New Roman" panose="02020603050405020304" pitchFamily="18" charset="0"/>
            </a:endParaRPr>
          </a:p>
          <a:p>
            <a:pPr lvl="1" algn="just">
              <a:defRPr/>
            </a:pPr>
            <a:endParaRPr lang="en-US" altLang="en-US" sz="2000" b="1" dirty="0">
              <a:solidFill>
                <a:srgbClr val="161616"/>
              </a:solidFill>
              <a:latin typeface="urw-din"/>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1B7766B-F1A7-06CC-87E7-9618ECEB8FCA}"/>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2285AAB4-DD92-7B07-0F5A-F5A7107F75F5}"/>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BA2DCC02-DC47-14AD-0FB4-222E01D024D4}"/>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32687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F570-AAED-5EBD-200F-8177EC246F3E}"/>
              </a:ext>
            </a:extLst>
          </p:cNvPr>
          <p:cNvSpPr>
            <a:spLocks noGrp="1"/>
          </p:cNvSpPr>
          <p:nvPr>
            <p:ph type="title"/>
          </p:nvPr>
        </p:nvSpPr>
        <p:spPr>
          <a:xfrm>
            <a:off x="889883" y="0"/>
            <a:ext cx="9779183" cy="596854"/>
          </a:xfrm>
        </p:spPr>
        <p:txBody>
          <a:bodyPr/>
          <a:lstStyle/>
          <a:p>
            <a:r>
              <a:rPr lang="en-US" sz="3200" u="sng" dirty="0"/>
              <a:t>Semaphore</a:t>
            </a:r>
            <a:endParaRPr lang="en-IN" sz="3200" u="sng" dirty="0"/>
          </a:p>
        </p:txBody>
      </p:sp>
      <p:sp>
        <p:nvSpPr>
          <p:cNvPr id="3" name="Content Placeholder 2">
            <a:extLst>
              <a:ext uri="{FF2B5EF4-FFF2-40B4-BE49-F238E27FC236}">
                <a16:creationId xmlns:a16="http://schemas.microsoft.com/office/drawing/2014/main" id="{FFC9469D-E88C-415B-1A28-1EE7A0AEE551}"/>
              </a:ext>
            </a:extLst>
          </p:cNvPr>
          <p:cNvSpPr>
            <a:spLocks noGrp="1"/>
          </p:cNvSpPr>
          <p:nvPr>
            <p:ph idx="1"/>
          </p:nvPr>
        </p:nvSpPr>
        <p:spPr>
          <a:xfrm>
            <a:off x="424233" y="683581"/>
            <a:ext cx="10468667" cy="5855331"/>
          </a:xfrm>
        </p:spPr>
        <p:txBody>
          <a:bodyPr/>
          <a:lstStyle/>
          <a:p>
            <a:pPr algn="just" eaLnBrk="1" hangingPunct="1">
              <a:buFont typeface="Wingdings" panose="05000000000000000000" pitchFamily="2" charset="2"/>
              <a:buChar char="§"/>
              <a:defRPr/>
            </a:pPr>
            <a:r>
              <a:rPr lang="en-US" sz="2200" dirty="0">
                <a:solidFill>
                  <a:srgbClr val="202124"/>
                </a:solidFill>
                <a:latin typeface="urw-din"/>
              </a:rPr>
              <a:t>A semaphore is </a:t>
            </a:r>
            <a:r>
              <a:rPr lang="en-US" sz="2200" b="1" dirty="0">
                <a:solidFill>
                  <a:srgbClr val="202124"/>
                </a:solidFill>
                <a:latin typeface="urw-din"/>
              </a:rPr>
              <a:t>an integer variable, shared among multiple processes</a:t>
            </a:r>
            <a:r>
              <a:rPr lang="en-US" sz="2200" dirty="0">
                <a:solidFill>
                  <a:srgbClr val="202124"/>
                </a:solidFill>
                <a:latin typeface="urw-din"/>
              </a:rPr>
              <a:t>. The main aim of using a semaphore is process synchronization and access control for a common resource in a concurrent environment.</a:t>
            </a:r>
          </a:p>
          <a:p>
            <a:pPr algn="just" eaLnBrk="1" hangingPunct="1">
              <a:buFont typeface="Wingdings" panose="05000000000000000000" pitchFamily="2" charset="2"/>
              <a:buChar char="§"/>
              <a:defRPr/>
            </a:pPr>
            <a:r>
              <a:rPr lang="en-US" altLang="en-US" sz="2200" b="1" dirty="0">
                <a:solidFill>
                  <a:srgbClr val="202124"/>
                </a:solidFill>
                <a:latin typeface="urw-din"/>
              </a:rPr>
              <a:t>Kind of semaphore:  	a) Counting Semaphore, 	b) Binary Semaphore. </a:t>
            </a:r>
          </a:p>
          <a:p>
            <a:pPr algn="just" eaLnBrk="1" hangingPunct="1">
              <a:buFont typeface="Wingdings" panose="05000000000000000000" pitchFamily="2" charset="2"/>
              <a:buChar char="§"/>
              <a:defRPr/>
            </a:pPr>
            <a:r>
              <a:rPr lang="en-US" altLang="en-US" sz="2200" b="1" dirty="0">
                <a:solidFill>
                  <a:srgbClr val="202124"/>
                </a:solidFill>
                <a:latin typeface="urw-din"/>
              </a:rPr>
              <a:t>Binary Semaphore: </a:t>
            </a:r>
            <a:r>
              <a:rPr lang="en-US" altLang="en-US" sz="2200" dirty="0">
                <a:solidFill>
                  <a:srgbClr val="202124"/>
                </a:solidFill>
                <a:latin typeface="urw-din"/>
              </a:rPr>
              <a:t>used to solve the Critical section problem of mutual exclusion.</a:t>
            </a:r>
          </a:p>
          <a:p>
            <a:pPr lvl="1" algn="just">
              <a:buFont typeface="Wingdings" panose="05000000000000000000" pitchFamily="2" charset="2"/>
              <a:buChar char="§"/>
              <a:defRPr/>
            </a:pPr>
            <a:r>
              <a:rPr lang="en-US" altLang="en-US" sz="2200" b="1" dirty="0">
                <a:solidFill>
                  <a:srgbClr val="202124"/>
                </a:solidFill>
                <a:latin typeface="urw-din"/>
              </a:rPr>
              <a:t> </a:t>
            </a:r>
            <a:r>
              <a:rPr lang="en-US" altLang="en-US" sz="2200" b="1" u="sng" dirty="0">
                <a:solidFill>
                  <a:srgbClr val="202124"/>
                </a:solidFill>
                <a:latin typeface="urw-din"/>
              </a:rPr>
              <a:t>Syntax</a:t>
            </a:r>
            <a:r>
              <a:rPr lang="en-US" altLang="en-US" sz="2200" b="1" dirty="0">
                <a:solidFill>
                  <a:srgbClr val="202124"/>
                </a:solidFill>
                <a:latin typeface="urw-din"/>
              </a:rPr>
              <a:t>: std::</a:t>
            </a:r>
            <a:r>
              <a:rPr lang="en-US" altLang="en-US" sz="2200" b="1" dirty="0" err="1">
                <a:solidFill>
                  <a:srgbClr val="202124"/>
                </a:solidFill>
                <a:latin typeface="urw-din"/>
              </a:rPr>
              <a:t>counting_semaphore</a:t>
            </a:r>
            <a:r>
              <a:rPr lang="en-US" altLang="en-US" sz="2200" b="1" dirty="0">
                <a:solidFill>
                  <a:srgbClr val="202124"/>
                </a:solidFill>
                <a:latin typeface="urw-din"/>
              </a:rPr>
              <a:t>&lt;int num&gt;  </a:t>
            </a:r>
            <a:r>
              <a:rPr lang="en-US" altLang="en-US" sz="2200" b="1" dirty="0" err="1">
                <a:solidFill>
                  <a:srgbClr val="202124"/>
                </a:solidFill>
                <a:latin typeface="urw-din"/>
              </a:rPr>
              <a:t>sem</a:t>
            </a:r>
            <a:r>
              <a:rPr lang="en-US" altLang="en-US" sz="2200" b="1" dirty="0">
                <a:solidFill>
                  <a:srgbClr val="202124"/>
                </a:solidFill>
                <a:latin typeface="urw-din"/>
              </a:rPr>
              <a:t>;</a:t>
            </a:r>
          </a:p>
          <a:p>
            <a:pPr algn="just" eaLnBrk="1" hangingPunct="1">
              <a:buFont typeface="Wingdings" panose="05000000000000000000" pitchFamily="2" charset="2"/>
              <a:buChar char="§"/>
              <a:defRPr/>
            </a:pPr>
            <a:r>
              <a:rPr lang="en-US" altLang="en-US" sz="2200" b="1" dirty="0">
                <a:solidFill>
                  <a:srgbClr val="202124"/>
                </a:solidFill>
                <a:latin typeface="urw-din"/>
              </a:rPr>
              <a:t>Counting Semaphore: </a:t>
            </a:r>
            <a:r>
              <a:rPr lang="en-US" altLang="en-US" sz="2200" dirty="0">
                <a:solidFill>
                  <a:srgbClr val="202124"/>
                </a:solidFill>
                <a:latin typeface="urw-din"/>
              </a:rPr>
              <a:t>used to solve the resource allocation problem(H).</a:t>
            </a:r>
          </a:p>
          <a:p>
            <a:pPr algn="just">
              <a:buFont typeface="Wingdings" panose="05000000000000000000" pitchFamily="2" charset="2"/>
              <a:buChar char="§"/>
              <a:defRPr/>
            </a:pPr>
            <a:r>
              <a:rPr kumimoji="0" lang="en-US" altLang="en-US" sz="2200" b="1" i="0" u="sng" strike="noStrike" cap="none" normalizeH="0" baseline="0" dirty="0">
                <a:ln>
                  <a:noFill/>
                </a:ln>
                <a:effectLst/>
                <a:latin typeface="urw-din"/>
              </a:rPr>
              <a:t>Note</a:t>
            </a:r>
            <a:r>
              <a:rPr kumimoji="0" lang="en-US" altLang="en-US" sz="2200" b="1" i="0" u="none" strike="noStrike" cap="none" normalizeH="0" baseline="0" dirty="0">
                <a:ln>
                  <a:noFill/>
                </a:ln>
                <a:effectLst/>
                <a:latin typeface="urw-din"/>
              </a:rPr>
              <a:t>:</a:t>
            </a:r>
            <a:r>
              <a:rPr kumimoji="0" lang="en-US" altLang="en-US" sz="2200" b="0" i="0" u="none" strike="noStrike" cap="none" normalizeH="0" baseline="0" dirty="0">
                <a:ln>
                  <a:noFill/>
                </a:ln>
                <a:effectLst/>
                <a:latin typeface="urw-din"/>
              </a:rPr>
              <a:t> </a:t>
            </a:r>
            <a:r>
              <a:rPr kumimoji="0" lang="en-US" altLang="en-US" sz="2200" b="0" i="0" u="none" strike="noStrike" cap="none" normalizeH="0" baseline="0" dirty="0" err="1">
                <a:ln>
                  <a:noFill/>
                </a:ln>
                <a:effectLst/>
                <a:latin typeface="urw-din"/>
              </a:rPr>
              <a:t>binary_semaphore</a:t>
            </a:r>
            <a:r>
              <a:rPr kumimoji="0" lang="en-US" altLang="en-US" sz="2200" b="0" i="0" u="none" strike="noStrike" cap="none" normalizeH="0" baseline="0" dirty="0">
                <a:ln>
                  <a:noFill/>
                </a:ln>
                <a:effectLst/>
                <a:latin typeface="urw-din"/>
              </a:rPr>
              <a:t> = std::</a:t>
            </a:r>
            <a:r>
              <a:rPr kumimoji="0" lang="en-US" altLang="en-US" sz="2200" b="0" i="0" u="none" strike="noStrike" cap="none" normalizeH="0" baseline="0" dirty="0" err="1">
                <a:ln>
                  <a:noFill/>
                </a:ln>
                <a:effectLst/>
                <a:latin typeface="urw-din"/>
              </a:rPr>
              <a:t>counting_semaphore</a:t>
            </a:r>
            <a:r>
              <a:rPr kumimoji="0" lang="en-US" altLang="en-US" sz="2200" b="0" i="0" u="none" strike="noStrike" cap="none" normalizeH="0" baseline="0" dirty="0">
                <a:ln>
                  <a:noFill/>
                </a:ln>
                <a:effectLst/>
                <a:latin typeface="urw-din"/>
              </a:rPr>
              <a:t>&lt;1&gt;   </a:t>
            </a:r>
            <a:r>
              <a:rPr kumimoji="0" lang="en-US" altLang="en-US" sz="2200" b="0" i="0" u="none" strike="noStrike" cap="none" normalizeH="0" baseline="0" dirty="0">
                <a:ln>
                  <a:noFill/>
                </a:ln>
                <a:solidFill>
                  <a:srgbClr val="444444"/>
                </a:solidFill>
                <a:effectLst/>
                <a:latin typeface="urw-din"/>
              </a:rPr>
              <a:t>;</a:t>
            </a:r>
            <a:r>
              <a:rPr kumimoji="0" lang="en-US" altLang="en-US" sz="2200" b="0" i="0" u="none" strike="noStrike" cap="none" normalizeH="0" baseline="0" dirty="0">
                <a:ln>
                  <a:noFill/>
                </a:ln>
                <a:solidFill>
                  <a:schemeClr val="tx1"/>
                </a:solidFill>
                <a:effectLst/>
                <a:latin typeface="urw-din"/>
              </a:rPr>
              <a:t>     // both are equivalent</a:t>
            </a:r>
            <a:endParaRPr lang="en-US" altLang="en-US" sz="2200" dirty="0">
              <a:solidFill>
                <a:srgbClr val="202124"/>
              </a:solidFill>
              <a:latin typeface="urw-din"/>
            </a:endParaRPr>
          </a:p>
          <a:p>
            <a:pPr algn="just" eaLnBrk="1" hangingPunct="1">
              <a:buFont typeface="Wingdings" panose="05000000000000000000" pitchFamily="2" charset="2"/>
              <a:buChar char="§"/>
              <a:defRPr/>
            </a:pPr>
            <a:r>
              <a:rPr lang="en-US" altLang="en-US" sz="2200" b="1" u="sng" dirty="0">
                <a:solidFill>
                  <a:srgbClr val="202124"/>
                </a:solidFill>
                <a:latin typeface="urw-din"/>
              </a:rPr>
              <a:t>Member functions</a:t>
            </a:r>
            <a:r>
              <a:rPr lang="en-US" altLang="en-US" sz="2200" b="1" dirty="0">
                <a:solidFill>
                  <a:srgbClr val="202124"/>
                </a:solidFill>
                <a:latin typeface="urw-din"/>
              </a:rPr>
              <a:t>:	</a:t>
            </a:r>
            <a:r>
              <a:rPr lang="en-US" altLang="en-US" sz="2000" b="1" dirty="0">
                <a:solidFill>
                  <a:srgbClr val="202124"/>
                </a:solidFill>
                <a:latin typeface="urw-din"/>
              </a:rPr>
              <a:t>(cpp.sh)</a:t>
            </a:r>
          </a:p>
          <a:p>
            <a:pPr lvl="1" algn="just">
              <a:buFont typeface="Wingdings" panose="05000000000000000000" pitchFamily="2" charset="2"/>
              <a:buChar char="§"/>
              <a:defRPr/>
            </a:pPr>
            <a:r>
              <a:rPr lang="en-US" sz="2000" b="1" i="0" dirty="0">
                <a:solidFill>
                  <a:srgbClr val="000000"/>
                </a:solidFill>
                <a:effectLst/>
                <a:latin typeface="DejaVuSans"/>
              </a:rPr>
              <a:t> </a:t>
            </a:r>
            <a:r>
              <a:rPr lang="en-US" sz="2000" b="1" i="0" u="sng" dirty="0">
                <a:solidFill>
                  <a:srgbClr val="000000"/>
                </a:solidFill>
                <a:effectLst/>
                <a:latin typeface="DejaVuSans"/>
              </a:rPr>
              <a:t>std::</a:t>
            </a:r>
            <a:r>
              <a:rPr lang="en-US" sz="2000" b="1" i="0" u="sng" dirty="0" err="1">
                <a:solidFill>
                  <a:srgbClr val="000000"/>
                </a:solidFill>
                <a:effectLst/>
                <a:latin typeface="DejaVuSans"/>
              </a:rPr>
              <a:t>counting_semaphore</a:t>
            </a:r>
            <a:r>
              <a:rPr lang="en-US" sz="2000" b="1" i="0" u="sng" dirty="0">
                <a:solidFill>
                  <a:srgbClr val="000000"/>
                </a:solidFill>
                <a:effectLst/>
                <a:latin typeface="DejaVuSans"/>
              </a:rPr>
              <a:t>::</a:t>
            </a:r>
            <a:r>
              <a:rPr lang="en-US" altLang="en-US" sz="2000" b="1" u="sng" dirty="0">
                <a:solidFill>
                  <a:srgbClr val="202124"/>
                </a:solidFill>
                <a:latin typeface="urw-din"/>
              </a:rPr>
              <a:t>release</a:t>
            </a:r>
            <a:r>
              <a:rPr lang="en-US" altLang="en-US" sz="2000" b="1" dirty="0">
                <a:solidFill>
                  <a:srgbClr val="202124"/>
                </a:solidFill>
                <a:latin typeface="urw-din"/>
              </a:rPr>
              <a:t>( ): </a:t>
            </a:r>
            <a:r>
              <a:rPr lang="en-US" sz="2000" b="0" i="0" dirty="0">
                <a:solidFill>
                  <a:srgbClr val="000000"/>
                </a:solidFill>
                <a:effectLst/>
                <a:latin typeface="DejaVuSans"/>
              </a:rPr>
              <a:t>increments the internal counter and unblocks acquirers.</a:t>
            </a:r>
          </a:p>
          <a:p>
            <a:pPr lvl="1" algn="just">
              <a:buFont typeface="Wingdings" panose="05000000000000000000" pitchFamily="2" charset="2"/>
              <a:buChar char="§"/>
              <a:defRPr/>
            </a:pPr>
            <a:endParaRPr lang="en-US" sz="2000" b="0" i="0" dirty="0">
              <a:solidFill>
                <a:srgbClr val="000000"/>
              </a:solidFill>
              <a:effectLst/>
              <a:latin typeface="DejaVuSans"/>
            </a:endParaRPr>
          </a:p>
          <a:p>
            <a:pPr lvl="1" algn="just">
              <a:buFont typeface="Wingdings" panose="05000000000000000000" pitchFamily="2" charset="2"/>
              <a:buChar char="§"/>
              <a:defRPr/>
            </a:pPr>
            <a:r>
              <a:rPr lang="en-US" sz="2000" b="1" i="0" dirty="0">
                <a:solidFill>
                  <a:srgbClr val="000000"/>
                </a:solidFill>
                <a:effectLst/>
                <a:latin typeface="DejaVuSans"/>
              </a:rPr>
              <a:t> </a:t>
            </a:r>
            <a:r>
              <a:rPr lang="en-US" sz="2000" b="1" i="0" u="sng" dirty="0">
                <a:solidFill>
                  <a:srgbClr val="000000"/>
                </a:solidFill>
                <a:effectLst/>
                <a:latin typeface="DejaVuSans"/>
              </a:rPr>
              <a:t>std::</a:t>
            </a:r>
            <a:r>
              <a:rPr lang="en-US" sz="2000" b="1" i="0" u="sng" dirty="0" err="1">
                <a:solidFill>
                  <a:srgbClr val="000000"/>
                </a:solidFill>
                <a:effectLst/>
                <a:latin typeface="DejaVuSans"/>
              </a:rPr>
              <a:t>counting_semaphore</a:t>
            </a:r>
            <a:r>
              <a:rPr lang="en-US" sz="2000" b="1" i="0" u="sng" dirty="0">
                <a:solidFill>
                  <a:srgbClr val="000000"/>
                </a:solidFill>
                <a:effectLst/>
                <a:latin typeface="DejaVuSans"/>
              </a:rPr>
              <a:t>::acquire</a:t>
            </a:r>
            <a:r>
              <a:rPr lang="en-US" sz="2000" b="1" i="0" dirty="0">
                <a:solidFill>
                  <a:srgbClr val="000000"/>
                </a:solidFill>
                <a:effectLst/>
                <a:latin typeface="DejaVuSans"/>
              </a:rPr>
              <a:t>( ): </a:t>
            </a:r>
            <a:r>
              <a:rPr lang="en-US" sz="2000" b="0" i="0" dirty="0">
                <a:solidFill>
                  <a:srgbClr val="000000"/>
                </a:solidFill>
                <a:effectLst/>
                <a:latin typeface="DejaVuSans"/>
              </a:rPr>
              <a:t>decrements the internal counter or blocks until it can.</a:t>
            </a:r>
          </a:p>
          <a:p>
            <a:pPr lvl="1" algn="just">
              <a:buFont typeface="Wingdings" panose="05000000000000000000" pitchFamily="2" charset="2"/>
              <a:buChar char="§"/>
              <a:defRPr/>
            </a:pPr>
            <a:endParaRPr lang="en-US" sz="2000" b="0" i="0" dirty="0">
              <a:solidFill>
                <a:srgbClr val="000000"/>
              </a:solidFill>
              <a:effectLst/>
              <a:latin typeface="DejaVuSans"/>
            </a:endParaRPr>
          </a:p>
          <a:p>
            <a:pPr lvl="1" algn="just">
              <a:defRPr/>
            </a:pPr>
            <a:endParaRPr lang="en-US" altLang="en-US" sz="1800" b="1" dirty="0">
              <a:solidFill>
                <a:srgbClr val="202124"/>
              </a:solidFill>
              <a:latin typeface="urw-din"/>
            </a:endParaRPr>
          </a:p>
          <a:p>
            <a:pPr marL="457200" indent="-457200">
              <a:buFont typeface="Wingdings" panose="05000000000000000000" pitchFamily="2" charset="2"/>
              <a:buChar char="§"/>
            </a:pPr>
            <a:endParaRPr lang="en-IN" dirty="0">
              <a:latin typeface="urw-din"/>
            </a:endParaRPr>
          </a:p>
        </p:txBody>
      </p:sp>
      <p:sp>
        <p:nvSpPr>
          <p:cNvPr id="4" name="Date Placeholder 3">
            <a:extLst>
              <a:ext uri="{FF2B5EF4-FFF2-40B4-BE49-F238E27FC236}">
                <a16:creationId xmlns:a16="http://schemas.microsoft.com/office/drawing/2014/main" id="{DE677188-66A3-1110-BEE3-E60C394D65CA}"/>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F30D2B1D-8B50-DB6E-EF46-0F68BB717856}"/>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EDFC6C25-360E-22C3-E284-7CD23EA07F59}"/>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9" name="Rectangle 2">
            <a:extLst>
              <a:ext uri="{FF2B5EF4-FFF2-40B4-BE49-F238E27FC236}">
                <a16:creationId xmlns:a16="http://schemas.microsoft.com/office/drawing/2014/main" id="{C84BF761-CD26-FADB-BE06-FF1FAF8D354F}"/>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89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94C02-29E0-E3D5-BDC8-71DCCE57C18C}"/>
              </a:ext>
            </a:extLst>
          </p:cNvPr>
          <p:cNvSpPr>
            <a:spLocks noGrp="1"/>
          </p:cNvSpPr>
          <p:nvPr>
            <p:ph idx="1"/>
          </p:nvPr>
        </p:nvSpPr>
        <p:spPr>
          <a:xfrm>
            <a:off x="88776" y="568170"/>
            <a:ext cx="10768613" cy="5788180"/>
          </a:xfrm>
        </p:spPr>
        <p:txBody>
          <a:bodyPr/>
          <a:lstStyle/>
          <a:p>
            <a:pPr lvl="1" algn="just">
              <a:buFont typeface="Wingdings" panose="05000000000000000000" pitchFamily="2" charset="2"/>
              <a:buChar char="§"/>
              <a:defRPr/>
            </a:pPr>
            <a:r>
              <a:rPr lang="en-US" altLang="en-US" sz="2400" b="1" dirty="0">
                <a:solidFill>
                  <a:srgbClr val="000000"/>
                </a:solidFill>
                <a:latin typeface="DejaVuSans"/>
              </a:rPr>
              <a:t> </a:t>
            </a:r>
            <a:r>
              <a:rPr lang="en-US" sz="2400" b="1" i="0" u="sng" dirty="0">
                <a:solidFill>
                  <a:srgbClr val="000000"/>
                </a:solidFill>
                <a:effectLst/>
                <a:latin typeface="DejaVuSans"/>
              </a:rPr>
              <a:t>std::</a:t>
            </a:r>
            <a:r>
              <a:rPr lang="en-US" sz="2400" b="1" i="0" u="sng" dirty="0" err="1">
                <a:solidFill>
                  <a:srgbClr val="000000"/>
                </a:solidFill>
                <a:effectLst/>
                <a:latin typeface="DejaVuSans"/>
              </a:rPr>
              <a:t>counting_semaphore</a:t>
            </a:r>
            <a:r>
              <a:rPr lang="en-US" sz="2400" b="1" i="0" u="sng" dirty="0">
                <a:solidFill>
                  <a:srgbClr val="000000"/>
                </a:solidFill>
                <a:effectLst/>
                <a:latin typeface="DejaVuSans"/>
              </a:rPr>
              <a:t>::</a:t>
            </a:r>
            <a:r>
              <a:rPr lang="en-US" altLang="en-US" sz="2400" b="1" u="sng" dirty="0" err="1">
                <a:solidFill>
                  <a:srgbClr val="000000"/>
                </a:solidFill>
                <a:latin typeface="DejaVuSans"/>
              </a:rPr>
              <a:t>try_acquire</a:t>
            </a:r>
            <a:r>
              <a:rPr lang="en-US" altLang="en-US" sz="2400" b="1" dirty="0">
                <a:solidFill>
                  <a:srgbClr val="000000"/>
                </a:solidFill>
                <a:latin typeface="DejaVuSans"/>
              </a:rPr>
              <a:t>( ): </a:t>
            </a:r>
            <a:r>
              <a:rPr lang="en-US" altLang="en-US" sz="2400" dirty="0">
                <a:solidFill>
                  <a:srgbClr val="000000"/>
                </a:solidFill>
                <a:latin typeface="DejaVuSans"/>
              </a:rPr>
              <a:t>returns a bool value &amp; </a:t>
            </a:r>
            <a:r>
              <a:rPr lang="en-US" sz="2400" b="0" i="0" dirty="0">
                <a:solidFill>
                  <a:srgbClr val="000000"/>
                </a:solidFill>
                <a:effectLst/>
                <a:latin typeface="DejaVuSans"/>
              </a:rPr>
              <a:t>tries to decrement the internal counter without blocking if it acquires successfully then </a:t>
            </a:r>
            <a:r>
              <a:rPr lang="en-US" sz="2400" b="1" i="0" dirty="0">
                <a:solidFill>
                  <a:srgbClr val="000000"/>
                </a:solidFill>
                <a:effectLst/>
                <a:latin typeface="DejaVuSans"/>
              </a:rPr>
              <a:t>True</a:t>
            </a:r>
            <a:r>
              <a:rPr lang="en-US" sz="2400" b="0" i="0" dirty="0">
                <a:solidFill>
                  <a:srgbClr val="000000"/>
                </a:solidFill>
                <a:effectLst/>
                <a:latin typeface="DejaVuSans"/>
              </a:rPr>
              <a:t> else </a:t>
            </a:r>
            <a:r>
              <a:rPr lang="en-US" sz="2400" b="1" i="0" dirty="0">
                <a:solidFill>
                  <a:srgbClr val="000000"/>
                </a:solidFill>
                <a:effectLst/>
                <a:latin typeface="DejaVuSans"/>
              </a:rPr>
              <a:t>False</a:t>
            </a:r>
            <a:r>
              <a:rPr lang="en-US" sz="2400" b="0" i="0" dirty="0">
                <a:solidFill>
                  <a:srgbClr val="000000"/>
                </a:solidFill>
                <a:effectLst/>
                <a:latin typeface="DejaVuSans"/>
              </a:rPr>
              <a:t>.</a:t>
            </a:r>
            <a:endParaRPr lang="en-US" altLang="en-US" sz="2400" b="1" dirty="0">
              <a:solidFill>
                <a:srgbClr val="000000"/>
              </a:solidFill>
              <a:latin typeface="DejaVuSans"/>
            </a:endParaRPr>
          </a:p>
          <a:p>
            <a:pPr lvl="1" algn="just">
              <a:buFont typeface="Wingdings" panose="05000000000000000000" pitchFamily="2" charset="2"/>
              <a:buChar char="§"/>
              <a:defRPr/>
            </a:pPr>
            <a:endParaRPr lang="en-US" b="1" i="0" dirty="0">
              <a:solidFill>
                <a:srgbClr val="000000"/>
              </a:solidFill>
              <a:effectLst/>
              <a:latin typeface="DejaVuSans"/>
            </a:endParaRPr>
          </a:p>
          <a:p>
            <a:pPr lvl="1" algn="just">
              <a:buFont typeface="Wingdings" panose="05000000000000000000" pitchFamily="2" charset="2"/>
              <a:buChar char="§"/>
              <a:defRPr/>
            </a:pPr>
            <a:endParaRPr lang="en-US" b="1" i="0" dirty="0">
              <a:solidFill>
                <a:srgbClr val="000000"/>
              </a:solidFill>
              <a:effectLst/>
              <a:latin typeface="DejaVuSans"/>
            </a:endParaRPr>
          </a:p>
          <a:p>
            <a:pPr lvl="1" algn="just">
              <a:buFont typeface="Wingdings" panose="05000000000000000000" pitchFamily="2" charset="2"/>
              <a:buChar char="§"/>
              <a:defRPr/>
            </a:pPr>
            <a:r>
              <a:rPr lang="en-US" b="1" i="0" dirty="0">
                <a:solidFill>
                  <a:srgbClr val="000000"/>
                </a:solidFill>
                <a:effectLst/>
                <a:latin typeface="DejaVuSans"/>
              </a:rPr>
              <a:t>  </a:t>
            </a:r>
            <a:r>
              <a:rPr lang="en-US" b="1" i="0" u="sng" dirty="0">
                <a:solidFill>
                  <a:srgbClr val="000000"/>
                </a:solidFill>
                <a:effectLst/>
                <a:latin typeface="DejaVuSans"/>
              </a:rPr>
              <a:t>std::</a:t>
            </a:r>
            <a:r>
              <a:rPr lang="en-US" b="1" i="0" u="sng" dirty="0" err="1">
                <a:solidFill>
                  <a:srgbClr val="000000"/>
                </a:solidFill>
                <a:effectLst/>
                <a:latin typeface="DejaVuSans"/>
              </a:rPr>
              <a:t>counting_semaphore</a:t>
            </a:r>
            <a:r>
              <a:rPr lang="en-US" b="1" i="0" u="sng" dirty="0">
                <a:solidFill>
                  <a:srgbClr val="000000"/>
                </a:solidFill>
                <a:effectLst/>
                <a:latin typeface="DejaVuSans"/>
              </a:rPr>
              <a:t>::</a:t>
            </a:r>
            <a:r>
              <a:rPr lang="en-US" altLang="en-US" b="1" u="sng" dirty="0" err="1">
                <a:solidFill>
                  <a:srgbClr val="000000"/>
                </a:solidFill>
                <a:latin typeface="DejaVuSans"/>
              </a:rPr>
              <a:t>try_acquire_for</a:t>
            </a:r>
            <a:r>
              <a:rPr lang="en-US" altLang="en-US" b="1" dirty="0">
                <a:solidFill>
                  <a:srgbClr val="000000"/>
                </a:solidFill>
                <a:latin typeface="DejaVuSans"/>
              </a:rPr>
              <a:t>( ): </a:t>
            </a:r>
            <a:r>
              <a:rPr lang="en-US" b="0" i="0" dirty="0">
                <a:solidFill>
                  <a:srgbClr val="000000"/>
                </a:solidFill>
                <a:effectLst/>
                <a:latin typeface="DejaVuSans"/>
              </a:rPr>
              <a:t>tries to decrement the internal counter, blocking for up to a duration time if it acquires successfully then </a:t>
            </a:r>
            <a:r>
              <a:rPr lang="en-US" b="1" i="0" dirty="0">
                <a:solidFill>
                  <a:srgbClr val="000000"/>
                </a:solidFill>
                <a:effectLst/>
                <a:latin typeface="DejaVuSans"/>
              </a:rPr>
              <a:t>True</a:t>
            </a:r>
            <a:r>
              <a:rPr lang="en-US" b="0" i="0" dirty="0">
                <a:solidFill>
                  <a:srgbClr val="000000"/>
                </a:solidFill>
                <a:effectLst/>
                <a:latin typeface="DejaVuSans"/>
              </a:rPr>
              <a:t> else </a:t>
            </a:r>
            <a:r>
              <a:rPr lang="en-US" b="1" i="0" dirty="0">
                <a:solidFill>
                  <a:srgbClr val="000000"/>
                </a:solidFill>
                <a:effectLst/>
                <a:latin typeface="DejaVuSans"/>
              </a:rPr>
              <a:t>False</a:t>
            </a:r>
            <a:r>
              <a:rPr lang="en-US" b="0" i="0" dirty="0">
                <a:solidFill>
                  <a:srgbClr val="000000"/>
                </a:solidFill>
                <a:effectLst/>
                <a:latin typeface="DejaVuSans"/>
              </a:rPr>
              <a:t>.</a:t>
            </a:r>
          </a:p>
          <a:p>
            <a:pPr lvl="1" algn="just">
              <a:buFont typeface="Wingdings" panose="05000000000000000000" pitchFamily="2" charset="2"/>
              <a:buChar char="§"/>
              <a:defRPr/>
            </a:pPr>
            <a:endParaRPr lang="en-US" altLang="en-US" b="1" dirty="0">
              <a:solidFill>
                <a:srgbClr val="000000"/>
              </a:solidFill>
              <a:latin typeface="DejaVuSans"/>
            </a:endParaRPr>
          </a:p>
          <a:p>
            <a:pPr lvl="1" algn="just">
              <a:buFont typeface="Wingdings" panose="05000000000000000000" pitchFamily="2" charset="2"/>
              <a:buChar char="§"/>
              <a:defRPr/>
            </a:pPr>
            <a:r>
              <a:rPr lang="en-US" altLang="en-US" b="1" dirty="0">
                <a:solidFill>
                  <a:srgbClr val="000000"/>
                </a:solidFill>
                <a:latin typeface="DejaVuSans"/>
              </a:rPr>
              <a:t> </a:t>
            </a:r>
            <a:r>
              <a:rPr lang="en-US" b="1" i="0" dirty="0">
                <a:solidFill>
                  <a:srgbClr val="000000"/>
                </a:solidFill>
                <a:effectLst/>
                <a:latin typeface="DejaVuSans"/>
              </a:rPr>
              <a:t> </a:t>
            </a:r>
            <a:r>
              <a:rPr lang="en-US" b="1" i="0" u="sng" dirty="0">
                <a:solidFill>
                  <a:srgbClr val="000000"/>
                </a:solidFill>
                <a:effectLst/>
                <a:latin typeface="DejaVuSans"/>
              </a:rPr>
              <a:t>std::</a:t>
            </a:r>
            <a:r>
              <a:rPr lang="en-US" b="1" i="0" u="sng" dirty="0" err="1">
                <a:solidFill>
                  <a:srgbClr val="000000"/>
                </a:solidFill>
                <a:effectLst/>
                <a:latin typeface="DejaVuSans"/>
              </a:rPr>
              <a:t>counting_semaphore</a:t>
            </a:r>
            <a:r>
              <a:rPr lang="en-US" b="1" i="0" u="sng" dirty="0">
                <a:solidFill>
                  <a:srgbClr val="000000"/>
                </a:solidFill>
                <a:effectLst/>
                <a:latin typeface="DejaVuSans"/>
              </a:rPr>
              <a:t>::</a:t>
            </a:r>
            <a:r>
              <a:rPr lang="en-US" altLang="en-US" b="1" u="sng" dirty="0" err="1">
                <a:solidFill>
                  <a:srgbClr val="000000"/>
                </a:solidFill>
                <a:latin typeface="DejaVuSans"/>
              </a:rPr>
              <a:t>try_acquire_until</a:t>
            </a:r>
            <a:r>
              <a:rPr lang="en-US" altLang="en-US" b="1" dirty="0">
                <a:solidFill>
                  <a:srgbClr val="000000"/>
                </a:solidFill>
                <a:latin typeface="DejaVuSans"/>
              </a:rPr>
              <a:t>( ): </a:t>
            </a:r>
            <a:r>
              <a:rPr lang="en-US" b="0" i="0" dirty="0">
                <a:solidFill>
                  <a:srgbClr val="000000"/>
                </a:solidFill>
                <a:effectLst/>
                <a:latin typeface="DejaVuSans"/>
              </a:rPr>
              <a:t>tries to decrement the internal counter, blocking until a point in time if it acquires successfully then </a:t>
            </a:r>
            <a:r>
              <a:rPr lang="en-US" b="1" i="0" dirty="0">
                <a:solidFill>
                  <a:srgbClr val="000000"/>
                </a:solidFill>
                <a:effectLst/>
                <a:latin typeface="DejaVuSans"/>
              </a:rPr>
              <a:t>True</a:t>
            </a:r>
            <a:r>
              <a:rPr lang="en-US" b="0" i="0" dirty="0">
                <a:solidFill>
                  <a:srgbClr val="000000"/>
                </a:solidFill>
                <a:effectLst/>
                <a:latin typeface="DejaVuSans"/>
              </a:rPr>
              <a:t> else </a:t>
            </a:r>
            <a:r>
              <a:rPr lang="en-US" b="1" i="0" dirty="0">
                <a:solidFill>
                  <a:srgbClr val="000000"/>
                </a:solidFill>
                <a:effectLst/>
                <a:latin typeface="DejaVuSans"/>
              </a:rPr>
              <a:t>False</a:t>
            </a:r>
            <a:r>
              <a:rPr lang="en-US" b="0" i="0" dirty="0">
                <a:solidFill>
                  <a:srgbClr val="000000"/>
                </a:solidFill>
                <a:effectLst/>
                <a:latin typeface="DejaVuSans"/>
              </a:rPr>
              <a:t>.</a:t>
            </a:r>
            <a:endParaRPr lang="en-IN" dirty="0"/>
          </a:p>
        </p:txBody>
      </p:sp>
      <p:sp>
        <p:nvSpPr>
          <p:cNvPr id="4" name="Date Placeholder 3">
            <a:extLst>
              <a:ext uri="{FF2B5EF4-FFF2-40B4-BE49-F238E27FC236}">
                <a16:creationId xmlns:a16="http://schemas.microsoft.com/office/drawing/2014/main" id="{1B79FB32-8ADA-EA9C-6F03-C69B222F0ACD}"/>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42D17C92-768F-2E80-7EC9-5F49A2239D16}"/>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10AD23C6-A20D-DC62-02A2-52D222C423D2}"/>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70957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62D-2E62-0A1D-4804-CE2ABDFE7320}"/>
              </a:ext>
            </a:extLst>
          </p:cNvPr>
          <p:cNvSpPr>
            <a:spLocks noGrp="1"/>
          </p:cNvSpPr>
          <p:nvPr>
            <p:ph type="title"/>
          </p:nvPr>
        </p:nvSpPr>
        <p:spPr>
          <a:xfrm>
            <a:off x="856774" y="0"/>
            <a:ext cx="9779183" cy="497150"/>
          </a:xfrm>
        </p:spPr>
        <p:txBody>
          <a:bodyPr/>
          <a:lstStyle/>
          <a:p>
            <a:r>
              <a:rPr lang="en-US" sz="3200" u="sng" dirty="0"/>
              <a:t>Asynchronous</a:t>
            </a:r>
            <a:r>
              <a:rPr lang="en-US" sz="3200" dirty="0"/>
              <a:t> </a:t>
            </a:r>
            <a:r>
              <a:rPr lang="en-US" sz="3200" u="sng" dirty="0"/>
              <a:t>Programming</a:t>
            </a:r>
            <a:endParaRPr lang="en-IN" sz="3200" u="sng" dirty="0"/>
          </a:p>
        </p:txBody>
      </p:sp>
      <p:sp>
        <p:nvSpPr>
          <p:cNvPr id="3" name="Content Placeholder 2">
            <a:extLst>
              <a:ext uri="{FF2B5EF4-FFF2-40B4-BE49-F238E27FC236}">
                <a16:creationId xmlns:a16="http://schemas.microsoft.com/office/drawing/2014/main" id="{EF4934E0-3A78-9E66-8D11-E7F52C1CF7A1}"/>
              </a:ext>
            </a:extLst>
          </p:cNvPr>
          <p:cNvSpPr>
            <a:spLocks noGrp="1"/>
          </p:cNvSpPr>
          <p:nvPr>
            <p:ph idx="1"/>
          </p:nvPr>
        </p:nvSpPr>
        <p:spPr>
          <a:xfrm>
            <a:off x="506026" y="577047"/>
            <a:ext cx="10351363" cy="6144428"/>
          </a:xfrm>
        </p:spPr>
        <p:txBody>
          <a:bodyPr/>
          <a:lstStyle/>
          <a:p>
            <a:pPr marL="342900" indent="-342900" algn="just">
              <a:buFont typeface="Wingdings" panose="05000000000000000000" pitchFamily="2" charset="2"/>
              <a:buChar char="§"/>
            </a:pPr>
            <a:r>
              <a:rPr lang="en-US" sz="1800" b="0" i="0" dirty="0">
                <a:solidFill>
                  <a:srgbClr val="161616"/>
                </a:solidFill>
                <a:effectLst/>
                <a:latin typeface="Segoe UI" panose="020B0502040204020203" pitchFamily="34" charset="0"/>
              </a:rPr>
              <a:t>The Program initiates the operation and then registers a callback that will be invoked when the results are available. Not having to wait for completion means you can do useful work while the operation is in progress—service the message loop or start other asynchronous operations.</a:t>
            </a:r>
          </a:p>
          <a:p>
            <a:pPr marL="342900" indent="-342900" algn="just">
              <a:buFont typeface="Wingdings" panose="05000000000000000000" pitchFamily="2" charset="2"/>
              <a:buChar char="§"/>
            </a:pPr>
            <a:r>
              <a:rPr lang="en-US" sz="1800" dirty="0">
                <a:solidFill>
                  <a:srgbClr val="161616"/>
                </a:solidFill>
                <a:latin typeface="Segoe UI" panose="020B0502040204020203" pitchFamily="34" charset="0"/>
              </a:rPr>
              <a:t>To launch an asynchronous task we use the </a:t>
            </a:r>
            <a:r>
              <a:rPr lang="en-US" sz="1800" b="1" u="sng" dirty="0">
                <a:solidFill>
                  <a:srgbClr val="161616"/>
                </a:solidFill>
                <a:latin typeface="Segoe UI" panose="020B0502040204020203" pitchFamily="34" charset="0"/>
              </a:rPr>
              <a:t>std::async</a:t>
            </a:r>
            <a:r>
              <a:rPr lang="en-US" sz="1800" b="1" dirty="0">
                <a:solidFill>
                  <a:srgbClr val="161616"/>
                </a:solidFill>
                <a:latin typeface="Segoe UI" panose="020B0502040204020203" pitchFamily="34" charset="0"/>
              </a:rPr>
              <a:t> </a:t>
            </a:r>
            <a:r>
              <a:rPr lang="en-US" sz="1800" dirty="0">
                <a:solidFill>
                  <a:srgbClr val="161616"/>
                </a:solidFill>
                <a:latin typeface="Segoe UI" panose="020B0502040204020203" pitchFamily="34" charset="0"/>
              </a:rPr>
              <a:t>function, which returns an object of           </a:t>
            </a:r>
            <a:r>
              <a:rPr lang="en-US" sz="1800" b="1" dirty="0">
                <a:solidFill>
                  <a:srgbClr val="161616"/>
                </a:solidFill>
                <a:latin typeface="Segoe UI" panose="020B0502040204020203" pitchFamily="34" charset="0"/>
              </a:rPr>
              <a:t>&lt; future &gt;.</a:t>
            </a:r>
          </a:p>
          <a:p>
            <a:pPr marL="342900" indent="-342900" algn="just">
              <a:buFont typeface="Wingdings" panose="05000000000000000000" pitchFamily="2" charset="2"/>
              <a:buChar char="§"/>
            </a:pPr>
            <a:r>
              <a:rPr lang="en-US" sz="1800" dirty="0">
                <a:solidFill>
                  <a:srgbClr val="161616"/>
                </a:solidFill>
                <a:latin typeface="Segoe UI" panose="020B0502040204020203" pitchFamily="34" charset="0"/>
              </a:rPr>
              <a:t>An asynchronous task doesn’t immediately need a result. </a:t>
            </a:r>
            <a:r>
              <a:rPr lang="en-US" sz="1800" b="0" i="0" dirty="0">
                <a:solidFill>
                  <a:srgbClr val="000000"/>
                </a:solidFill>
                <a:effectLst/>
                <a:latin typeface="fell"/>
              </a:rPr>
              <a:t>If we wanted to use </a:t>
            </a:r>
            <a:r>
              <a:rPr lang="en-US" sz="1800" b="1" i="0" dirty="0">
                <a:solidFill>
                  <a:srgbClr val="000000"/>
                </a:solidFill>
                <a:effectLst/>
                <a:latin typeface="fell"/>
              </a:rPr>
              <a:t>std::thread </a:t>
            </a:r>
            <a:r>
              <a:rPr lang="en-US" sz="1800" b="0" i="0" dirty="0">
                <a:solidFill>
                  <a:srgbClr val="000000"/>
                </a:solidFill>
                <a:effectLst/>
                <a:latin typeface="fell"/>
              </a:rPr>
              <a:t>to develop such Apps, we should be aware of the fact that </a:t>
            </a:r>
            <a:r>
              <a:rPr lang="en-US" sz="1800" b="1" i="0" dirty="0">
                <a:solidFill>
                  <a:srgbClr val="000000"/>
                </a:solidFill>
                <a:effectLst/>
                <a:latin typeface="fell"/>
              </a:rPr>
              <a:t>std::thread </a:t>
            </a:r>
            <a:r>
              <a:rPr lang="en-US" sz="1800" b="0" i="0" dirty="0">
                <a:solidFill>
                  <a:srgbClr val="000000"/>
                </a:solidFill>
                <a:effectLst/>
                <a:latin typeface="fell"/>
              </a:rPr>
              <a:t>does not provide an easy way to </a:t>
            </a:r>
            <a:r>
              <a:rPr lang="en-US" sz="1800" b="1" i="0" dirty="0">
                <a:solidFill>
                  <a:srgbClr val="000000"/>
                </a:solidFill>
                <a:effectLst/>
                <a:latin typeface="fell"/>
              </a:rPr>
              <a:t>return a value</a:t>
            </a:r>
            <a:r>
              <a:rPr lang="en-US" sz="1800" b="0" i="0" dirty="0">
                <a:solidFill>
                  <a:srgbClr val="000000"/>
                </a:solidFill>
                <a:effectLst/>
                <a:latin typeface="fell"/>
              </a:rPr>
              <a:t> from a thread.</a:t>
            </a:r>
          </a:p>
          <a:p>
            <a:pPr marL="342900" indent="-342900" algn="just">
              <a:buFont typeface="Wingdings" panose="05000000000000000000" pitchFamily="2" charset="2"/>
              <a:buChar char="§"/>
            </a:pPr>
            <a:r>
              <a:rPr lang="en-US" sz="1800" b="0" i="0" dirty="0">
                <a:solidFill>
                  <a:srgbClr val="292929"/>
                </a:solidFill>
                <a:effectLst/>
                <a:latin typeface="fell"/>
              </a:rPr>
              <a:t>We could get </a:t>
            </a:r>
            <a:r>
              <a:rPr lang="en-US" sz="1800" b="1" i="0" dirty="0">
                <a:solidFill>
                  <a:srgbClr val="292929"/>
                </a:solidFill>
                <a:effectLst/>
                <a:latin typeface="fell"/>
              </a:rPr>
              <a:t>the return value</a:t>
            </a:r>
            <a:r>
              <a:rPr lang="en-US" sz="1800" b="0" i="0" dirty="0">
                <a:solidFill>
                  <a:srgbClr val="292929"/>
                </a:solidFill>
                <a:effectLst/>
                <a:latin typeface="fell"/>
              </a:rPr>
              <a:t> of the tasks | functions via references, variable pointers or global variables but these approaches share data between multiple threads and look a bit </a:t>
            </a:r>
            <a:r>
              <a:rPr lang="en-US" sz="1800" b="1" i="0" dirty="0">
                <a:solidFill>
                  <a:srgbClr val="292929"/>
                </a:solidFill>
                <a:effectLst/>
                <a:latin typeface="fell"/>
              </a:rPr>
              <a:t>cumbersome</a:t>
            </a:r>
            <a:r>
              <a:rPr lang="en-US" sz="1800" b="0" i="0" dirty="0">
                <a:solidFill>
                  <a:srgbClr val="292929"/>
                </a:solidFill>
                <a:effectLst/>
                <a:latin typeface="fell"/>
              </a:rPr>
              <a:t>.</a:t>
            </a:r>
          </a:p>
          <a:p>
            <a:pPr marL="342900" indent="-342900" algn="just">
              <a:buFont typeface="Wingdings" panose="05000000000000000000" pitchFamily="2" charset="2"/>
              <a:buChar char="§"/>
            </a:pPr>
            <a:r>
              <a:rPr lang="en-US" sz="1800" b="0" i="0" dirty="0">
                <a:solidFill>
                  <a:srgbClr val="273239"/>
                </a:solidFill>
                <a:effectLst/>
                <a:latin typeface="-apple-system"/>
              </a:rPr>
              <a:t>There are </a:t>
            </a:r>
            <a:r>
              <a:rPr lang="en-US" sz="1800" b="1" i="0" dirty="0">
                <a:solidFill>
                  <a:srgbClr val="273239"/>
                </a:solidFill>
                <a:effectLst/>
                <a:latin typeface="-apple-system"/>
              </a:rPr>
              <a:t>2</a:t>
            </a:r>
            <a:r>
              <a:rPr lang="en-US" sz="1800" b="0" i="0" dirty="0">
                <a:solidFill>
                  <a:srgbClr val="273239"/>
                </a:solidFill>
                <a:effectLst/>
                <a:latin typeface="-apple-system"/>
              </a:rPr>
              <a:t> ways in which the </a:t>
            </a:r>
            <a:r>
              <a:rPr lang="en-US" sz="1800" b="1" i="0" dirty="0">
                <a:solidFill>
                  <a:srgbClr val="273239"/>
                </a:solidFill>
                <a:effectLst/>
                <a:latin typeface="-apple-system"/>
              </a:rPr>
              <a:t>std::async</a:t>
            </a:r>
            <a:r>
              <a:rPr lang="en-US" sz="1800" b="0" i="0" dirty="0">
                <a:solidFill>
                  <a:srgbClr val="273239"/>
                </a:solidFill>
                <a:effectLst/>
                <a:latin typeface="-apple-system"/>
              </a:rPr>
              <a:t> function can be used:</a:t>
            </a:r>
          </a:p>
          <a:p>
            <a:pPr marL="685800" lvl="1" indent="-228600" algn="just">
              <a:buFont typeface="+mj-lt"/>
              <a:buAutoNum type="arabicPeriod"/>
            </a:pPr>
            <a:r>
              <a:rPr lang="en-IN" sz="1800" b="1" i="0" dirty="0">
                <a:effectLst/>
                <a:latin typeface="fell"/>
              </a:rPr>
              <a:t> </a:t>
            </a:r>
            <a:r>
              <a:rPr lang="en-IN" sz="1800" b="1" i="0" u="sng" dirty="0">
                <a:effectLst/>
                <a:latin typeface="fell"/>
              </a:rPr>
              <a:t>Without specifying the policy</a:t>
            </a:r>
            <a:r>
              <a:rPr lang="en-IN" sz="1800" b="1" i="0" dirty="0">
                <a:effectLst/>
                <a:latin typeface="fell"/>
              </a:rPr>
              <a:t>: </a:t>
            </a:r>
            <a:r>
              <a:rPr lang="en-IN" sz="1800" i="0" dirty="0">
                <a:effectLst/>
                <a:latin typeface="fell"/>
              </a:rPr>
              <a:t>the system chooses any launch policy: </a:t>
            </a:r>
          </a:p>
          <a:p>
            <a:pPr lvl="1" algn="just"/>
            <a:r>
              <a:rPr lang="en-IN" sz="1800" b="1" i="0" dirty="0">
                <a:effectLst/>
                <a:latin typeface="Nunito Sans" pitchFamily="2" charset="0"/>
              </a:rPr>
              <a:t>		</a:t>
            </a:r>
            <a:r>
              <a:rPr lang="en-IN" sz="1800" b="1" i="0" u="sng" dirty="0">
                <a:effectLst/>
                <a:latin typeface="Nunito Sans" pitchFamily="2" charset="0"/>
              </a:rPr>
              <a:t>syntax</a:t>
            </a:r>
            <a:r>
              <a:rPr lang="en-IN" sz="1800" b="1" i="0" dirty="0">
                <a:effectLst/>
                <a:latin typeface="Nunito Sans" pitchFamily="2" charset="0"/>
              </a:rPr>
              <a:t>: </a:t>
            </a:r>
            <a:r>
              <a:rPr lang="en-IN" sz="1800" b="1" i="0" dirty="0">
                <a:effectLst/>
                <a:latin typeface="Inconsolata" pitchFamily="1" charset="0"/>
                <a:ea typeface="Inconsolata" pitchFamily="1" charset="0"/>
              </a:rPr>
              <a:t>std::</a:t>
            </a:r>
            <a:r>
              <a:rPr lang="en-IN" sz="1800" b="1" dirty="0">
                <a:latin typeface="Inconsolata" pitchFamily="1" charset="0"/>
                <a:ea typeface="Inconsolata" pitchFamily="1" charset="0"/>
              </a:rPr>
              <a:t>future&lt;type&gt; </a:t>
            </a:r>
            <a:r>
              <a:rPr lang="en-IN" sz="1800" b="1" dirty="0" err="1">
                <a:latin typeface="Inconsolata" pitchFamily="1" charset="0"/>
                <a:ea typeface="Inconsolata" pitchFamily="1" charset="0"/>
              </a:rPr>
              <a:t>fut</a:t>
            </a:r>
            <a:r>
              <a:rPr lang="en-IN" sz="1800" b="1" dirty="0">
                <a:latin typeface="Inconsolata" pitchFamily="1" charset="0"/>
                <a:ea typeface="Inconsolata" pitchFamily="1" charset="0"/>
              </a:rPr>
              <a:t> = </a:t>
            </a:r>
            <a:r>
              <a:rPr lang="en-IN" sz="1800" b="1" i="0" dirty="0">
                <a:effectLst/>
                <a:latin typeface="Inconsolata" pitchFamily="1" charset="0"/>
                <a:ea typeface="Inconsolata" pitchFamily="1" charset="0"/>
              </a:rPr>
              <a:t>std::async(fun, </a:t>
            </a:r>
            <a:r>
              <a:rPr lang="en-IN" sz="1800" b="1" i="0" dirty="0" err="1">
                <a:effectLst/>
                <a:latin typeface="Inconsolata" pitchFamily="1" charset="0"/>
                <a:ea typeface="Inconsolata" pitchFamily="1" charset="0"/>
              </a:rPr>
              <a:t>args</a:t>
            </a:r>
            <a:r>
              <a:rPr lang="en-IN" sz="1800" b="1" i="0" dirty="0">
                <a:effectLst/>
                <a:latin typeface="Inconsolata" pitchFamily="1" charset="0"/>
                <a:ea typeface="Inconsolata" pitchFamily="1" charset="0"/>
              </a:rPr>
              <a:t>) ;</a:t>
            </a:r>
          </a:p>
          <a:p>
            <a:pPr lvl="1" algn="just"/>
            <a:endParaRPr lang="en-IN" sz="1800" dirty="0">
              <a:latin typeface="Nunito Sans" pitchFamily="2" charset="0"/>
            </a:endParaRPr>
          </a:p>
          <a:p>
            <a:pPr marL="800100" lvl="1" indent="-342900" algn="just">
              <a:buFont typeface="Wingdings" panose="05000000000000000000" pitchFamily="2" charset="2"/>
              <a:buChar char="§"/>
            </a:pPr>
            <a:endParaRPr kumimoji="0" lang="en-US" altLang="en-US" sz="1100" b="0" i="0" u="none" strike="noStrike" cap="none" normalizeH="0" baseline="0" dirty="0">
              <a:ln>
                <a:noFill/>
              </a:ln>
              <a:solidFill>
                <a:srgbClr val="232629"/>
              </a:solidFill>
              <a:effectLst/>
              <a:latin typeface="var(--ff-mono)"/>
            </a:endParaRPr>
          </a:p>
          <a:p>
            <a:pPr marL="800100" lvl="1" indent="-342900" algn="just">
              <a:buFont typeface="Wingdings" panose="05000000000000000000" pitchFamily="2" charset="2"/>
              <a:buChar char="§"/>
            </a:pPr>
            <a:endParaRPr kumimoji="0" lang="en-US" altLang="en-US" sz="1000" b="0" i="0" u="none" strike="noStrike" cap="none" normalizeH="0" baseline="0" dirty="0">
              <a:ln>
                <a:noFill/>
              </a:ln>
              <a:solidFill>
                <a:schemeClr val="tx1"/>
              </a:solidFill>
              <a:effectLst/>
            </a:endParaRPr>
          </a:p>
          <a:p>
            <a:pPr marL="800100" lvl="1" indent="-342900" algn="jus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lvl="1" indent="-342900" algn="just">
              <a:buFont typeface="Wingdings" panose="05000000000000000000" pitchFamily="2" charset="2"/>
              <a:buChar char="§"/>
            </a:pPr>
            <a:endParaRPr lang="en-US" sz="1400" dirty="0">
              <a:solidFill>
                <a:srgbClr val="161616"/>
              </a:solidFill>
              <a:latin typeface="Segoe UI" panose="020B0502040204020203" pitchFamily="34" charset="0"/>
            </a:endParaRPr>
          </a:p>
          <a:p>
            <a:pPr marL="342900" indent="-342900" algn="just">
              <a:buFont typeface="Wingdings" panose="05000000000000000000" pitchFamily="2" charset="2"/>
              <a:buChar char="§"/>
            </a:pPr>
            <a:endParaRPr lang="en-IN" sz="1800" b="1" dirty="0"/>
          </a:p>
        </p:txBody>
      </p:sp>
      <p:sp>
        <p:nvSpPr>
          <p:cNvPr id="4" name="Date Placeholder 3">
            <a:extLst>
              <a:ext uri="{FF2B5EF4-FFF2-40B4-BE49-F238E27FC236}">
                <a16:creationId xmlns:a16="http://schemas.microsoft.com/office/drawing/2014/main" id="{91F2034E-79D3-ACED-9432-40DB81AC3C56}"/>
              </a:ext>
            </a:extLst>
          </p:cNvPr>
          <p:cNvSpPr>
            <a:spLocks noGrp="1"/>
          </p:cNvSpPr>
          <p:nvPr>
            <p:ph type="dt" sz="half" idx="2"/>
          </p:nvPr>
        </p:nvSpPr>
        <p:spPr/>
        <p:txBody>
          <a:bodyPr/>
          <a:lstStyle/>
          <a:p>
            <a:fld id="{DD9C8446-696E-6942-B6C8-CC9CAD0B34E0}" type="datetime1">
              <a:rPr lang="en-US" smtClean="0"/>
              <a:pPr/>
              <a:t>4/3/2023</a:t>
            </a:fld>
            <a:endParaRPr lang="en-US" dirty="0"/>
          </a:p>
        </p:txBody>
      </p:sp>
      <p:sp>
        <p:nvSpPr>
          <p:cNvPr id="5" name="Footer Placeholder 4">
            <a:extLst>
              <a:ext uri="{FF2B5EF4-FFF2-40B4-BE49-F238E27FC236}">
                <a16:creationId xmlns:a16="http://schemas.microsoft.com/office/drawing/2014/main" id="{767D8798-585C-6127-FC37-6F4A8F85CEB4}"/>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EFC9CA7C-6D5F-ABEF-B68F-A81F30464EE9}"/>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11" name="Content Placeholder 2">
            <a:extLst>
              <a:ext uri="{FF2B5EF4-FFF2-40B4-BE49-F238E27FC236}">
                <a16:creationId xmlns:a16="http://schemas.microsoft.com/office/drawing/2014/main" id="{573B6DE0-EB3F-1A82-277F-A994C2DF6F1D}"/>
              </a:ext>
            </a:extLst>
          </p:cNvPr>
          <p:cNvSpPr txBox="1">
            <a:spLocks/>
          </p:cNvSpPr>
          <p:nvPr/>
        </p:nvSpPr>
        <p:spPr>
          <a:xfrm>
            <a:off x="392838" y="5408676"/>
            <a:ext cx="6813532" cy="9476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gn="just">
              <a:buFont typeface="Wingdings" panose="05000000000000000000" pitchFamily="2" charset="2"/>
              <a:buChar char="Ø"/>
            </a:pPr>
            <a:r>
              <a:rPr lang="en-US" altLang="en-US" sz="1800" b="1" dirty="0">
                <a:solidFill>
                  <a:srgbClr val="232629"/>
                </a:solidFill>
                <a:latin typeface="var(--ff-mono)"/>
              </a:rPr>
              <a:t>launch::deferred</a:t>
            </a:r>
            <a:r>
              <a:rPr lang="en-US" altLang="en-US" sz="1800" b="1" dirty="0">
                <a:solidFill>
                  <a:srgbClr val="232629"/>
                </a:solidFill>
                <a:latin typeface="-apple-system"/>
              </a:rPr>
              <a:t> </a:t>
            </a:r>
            <a:r>
              <a:rPr lang="en-US" altLang="en-US" sz="1800" dirty="0">
                <a:solidFill>
                  <a:srgbClr val="232629"/>
                </a:solidFill>
                <a:latin typeface="-apple-system"/>
              </a:rPr>
              <a:t>will invoke the function on the </a:t>
            </a:r>
            <a:r>
              <a:rPr lang="en-US" altLang="en-US" sz="1800" b="1" dirty="0">
                <a:solidFill>
                  <a:srgbClr val="232629"/>
                </a:solidFill>
                <a:latin typeface="-apple-system"/>
              </a:rPr>
              <a:t>calling thread</a:t>
            </a:r>
            <a:r>
              <a:rPr lang="en-US" altLang="en-US" sz="1800" dirty="0">
                <a:solidFill>
                  <a:srgbClr val="232629"/>
                </a:solidFill>
                <a:latin typeface="-apple-system"/>
              </a:rPr>
              <a:t>,</a:t>
            </a:r>
            <a:r>
              <a:rPr lang="en-US" altLang="en-US" sz="1800" dirty="0"/>
              <a:t> </a:t>
            </a:r>
          </a:p>
          <a:p>
            <a:pPr marL="742950" lvl="1" indent="-285750" algn="just">
              <a:buFont typeface="Wingdings" panose="05000000000000000000" pitchFamily="2" charset="2"/>
              <a:buChar char="Ø"/>
            </a:pPr>
            <a:r>
              <a:rPr lang="en-US" altLang="en-US" sz="1800" b="1" dirty="0">
                <a:solidFill>
                  <a:srgbClr val="232629"/>
                </a:solidFill>
                <a:latin typeface="var(--ff-mono)"/>
              </a:rPr>
              <a:t>launch::async</a:t>
            </a:r>
            <a:r>
              <a:rPr lang="en-US" altLang="en-US" sz="1800" b="1" dirty="0">
                <a:solidFill>
                  <a:srgbClr val="232629"/>
                </a:solidFill>
                <a:latin typeface="-apple-system"/>
              </a:rPr>
              <a:t> </a:t>
            </a:r>
            <a:r>
              <a:rPr lang="en-US" altLang="en-US" sz="1800" dirty="0">
                <a:solidFill>
                  <a:srgbClr val="232629"/>
                </a:solidFill>
                <a:latin typeface="-apple-system"/>
              </a:rPr>
              <a:t>will invoke the function on a </a:t>
            </a:r>
            <a:r>
              <a:rPr lang="en-US" altLang="en-US" sz="1800" b="1" dirty="0">
                <a:solidFill>
                  <a:srgbClr val="232629"/>
                </a:solidFill>
                <a:latin typeface="-apple-system"/>
              </a:rPr>
              <a:t>new thread</a:t>
            </a:r>
            <a:r>
              <a:rPr lang="en-US" altLang="en-US" sz="1800" dirty="0">
                <a:solidFill>
                  <a:srgbClr val="232629"/>
                </a:solidFill>
                <a:latin typeface="-apple-system"/>
              </a:rPr>
              <a:t>.</a:t>
            </a:r>
            <a:r>
              <a:rPr lang="en-US" altLang="en-US" sz="1800" dirty="0"/>
              <a:t> </a:t>
            </a:r>
          </a:p>
          <a:p>
            <a:pPr marL="742950" lvl="1" indent="-285750" algn="just">
              <a:buFont typeface="Wingdings" panose="05000000000000000000" pitchFamily="2" charset="2"/>
              <a:buChar char="Ø"/>
            </a:pPr>
            <a:r>
              <a:rPr lang="en-US" altLang="en-US" sz="1800" b="1" dirty="0">
                <a:solidFill>
                  <a:srgbClr val="232629"/>
                </a:solidFill>
                <a:latin typeface="var(--ff-mono)"/>
              </a:rPr>
              <a:t>launch::any</a:t>
            </a:r>
            <a:r>
              <a:rPr lang="en-US" altLang="en-US" sz="1800" b="1" dirty="0">
                <a:solidFill>
                  <a:srgbClr val="232629"/>
                </a:solidFill>
                <a:latin typeface="-apple-system"/>
              </a:rPr>
              <a:t> </a:t>
            </a:r>
            <a:r>
              <a:rPr lang="en-US" altLang="en-US" sz="1800" dirty="0">
                <a:solidFill>
                  <a:srgbClr val="232629"/>
                </a:solidFill>
                <a:latin typeface="-apple-system"/>
              </a:rPr>
              <a:t>will invoke any of the above launch policies.</a:t>
            </a:r>
            <a:r>
              <a:rPr lang="en-US" altLang="en-US" sz="1800" dirty="0"/>
              <a:t> </a:t>
            </a:r>
          </a:p>
          <a:p>
            <a:endParaRPr lang="en-IN" sz="1800" dirty="0"/>
          </a:p>
        </p:txBody>
      </p:sp>
      <p:sp>
        <p:nvSpPr>
          <p:cNvPr id="12" name="Content Placeholder 2">
            <a:extLst>
              <a:ext uri="{FF2B5EF4-FFF2-40B4-BE49-F238E27FC236}">
                <a16:creationId xmlns:a16="http://schemas.microsoft.com/office/drawing/2014/main" id="{74CC90D3-AB92-E60F-CD48-A3E40C8AF23E}"/>
              </a:ext>
            </a:extLst>
          </p:cNvPr>
          <p:cNvSpPr txBox="1">
            <a:spLocks/>
          </p:cNvSpPr>
          <p:nvPr/>
        </p:nvSpPr>
        <p:spPr>
          <a:xfrm>
            <a:off x="506026" y="4569718"/>
            <a:ext cx="10688716" cy="62807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IN" sz="1800" b="1" dirty="0">
                <a:latin typeface="Nunito Sans" pitchFamily="2" charset="0"/>
              </a:rPr>
              <a:t>2. </a:t>
            </a:r>
            <a:r>
              <a:rPr lang="en-IN" sz="1800" b="1" u="sng" dirty="0">
                <a:latin typeface="fell"/>
              </a:rPr>
              <a:t>Specifying the policy</a:t>
            </a:r>
            <a:r>
              <a:rPr lang="en-IN" sz="1800" b="1" dirty="0">
                <a:latin typeface="fell"/>
              </a:rPr>
              <a:t>: </a:t>
            </a:r>
            <a:r>
              <a:rPr lang="en-IN" sz="1800" dirty="0">
                <a:latin typeface="fell"/>
              </a:rPr>
              <a:t>here we explicitly specify any of the policy </a:t>
            </a:r>
            <a:r>
              <a:rPr lang="en-IN" sz="1800" b="1" dirty="0">
                <a:latin typeface="fell"/>
              </a:rPr>
              <a:t>launch::deferred or launch::async :</a:t>
            </a:r>
            <a:endParaRPr lang="en-IN" sz="1800" dirty="0">
              <a:latin typeface="fell"/>
            </a:endParaRPr>
          </a:p>
          <a:p>
            <a:pPr lvl="1" algn="just"/>
            <a:r>
              <a:rPr lang="en-IN" sz="1800" b="1" dirty="0">
                <a:latin typeface="Nunito Sans" pitchFamily="2" charset="0"/>
              </a:rPr>
              <a:t>	    </a:t>
            </a:r>
            <a:r>
              <a:rPr lang="en-IN" sz="1800" b="1" u="sng" dirty="0">
                <a:latin typeface="Nunito Sans" pitchFamily="2" charset="0"/>
              </a:rPr>
              <a:t>syntax</a:t>
            </a:r>
            <a:r>
              <a:rPr lang="en-IN" sz="1800" b="1" dirty="0">
                <a:latin typeface="Nunito Sans" pitchFamily="2" charset="0"/>
              </a:rPr>
              <a:t>: </a:t>
            </a:r>
            <a:r>
              <a:rPr lang="en-IN" sz="1800" b="1" dirty="0">
                <a:latin typeface="Inconsolata" pitchFamily="1" charset="0"/>
                <a:ea typeface="Inconsolata" pitchFamily="1" charset="0"/>
              </a:rPr>
              <a:t>std::future&lt;type&gt; </a:t>
            </a:r>
            <a:r>
              <a:rPr lang="en-IN" sz="1800" b="1" dirty="0" err="1">
                <a:latin typeface="Inconsolata" pitchFamily="1" charset="0"/>
                <a:ea typeface="Inconsolata" pitchFamily="1" charset="0"/>
              </a:rPr>
              <a:t>fut</a:t>
            </a:r>
            <a:r>
              <a:rPr lang="en-IN" sz="1800" b="1" dirty="0">
                <a:latin typeface="Inconsolata" pitchFamily="1" charset="0"/>
                <a:ea typeface="Inconsolata" pitchFamily="1" charset="0"/>
              </a:rPr>
              <a:t> = std::async(launch::async / deferred , fun, </a:t>
            </a:r>
            <a:r>
              <a:rPr lang="en-IN" sz="1800" b="1" dirty="0" err="1">
                <a:latin typeface="Inconsolata" pitchFamily="1" charset="0"/>
                <a:ea typeface="Inconsolata" pitchFamily="1" charset="0"/>
              </a:rPr>
              <a:t>args</a:t>
            </a:r>
            <a:r>
              <a:rPr lang="en-IN" sz="1800" b="1" dirty="0">
                <a:latin typeface="Inconsolata" pitchFamily="1" charset="0"/>
                <a:ea typeface="Inconsolata" pitchFamily="1" charset="0"/>
              </a:rPr>
              <a:t>) ;</a:t>
            </a:r>
          </a:p>
        </p:txBody>
      </p:sp>
    </p:spTree>
    <p:extLst>
      <p:ext uri="{BB962C8B-B14F-4D97-AF65-F5344CB8AC3E}">
        <p14:creationId xmlns:p14="http://schemas.microsoft.com/office/powerpoint/2010/main" val="291594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62D-2E62-0A1D-4804-CE2ABDFE7320}"/>
              </a:ext>
            </a:extLst>
          </p:cNvPr>
          <p:cNvSpPr>
            <a:spLocks noGrp="1"/>
          </p:cNvSpPr>
          <p:nvPr>
            <p:ph type="title"/>
          </p:nvPr>
        </p:nvSpPr>
        <p:spPr>
          <a:xfrm>
            <a:off x="1206408" y="448975"/>
            <a:ext cx="9779183" cy="309415"/>
          </a:xfrm>
        </p:spPr>
        <p:txBody>
          <a:bodyPr/>
          <a:lstStyle/>
          <a:p>
            <a:br>
              <a:rPr lang="en-IN" sz="2800" b="1" i="0" u="sng" dirty="0">
                <a:effectLst/>
              </a:rPr>
            </a:br>
            <a:br>
              <a:rPr lang="en-IN" sz="2800" b="1" i="0" u="sng" dirty="0">
                <a:effectLst/>
              </a:rPr>
            </a:br>
            <a:r>
              <a:rPr lang="en-IN" sz="2800" b="1" i="0" u="sng" dirty="0">
                <a:effectLst/>
              </a:rPr>
              <a:t>std::future&lt;int&gt;</a:t>
            </a:r>
            <a:r>
              <a:rPr lang="en-IN" sz="2800" b="1" i="0" dirty="0">
                <a:effectLst/>
              </a:rPr>
              <a:t> </a:t>
            </a:r>
            <a:r>
              <a:rPr lang="en-IN" sz="2800" b="1" i="0" u="sng" dirty="0" err="1">
                <a:effectLst/>
              </a:rPr>
              <a:t>futureObj</a:t>
            </a:r>
            <a:r>
              <a:rPr lang="en-IN" sz="2800" b="1" i="0" dirty="0">
                <a:effectLst/>
              </a:rPr>
              <a:t>:</a:t>
            </a:r>
            <a:endParaRPr lang="en-IN" sz="2800" dirty="0"/>
          </a:p>
        </p:txBody>
      </p:sp>
      <p:sp>
        <p:nvSpPr>
          <p:cNvPr id="3" name="Content Placeholder 2">
            <a:extLst>
              <a:ext uri="{FF2B5EF4-FFF2-40B4-BE49-F238E27FC236}">
                <a16:creationId xmlns:a16="http://schemas.microsoft.com/office/drawing/2014/main" id="{EF4934E0-3A78-9E66-8D11-E7F52C1CF7A1}"/>
              </a:ext>
            </a:extLst>
          </p:cNvPr>
          <p:cNvSpPr>
            <a:spLocks noGrp="1"/>
          </p:cNvSpPr>
          <p:nvPr>
            <p:ph idx="1"/>
          </p:nvPr>
        </p:nvSpPr>
        <p:spPr>
          <a:xfrm>
            <a:off x="563810" y="448975"/>
            <a:ext cx="10421781" cy="5907375"/>
          </a:xfrm>
        </p:spPr>
        <p:txBody>
          <a:bodyPr/>
          <a:lstStyle/>
          <a:p>
            <a:pPr marL="457200" indent="-457200" algn="just">
              <a:buFont typeface="Wingdings" panose="05000000000000000000" pitchFamily="2" charset="2"/>
              <a:buChar char="§"/>
            </a:pPr>
            <a:endParaRPr lang="en-US" sz="2000" b="1" i="0" dirty="0">
              <a:effectLst/>
              <a:latin typeface="Source Sans Pro" panose="020B0503030403020204" pitchFamily="34" charset="0"/>
            </a:endParaRPr>
          </a:p>
          <a:p>
            <a:pPr marL="457200" indent="-457200" algn="just">
              <a:buFont typeface="Wingdings" panose="05000000000000000000" pitchFamily="2" charset="2"/>
              <a:buChar char="§"/>
            </a:pPr>
            <a:r>
              <a:rPr lang="en-US" sz="1800" b="1" i="0" dirty="0">
                <a:effectLst/>
                <a:latin typeface="Source Sans Pro" panose="020B0503030403020204" pitchFamily="34" charset="0"/>
              </a:rPr>
              <a:t>std::future </a:t>
            </a:r>
            <a:r>
              <a:rPr lang="en-US" sz="1800" b="0" i="0" dirty="0">
                <a:effectLst/>
                <a:latin typeface="Source Sans Pro" panose="020B0503030403020204" pitchFamily="34" charset="0"/>
              </a:rPr>
              <a:t>is a class template, its object internally stores a value that will be assigned in future and it also provides a mechanism to access that value i.e. using the </a:t>
            </a:r>
            <a:r>
              <a:rPr lang="en-US" sz="1800" b="1" i="0" dirty="0">
                <a:effectLst/>
                <a:latin typeface="Source Sans Pro" panose="020B0503030403020204" pitchFamily="34" charset="0"/>
              </a:rPr>
              <a:t>get() </a:t>
            </a:r>
            <a:r>
              <a:rPr lang="en-US" sz="1800" b="0" i="0" dirty="0">
                <a:effectLst/>
                <a:latin typeface="Source Sans Pro" panose="020B0503030403020204" pitchFamily="34" charset="0"/>
              </a:rPr>
              <a:t>member function.</a:t>
            </a:r>
          </a:p>
          <a:p>
            <a:pPr marL="457200" indent="-457200" algn="just">
              <a:buFont typeface="Wingdings" panose="05000000000000000000" pitchFamily="2" charset="2"/>
              <a:buChar char="§"/>
            </a:pPr>
            <a:r>
              <a:rPr lang="en-US" sz="1800" dirty="0">
                <a:latin typeface="Source Sans Pro" panose="020B0503030403020204" pitchFamily="34" charset="0"/>
              </a:rPr>
              <a:t>I</a:t>
            </a:r>
            <a:r>
              <a:rPr lang="en-US" sz="1800" b="0" i="0" dirty="0">
                <a:effectLst/>
                <a:latin typeface="Source Sans Pro" panose="020B0503030403020204" pitchFamily="34" charset="0"/>
              </a:rPr>
              <a:t>f somebody tries to access this associated value of future through </a:t>
            </a:r>
            <a:r>
              <a:rPr lang="en-US" sz="1800" b="1" i="0" dirty="0">
                <a:effectLst/>
                <a:latin typeface="Source Sans Pro" panose="020B0503030403020204" pitchFamily="34" charset="0"/>
              </a:rPr>
              <a:t>get() </a:t>
            </a:r>
            <a:r>
              <a:rPr lang="en-US" sz="1800" b="0" i="0" dirty="0">
                <a:effectLst/>
                <a:latin typeface="Source Sans Pro" panose="020B0503030403020204" pitchFamily="34" charset="0"/>
              </a:rPr>
              <a:t>function before it is available, then the </a:t>
            </a:r>
            <a:r>
              <a:rPr lang="en-US" sz="1800" b="1" i="0" dirty="0">
                <a:effectLst/>
                <a:latin typeface="Source Sans Pro" panose="020B0503030403020204" pitchFamily="34" charset="0"/>
              </a:rPr>
              <a:t>get()</a:t>
            </a:r>
            <a:r>
              <a:rPr lang="en-US" sz="1800" b="0" i="0" dirty="0">
                <a:effectLst/>
                <a:latin typeface="Source Sans Pro" panose="020B0503030403020204" pitchFamily="34" charset="0"/>
              </a:rPr>
              <a:t> function will block till the value is not available.</a:t>
            </a:r>
          </a:p>
          <a:p>
            <a:pPr algn="just"/>
            <a:r>
              <a:rPr lang="en-US" sz="1800" b="1" dirty="0">
                <a:latin typeface="Source Sans Pro" panose="020B0503030403020204" pitchFamily="34" charset="0"/>
              </a:rPr>
              <a:t>	</a:t>
            </a:r>
            <a:r>
              <a:rPr lang="en-US" sz="1800" b="1" u="sng" dirty="0">
                <a:latin typeface="Source Sans Pro" panose="020B0503030403020204" pitchFamily="34" charset="0"/>
              </a:rPr>
              <a:t>Syntax</a:t>
            </a:r>
            <a:r>
              <a:rPr lang="en-US" sz="1800" b="1" dirty="0">
                <a:latin typeface="Source Sans Pro" panose="020B0503030403020204" pitchFamily="34" charset="0"/>
              </a:rPr>
              <a:t>: 		</a:t>
            </a:r>
            <a:r>
              <a:rPr lang="en-IN" sz="1800" b="1" i="0" dirty="0">
                <a:effectLst/>
                <a:latin typeface="Inconsolata" pitchFamily="1" charset="0"/>
              </a:rPr>
              <a:t>std::future&lt;int&gt; </a:t>
            </a:r>
            <a:r>
              <a:rPr lang="en-IN" sz="1800" b="1" i="0" dirty="0" err="1">
                <a:effectLst/>
                <a:latin typeface="Inconsolata" pitchFamily="1" charset="0"/>
              </a:rPr>
              <a:t>futureObj</a:t>
            </a:r>
            <a:r>
              <a:rPr lang="en-IN" sz="1800" b="1" i="0" dirty="0">
                <a:effectLst/>
                <a:latin typeface="Inconsolata" pitchFamily="1" charset="0"/>
              </a:rPr>
              <a:t>  ;</a:t>
            </a:r>
          </a:p>
          <a:p>
            <a:pPr algn="just"/>
            <a:endParaRPr lang="en-US" sz="2000" b="1" i="0" dirty="0">
              <a:effectLst/>
              <a:latin typeface="Source Sans Pro" panose="020B0503030403020204" pitchFamily="34" charset="0"/>
            </a:endParaRPr>
          </a:p>
          <a:p>
            <a:pPr algn="just"/>
            <a:r>
              <a:rPr lang="en-US" b="1" dirty="0">
                <a:latin typeface="+mj-lt"/>
              </a:rPr>
              <a:t>   </a:t>
            </a:r>
          </a:p>
          <a:p>
            <a:pPr algn="just"/>
            <a:r>
              <a:rPr lang="en-IN" b="1" dirty="0">
                <a:latin typeface="+mj-lt"/>
              </a:rPr>
              <a:t>     </a:t>
            </a:r>
            <a:r>
              <a:rPr lang="en-IN" b="1" i="0" u="sng" dirty="0">
                <a:effectLst/>
                <a:latin typeface="+mj-lt"/>
              </a:rPr>
              <a:t>std::promise&lt;int&gt;</a:t>
            </a:r>
            <a:r>
              <a:rPr lang="en-IN" b="1" i="0" dirty="0">
                <a:effectLst/>
                <a:latin typeface="+mj-lt"/>
              </a:rPr>
              <a:t> </a:t>
            </a:r>
            <a:r>
              <a:rPr lang="en-IN" b="1" i="0" u="sng" dirty="0" err="1">
                <a:effectLst/>
                <a:latin typeface="+mj-lt"/>
              </a:rPr>
              <a:t>promiseObj</a:t>
            </a:r>
            <a:r>
              <a:rPr lang="en-IN" b="1" i="0" dirty="0">
                <a:effectLst/>
                <a:latin typeface="+mj-lt"/>
              </a:rPr>
              <a:t>:</a:t>
            </a:r>
            <a:r>
              <a:rPr lang="en-US" sz="2000" b="1" dirty="0">
                <a:latin typeface="Source Sans Pro" panose="020B0503030403020204" pitchFamily="34" charset="0"/>
              </a:rPr>
              <a:t>	</a:t>
            </a:r>
            <a:endParaRPr lang="en-US" sz="2000" b="1" i="0" dirty="0">
              <a:effectLst/>
              <a:latin typeface="Source Sans Pro" panose="020B0503030403020204" pitchFamily="34" charset="0"/>
            </a:endParaRPr>
          </a:p>
          <a:p>
            <a:pPr marL="342900" indent="-342900" algn="just">
              <a:buFont typeface="Wingdings" panose="05000000000000000000" pitchFamily="2" charset="2"/>
              <a:buChar char="§"/>
            </a:pPr>
            <a:r>
              <a:rPr lang="en-US" sz="1800" b="1" i="0" dirty="0">
                <a:effectLst/>
                <a:latin typeface="Source Sans Pro" panose="020B0503030403020204" pitchFamily="34" charset="0"/>
              </a:rPr>
              <a:t>std::promise</a:t>
            </a:r>
            <a:r>
              <a:rPr lang="en-US" sz="1800" b="0" i="0" dirty="0">
                <a:effectLst/>
                <a:latin typeface="Source Sans Pro" panose="020B0503030403020204" pitchFamily="34" charset="0"/>
              </a:rPr>
              <a:t> is also a class template and its object promises to set the value in future. Each std::promise object has an associated </a:t>
            </a:r>
            <a:r>
              <a:rPr lang="en-US" sz="1800" b="1" i="0" dirty="0">
                <a:effectLst/>
                <a:latin typeface="Source Sans Pro" panose="020B0503030403020204" pitchFamily="34" charset="0"/>
              </a:rPr>
              <a:t>std::future</a:t>
            </a:r>
            <a:r>
              <a:rPr lang="en-US" sz="1800" b="0" i="0" dirty="0">
                <a:effectLst/>
                <a:latin typeface="Source Sans Pro" panose="020B0503030403020204" pitchFamily="34" charset="0"/>
              </a:rPr>
              <a:t> object that will give the value once set by the </a:t>
            </a:r>
            <a:r>
              <a:rPr lang="en-US" sz="1800" b="1" i="0" dirty="0">
                <a:effectLst/>
                <a:latin typeface="Source Sans Pro" panose="020B0503030403020204" pitchFamily="34" charset="0"/>
              </a:rPr>
              <a:t>std::promise</a:t>
            </a:r>
            <a:r>
              <a:rPr lang="en-US" sz="1800" b="0" i="0" dirty="0">
                <a:effectLst/>
                <a:latin typeface="Source Sans Pro" panose="020B0503030403020204" pitchFamily="34" charset="0"/>
              </a:rPr>
              <a:t> object. </a:t>
            </a:r>
          </a:p>
          <a:p>
            <a:pPr marL="342900" indent="-342900" algn="just">
              <a:buFont typeface="Wingdings" panose="05000000000000000000" pitchFamily="2" charset="2"/>
              <a:buChar char="§"/>
            </a:pPr>
            <a:r>
              <a:rPr lang="en-US" sz="1800" b="1" i="0" dirty="0">
                <a:solidFill>
                  <a:srgbClr val="202124"/>
                </a:solidFill>
                <a:effectLst/>
                <a:latin typeface="Google Sans"/>
              </a:rPr>
              <a:t>std::promise</a:t>
            </a:r>
            <a:r>
              <a:rPr lang="en-US" sz="1800" b="0" i="0" dirty="0">
                <a:solidFill>
                  <a:srgbClr val="202124"/>
                </a:solidFill>
                <a:effectLst/>
                <a:latin typeface="Google Sans"/>
              </a:rPr>
              <a:t> </a:t>
            </a:r>
            <a:r>
              <a:rPr lang="en-US" sz="1800" b="0" i="0" dirty="0">
                <a:solidFill>
                  <a:srgbClr val="040C28"/>
                </a:solidFill>
                <a:effectLst/>
                <a:latin typeface="Google Sans"/>
              </a:rPr>
              <a:t>provides a facility to store a value that is later acquired asynchronously via a </a:t>
            </a:r>
            <a:r>
              <a:rPr lang="en-US" sz="1800" b="1" i="0" dirty="0">
                <a:solidFill>
                  <a:srgbClr val="040C28"/>
                </a:solidFill>
                <a:effectLst/>
                <a:latin typeface="Google Sans"/>
              </a:rPr>
              <a:t>std::future </a:t>
            </a:r>
            <a:r>
              <a:rPr lang="en-US" sz="1800" b="0" i="0" dirty="0">
                <a:solidFill>
                  <a:srgbClr val="040C28"/>
                </a:solidFill>
                <a:effectLst/>
                <a:latin typeface="Google Sans"/>
              </a:rPr>
              <a:t>object created by the std::promise object</a:t>
            </a:r>
            <a:endParaRPr lang="en-US" sz="1800" b="0" i="0" dirty="0">
              <a:effectLst/>
              <a:latin typeface="Source Sans Pro" panose="020B0503030403020204" pitchFamily="34" charset="0"/>
            </a:endParaRPr>
          </a:p>
          <a:p>
            <a:pPr marL="342900" indent="-342900" algn="just">
              <a:buFont typeface="Wingdings" panose="05000000000000000000" pitchFamily="2" charset="2"/>
              <a:buChar char="§"/>
            </a:pPr>
            <a:r>
              <a:rPr lang="en-US" sz="1800" b="0" i="0" dirty="0">
                <a:effectLst/>
                <a:latin typeface="Source Sans Pro" panose="020B0503030403020204" pitchFamily="34" charset="0"/>
              </a:rPr>
              <a:t>A </a:t>
            </a:r>
            <a:r>
              <a:rPr lang="en-US" sz="1800" b="1" i="0" dirty="0">
                <a:effectLst/>
                <a:latin typeface="Source Sans Pro" panose="020B0503030403020204" pitchFamily="34" charset="0"/>
              </a:rPr>
              <a:t>std::promise</a:t>
            </a:r>
            <a:r>
              <a:rPr lang="en-US" sz="1800" b="0" i="0" dirty="0">
                <a:effectLst/>
                <a:latin typeface="Source Sans Pro" panose="020B0503030403020204" pitchFamily="34" charset="0"/>
              </a:rPr>
              <a:t> object shares data with its associated </a:t>
            </a:r>
            <a:r>
              <a:rPr lang="en-US" sz="1800" b="1" i="0" dirty="0">
                <a:effectLst/>
                <a:latin typeface="Source Sans Pro" panose="020B0503030403020204" pitchFamily="34" charset="0"/>
              </a:rPr>
              <a:t>std::future</a:t>
            </a:r>
            <a:r>
              <a:rPr lang="en-US" sz="1800" b="0" i="0" dirty="0">
                <a:effectLst/>
                <a:latin typeface="Source Sans Pro" panose="020B0503030403020204" pitchFamily="34" charset="0"/>
              </a:rPr>
              <a:t> object.</a:t>
            </a:r>
          </a:p>
          <a:p>
            <a:pPr algn="just"/>
            <a:r>
              <a:rPr lang="en-US" sz="1800" b="1" dirty="0">
                <a:latin typeface="Source Sans Pro" panose="020B0503030403020204" pitchFamily="34" charset="0"/>
              </a:rPr>
              <a:t>	</a:t>
            </a:r>
            <a:r>
              <a:rPr lang="en-US" sz="1800" b="1" u="sng" dirty="0">
                <a:latin typeface="Source Sans Pro" panose="020B0503030403020204" pitchFamily="34" charset="0"/>
              </a:rPr>
              <a:t>Syntax</a:t>
            </a:r>
            <a:r>
              <a:rPr lang="en-US" sz="1800" b="1" dirty="0">
                <a:latin typeface="Source Sans Pro" panose="020B0503030403020204" pitchFamily="34" charset="0"/>
              </a:rPr>
              <a:t>:		</a:t>
            </a:r>
            <a:r>
              <a:rPr lang="en-IN" sz="1800" b="1" i="0" dirty="0">
                <a:effectLst/>
                <a:latin typeface="Inconsolata" pitchFamily="1" charset="0"/>
              </a:rPr>
              <a:t>std::promise&lt;int&gt; </a:t>
            </a:r>
            <a:r>
              <a:rPr lang="en-IN" sz="1800" b="1" i="0" dirty="0" err="1">
                <a:effectLst/>
                <a:latin typeface="Inconsolata" pitchFamily="1" charset="0"/>
              </a:rPr>
              <a:t>promiseObj</a:t>
            </a:r>
            <a:r>
              <a:rPr lang="en-IN" sz="1800" b="1" i="0" dirty="0">
                <a:effectLst/>
                <a:latin typeface="Inconsolata" pitchFamily="1" charset="0"/>
              </a:rPr>
              <a:t>  ;</a:t>
            </a:r>
            <a:r>
              <a:rPr lang="en-US" sz="1800" b="1" dirty="0">
                <a:latin typeface="Source Sans Pro" panose="020B0503030403020204" pitchFamily="34" charset="0"/>
              </a:rPr>
              <a:t> </a:t>
            </a:r>
          </a:p>
          <a:p>
            <a:pPr marL="342900" indent="-342900" algn="just">
              <a:buFont typeface="Wingdings" panose="05000000000000000000" pitchFamily="2" charset="2"/>
              <a:buChar char="§"/>
            </a:pPr>
            <a:endParaRPr lang="en-US" sz="2000" b="1" dirty="0">
              <a:latin typeface="Source Sans Pro" panose="020B0503030403020204" pitchFamily="34" charset="0"/>
            </a:endParaRPr>
          </a:p>
          <a:p>
            <a:pPr marL="342900" indent="-342900" algn="just">
              <a:buFont typeface="Wingdings" panose="05000000000000000000" pitchFamily="2" charset="2"/>
              <a:buChar char="§"/>
            </a:pPr>
            <a:endParaRPr lang="en-US" sz="2000" b="1" i="0" dirty="0">
              <a:effectLst/>
              <a:latin typeface="Source Sans Pro" panose="020B0503030403020204" pitchFamily="34" charset="0"/>
            </a:endParaRPr>
          </a:p>
          <a:p>
            <a:pPr marL="342900" indent="-342900" algn="just">
              <a:buFont typeface="Wingdings" panose="05000000000000000000" pitchFamily="2" charset="2"/>
              <a:buChar char="§"/>
            </a:pPr>
            <a:endParaRPr lang="en-US" sz="2000" b="0" i="0" dirty="0">
              <a:effectLst/>
              <a:latin typeface="Source Sans Pro" panose="020B0503030403020204" pitchFamily="34" charset="0"/>
            </a:endParaRPr>
          </a:p>
          <a:p>
            <a:pPr marL="342900" indent="-342900" algn="just">
              <a:buFont typeface="Wingdings" panose="05000000000000000000" pitchFamily="2" charset="2"/>
              <a:buChar char="§"/>
            </a:pPr>
            <a:endParaRPr lang="en-US" sz="2000" b="0" i="0" dirty="0">
              <a:effectLst/>
              <a:latin typeface="Source Sans Pro" panose="020B0503030403020204" pitchFamily="34" charset="0"/>
            </a:endParaRPr>
          </a:p>
          <a:p>
            <a:pPr marL="342900" indent="-342900" algn="just">
              <a:buFont typeface="Wingdings" panose="05000000000000000000" pitchFamily="2" charset="2"/>
              <a:buChar char="§"/>
            </a:pPr>
            <a:endParaRPr lang="en-US" sz="2000" b="1" i="0" dirty="0">
              <a:effectLst/>
              <a:latin typeface="Source Sans Pro" panose="020B0503030403020204" pitchFamily="34" charset="0"/>
            </a:endParaRPr>
          </a:p>
          <a:p>
            <a:r>
              <a:rPr lang="en-US" sz="2000" dirty="0">
                <a:latin typeface="Source Sans Pro" panose="020B0503030403020204" pitchFamily="34" charset="0"/>
              </a:rPr>
              <a:t>	</a:t>
            </a:r>
            <a:endParaRPr lang="en-IN" sz="2000" dirty="0"/>
          </a:p>
        </p:txBody>
      </p:sp>
      <p:sp>
        <p:nvSpPr>
          <p:cNvPr id="4" name="Date Placeholder 3">
            <a:extLst>
              <a:ext uri="{FF2B5EF4-FFF2-40B4-BE49-F238E27FC236}">
                <a16:creationId xmlns:a16="http://schemas.microsoft.com/office/drawing/2014/main" id="{91F2034E-79D3-ACED-9432-40DB81AC3C56}"/>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767D8798-585C-6127-FC37-6F4A8F85CEB4}"/>
              </a:ext>
            </a:extLst>
          </p:cNvPr>
          <p:cNvSpPr>
            <a:spLocks noGrp="1"/>
          </p:cNvSpPr>
          <p:nvPr>
            <p:ph type="ftr" sz="quarter" idx="3"/>
          </p:nvPr>
        </p:nvSpPr>
        <p:spPr/>
        <p:txBody>
          <a:bodyPr/>
          <a:lstStyle/>
          <a:p>
            <a:r>
              <a:rPr lang="en-US" dirty="0"/>
              <a:t>Multithreading</a:t>
            </a:r>
          </a:p>
        </p:txBody>
      </p:sp>
      <p:sp>
        <p:nvSpPr>
          <p:cNvPr id="6" name="Slide Number Placeholder 5">
            <a:extLst>
              <a:ext uri="{FF2B5EF4-FFF2-40B4-BE49-F238E27FC236}">
                <a16:creationId xmlns:a16="http://schemas.microsoft.com/office/drawing/2014/main" id="{EFC9CA7C-6D5F-ABEF-B68F-A81F30464EE9}"/>
              </a:ext>
            </a:extLst>
          </p:cNvPr>
          <p:cNvSpPr>
            <a:spLocks noGrp="1"/>
          </p:cNvSpPr>
          <p:nvPr>
            <p:ph type="sldNum" sz="quarter" idx="4"/>
          </p:nvPr>
        </p:nvSpPr>
        <p:spPr/>
        <p:txBody>
          <a:bodyPr/>
          <a:lstStyle/>
          <a:p>
            <a:fld id="{294A09A9-5501-47C1-A89A-A340965A2BE2}" type="slidenum">
              <a:rPr lang="en-US" smtClean="0"/>
              <a:pPr/>
              <a:t>27</a:t>
            </a:fld>
            <a:endParaRPr lang="en-US" dirty="0"/>
          </a:p>
        </p:txBody>
      </p:sp>
      <p:cxnSp>
        <p:nvCxnSpPr>
          <p:cNvPr id="8" name="Straight Connector 7">
            <a:extLst>
              <a:ext uri="{FF2B5EF4-FFF2-40B4-BE49-F238E27FC236}">
                <a16:creationId xmlns:a16="http://schemas.microsoft.com/office/drawing/2014/main" id="{BAC45712-F153-00B4-F685-4926FE293497}"/>
              </a:ext>
            </a:extLst>
          </p:cNvPr>
          <p:cNvCxnSpPr>
            <a:cxnSpLocks/>
          </p:cNvCxnSpPr>
          <p:nvPr/>
        </p:nvCxnSpPr>
        <p:spPr>
          <a:xfrm>
            <a:off x="563810" y="2922972"/>
            <a:ext cx="10173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23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62D-2E62-0A1D-4804-CE2ABDFE7320}"/>
              </a:ext>
            </a:extLst>
          </p:cNvPr>
          <p:cNvSpPr>
            <a:spLocks noGrp="1"/>
          </p:cNvSpPr>
          <p:nvPr>
            <p:ph type="title"/>
          </p:nvPr>
        </p:nvSpPr>
        <p:spPr>
          <a:xfrm>
            <a:off x="1330696" y="193151"/>
            <a:ext cx="9779183" cy="426129"/>
          </a:xfrm>
        </p:spPr>
        <p:txBody>
          <a:bodyPr/>
          <a:lstStyle/>
          <a:p>
            <a:r>
              <a:rPr lang="en-US" sz="3500" u="sng" dirty="0">
                <a:latin typeface="Inconsolata" pitchFamily="1" charset="0"/>
                <a:ea typeface="Inconsolata" pitchFamily="1" charset="0"/>
              </a:rPr>
              <a:t>future &amp; Promise</a:t>
            </a:r>
            <a:endParaRPr lang="en-IN" sz="3500" u="sng" dirty="0">
              <a:latin typeface="Inconsolata" pitchFamily="1" charset="0"/>
              <a:ea typeface="Inconsolata" pitchFamily="1" charset="0"/>
            </a:endParaRPr>
          </a:p>
        </p:txBody>
      </p:sp>
      <p:sp>
        <p:nvSpPr>
          <p:cNvPr id="3" name="Content Placeholder 2">
            <a:extLst>
              <a:ext uri="{FF2B5EF4-FFF2-40B4-BE49-F238E27FC236}">
                <a16:creationId xmlns:a16="http://schemas.microsoft.com/office/drawing/2014/main" id="{EF4934E0-3A78-9E66-8D11-E7F52C1CF7A1}"/>
              </a:ext>
            </a:extLst>
          </p:cNvPr>
          <p:cNvSpPr>
            <a:spLocks noGrp="1"/>
          </p:cNvSpPr>
          <p:nvPr>
            <p:ph idx="1"/>
          </p:nvPr>
        </p:nvSpPr>
        <p:spPr>
          <a:xfrm>
            <a:off x="479394" y="866144"/>
            <a:ext cx="10999433" cy="5672768"/>
          </a:xfrm>
        </p:spPr>
        <p:txBody>
          <a:bodyPr/>
          <a:lstStyle/>
          <a:p>
            <a:pPr marL="457200" indent="-457200" algn="just">
              <a:buFont typeface="Wingdings" panose="05000000000000000000" pitchFamily="2" charset="2"/>
              <a:buChar char="§"/>
            </a:pPr>
            <a:r>
              <a:rPr lang="en-US" sz="1800" dirty="0">
                <a:latin typeface="Source Sans Pro" panose="020B0503030403020204" pitchFamily="34" charset="0"/>
              </a:rPr>
              <a:t>S</a:t>
            </a:r>
            <a:r>
              <a:rPr lang="en-US" sz="1800" b="0" i="0" dirty="0">
                <a:effectLst/>
                <a:latin typeface="Source Sans Pro" panose="020B0503030403020204" pitchFamily="34" charset="0"/>
              </a:rPr>
              <a:t>uppose Thread-1 creates </a:t>
            </a:r>
            <a:r>
              <a:rPr lang="en-US" sz="1800" dirty="0">
                <a:latin typeface="Source Sans Pro" panose="020B0503030403020204" pitchFamily="34" charset="0"/>
              </a:rPr>
              <a:t>a</a:t>
            </a:r>
            <a:r>
              <a:rPr lang="en-US" sz="1800" b="0" i="0" dirty="0">
                <a:effectLst/>
                <a:latin typeface="Source Sans Pro" panose="020B0503030403020204" pitchFamily="34" charset="0"/>
              </a:rPr>
              <a:t> </a:t>
            </a:r>
            <a:r>
              <a:rPr lang="en-US" sz="1800" b="1" i="0" dirty="0">
                <a:effectLst/>
                <a:latin typeface="Source Sans Pro" panose="020B0503030403020204" pitchFamily="34" charset="0"/>
              </a:rPr>
              <a:t>std::promise </a:t>
            </a:r>
            <a:r>
              <a:rPr lang="en-US" sz="1800" i="0" dirty="0">
                <a:effectLst/>
                <a:latin typeface="Source Sans Pro" panose="020B0503030403020204" pitchFamily="34" charset="0"/>
              </a:rPr>
              <a:t>object</a:t>
            </a:r>
            <a:r>
              <a:rPr lang="en-US" sz="1800" b="0" i="0" dirty="0">
                <a:effectLst/>
                <a:latin typeface="Source Sans Pro" panose="020B0503030403020204" pitchFamily="34" charset="0"/>
              </a:rPr>
              <a:t> and passed it to the Thread-2 object.</a:t>
            </a:r>
          </a:p>
          <a:p>
            <a:pPr algn="just"/>
            <a:r>
              <a:rPr lang="en-US" sz="1800" b="1" dirty="0">
                <a:latin typeface="+mj-lt"/>
              </a:rPr>
              <a:t>	</a:t>
            </a:r>
            <a:r>
              <a:rPr lang="en-US" sz="1800" b="1" u="sng" dirty="0">
                <a:latin typeface="+mj-lt"/>
              </a:rPr>
              <a:t>Syntax</a:t>
            </a:r>
            <a:r>
              <a:rPr lang="en-US" sz="1800" b="1" dirty="0">
                <a:latin typeface="Source Sans Pro" panose="020B0503030403020204" pitchFamily="34" charset="0"/>
              </a:rPr>
              <a:t>:</a:t>
            </a:r>
            <a:r>
              <a:rPr lang="en-US" sz="1800" dirty="0">
                <a:latin typeface="Source Sans Pro" panose="020B0503030403020204" pitchFamily="34" charset="0"/>
              </a:rPr>
              <a:t> 	</a:t>
            </a:r>
            <a:r>
              <a:rPr lang="en-IN" sz="1800" b="1" i="0" dirty="0">
                <a:effectLst/>
                <a:latin typeface="Inconsolata" pitchFamily="1" charset="0"/>
              </a:rPr>
              <a:t>std::promise&lt;int&gt; </a:t>
            </a:r>
            <a:r>
              <a:rPr lang="en-IN" sz="1800" b="1" i="0" dirty="0" err="1">
                <a:effectLst/>
                <a:latin typeface="Inconsolata" pitchFamily="1" charset="0"/>
              </a:rPr>
              <a:t>promiseObj</a:t>
            </a:r>
            <a:r>
              <a:rPr lang="en-IN" sz="1800" b="1" i="0" dirty="0">
                <a:effectLst/>
                <a:latin typeface="Inconsolata" pitchFamily="1" charset="0"/>
              </a:rPr>
              <a:t>;</a:t>
            </a:r>
            <a:endParaRPr lang="en-US" sz="1800" b="0" i="0" dirty="0">
              <a:effectLst/>
              <a:latin typeface="Source Sans Pro" panose="020B0503030403020204" pitchFamily="34" charset="0"/>
            </a:endParaRPr>
          </a:p>
          <a:p>
            <a:pPr marL="457200" indent="-457200" algn="just">
              <a:buFont typeface="Wingdings" panose="05000000000000000000" pitchFamily="2" charset="2"/>
              <a:buChar char="§"/>
            </a:pPr>
            <a:r>
              <a:rPr lang="en-US" sz="1800" dirty="0">
                <a:latin typeface="Source Sans Pro" panose="020B0503030403020204" pitchFamily="34" charset="0"/>
              </a:rPr>
              <a:t>Now, we want Thread-1 to know when Thread-2 is about to set the value in the corresponding </a:t>
            </a:r>
            <a:r>
              <a:rPr lang="en-US" sz="1800" b="1" dirty="0">
                <a:latin typeface="Source Sans Pro" panose="020B0503030403020204" pitchFamily="34" charset="0"/>
              </a:rPr>
              <a:t>std::promise </a:t>
            </a:r>
            <a:r>
              <a:rPr lang="en-US" sz="1800" dirty="0">
                <a:latin typeface="Source Sans Pro" panose="020B0503030403020204" pitchFamily="34" charset="0"/>
              </a:rPr>
              <a:t>object. To achieve this we use the </a:t>
            </a:r>
            <a:r>
              <a:rPr lang="en-US" sz="1800" b="1" dirty="0">
                <a:latin typeface="Source Sans Pro" panose="020B0503030403020204" pitchFamily="34" charset="0"/>
              </a:rPr>
              <a:t>std::future</a:t>
            </a:r>
            <a:r>
              <a:rPr lang="en-US" sz="1800" dirty="0">
                <a:latin typeface="Source Sans Pro" panose="020B0503030403020204" pitchFamily="34" charset="0"/>
              </a:rPr>
              <a:t> object. </a:t>
            </a:r>
          </a:p>
          <a:p>
            <a:pPr marL="457200" indent="-457200" algn="just">
              <a:buFont typeface="Wingdings" panose="05000000000000000000" pitchFamily="2" charset="2"/>
              <a:buChar char="§"/>
            </a:pPr>
            <a:r>
              <a:rPr lang="en-US" sz="1800" b="1" i="0" dirty="0">
                <a:effectLst/>
                <a:latin typeface="Source Sans Pro" panose="020B0503030403020204" pitchFamily="34" charset="0"/>
              </a:rPr>
              <a:t>std::promise</a:t>
            </a:r>
            <a:r>
              <a:rPr lang="en-US" sz="1800" b="0" i="0" dirty="0">
                <a:effectLst/>
                <a:latin typeface="Source Sans Pro" panose="020B0503030403020204" pitchFamily="34" charset="0"/>
              </a:rPr>
              <a:t> object has an associated </a:t>
            </a:r>
            <a:r>
              <a:rPr lang="en-US" sz="1800" b="1" i="0" dirty="0">
                <a:effectLst/>
                <a:latin typeface="Source Sans Pro" panose="020B0503030403020204" pitchFamily="34" charset="0"/>
              </a:rPr>
              <a:t>std::future</a:t>
            </a:r>
            <a:r>
              <a:rPr lang="en-US" sz="1800" b="0" i="0" dirty="0">
                <a:effectLst/>
                <a:latin typeface="Source Sans Pro" panose="020B0503030403020204" pitchFamily="34" charset="0"/>
              </a:rPr>
              <a:t> object, through which others can fetch the value set by promise.</a:t>
            </a:r>
            <a:endParaRPr lang="en-US" sz="1800" dirty="0">
              <a:latin typeface="Source Sans Pro" panose="020B0503030403020204" pitchFamily="34" charset="0"/>
            </a:endParaRPr>
          </a:p>
          <a:p>
            <a:pPr marL="457200" indent="-457200" algn="just">
              <a:buFont typeface="Wingdings" panose="05000000000000000000" pitchFamily="2" charset="2"/>
              <a:buChar char="§"/>
            </a:pPr>
            <a:r>
              <a:rPr lang="en-US" sz="1800" b="0" i="0" dirty="0">
                <a:effectLst/>
                <a:latin typeface="Source Sans Pro" panose="020B0503030403020204" pitchFamily="34" charset="0"/>
              </a:rPr>
              <a:t>Thread-1 will create the </a:t>
            </a:r>
            <a:r>
              <a:rPr lang="en-US" sz="1800" b="1" i="0" dirty="0">
                <a:effectLst/>
                <a:latin typeface="Source Sans Pro" panose="020B0503030403020204" pitchFamily="34" charset="0"/>
              </a:rPr>
              <a:t>std::promise</a:t>
            </a:r>
            <a:r>
              <a:rPr lang="en-US" sz="1800" b="0" i="0" dirty="0">
                <a:effectLst/>
                <a:latin typeface="Source Sans Pro" panose="020B0503030403020204" pitchFamily="34" charset="0"/>
              </a:rPr>
              <a:t> object and then fetch the </a:t>
            </a:r>
            <a:r>
              <a:rPr lang="en-US" sz="1800" b="1" i="0" dirty="0">
                <a:effectLst/>
                <a:latin typeface="Source Sans Pro" panose="020B0503030403020204" pitchFamily="34" charset="0"/>
              </a:rPr>
              <a:t>std::future</a:t>
            </a:r>
            <a:r>
              <a:rPr lang="en-US" sz="1800" b="0" i="0" dirty="0">
                <a:effectLst/>
                <a:latin typeface="Source Sans Pro" panose="020B0503030403020204" pitchFamily="34" charset="0"/>
              </a:rPr>
              <a:t> object from it before passing the </a:t>
            </a:r>
            <a:r>
              <a:rPr lang="en-US" sz="1800" b="1" i="0" dirty="0">
                <a:effectLst/>
                <a:latin typeface="Source Sans Pro" panose="020B0503030403020204" pitchFamily="34" charset="0"/>
              </a:rPr>
              <a:t>std::promise </a:t>
            </a:r>
            <a:r>
              <a:rPr lang="en-US" sz="1800" b="0" i="0" dirty="0">
                <a:effectLst/>
                <a:latin typeface="Source Sans Pro" panose="020B0503030403020204" pitchFamily="34" charset="0"/>
              </a:rPr>
              <a:t>object to Thread-2 i.e.</a:t>
            </a:r>
          </a:p>
          <a:p>
            <a:pPr algn="just"/>
            <a:r>
              <a:rPr lang="en-IN" sz="1800" b="1" dirty="0"/>
              <a:t>	</a:t>
            </a:r>
            <a:r>
              <a:rPr lang="en-IN" sz="1800" b="1" u="sng" dirty="0"/>
              <a:t>Syntax</a:t>
            </a:r>
            <a:r>
              <a:rPr lang="en-IN" sz="1800" b="1" dirty="0"/>
              <a:t>: 	</a:t>
            </a:r>
            <a:r>
              <a:rPr kumimoji="0" lang="en-US" altLang="en-US" sz="1800" b="1" i="0" u="none" strike="noStrike" cap="none" normalizeH="0" baseline="0" dirty="0">
                <a:ln>
                  <a:noFill/>
                </a:ln>
                <a:effectLst/>
                <a:latin typeface="Inconsolata" pitchFamily="1" charset="0"/>
                <a:ea typeface="Inconsolata" pitchFamily="1" charset="0"/>
              </a:rPr>
              <a:t>std::future&lt;int&gt; </a:t>
            </a:r>
            <a:r>
              <a:rPr kumimoji="0" lang="en-US" altLang="en-US" sz="1800" b="1" i="0" u="none" strike="noStrike" cap="none" normalizeH="0" baseline="0" dirty="0" err="1">
                <a:ln>
                  <a:noFill/>
                </a:ln>
                <a:effectLst/>
                <a:latin typeface="Inconsolata" pitchFamily="1" charset="0"/>
                <a:ea typeface="Inconsolata" pitchFamily="1" charset="0"/>
              </a:rPr>
              <a:t>futureObj</a:t>
            </a:r>
            <a:r>
              <a:rPr kumimoji="0" lang="en-US" altLang="en-US" sz="1800" b="1" i="0" u="none" strike="noStrike" cap="none" normalizeH="0" baseline="0" dirty="0">
                <a:ln>
                  <a:noFill/>
                </a:ln>
                <a:effectLst/>
                <a:latin typeface="Inconsolata" pitchFamily="1" charset="0"/>
                <a:ea typeface="Inconsolata" pitchFamily="1" charset="0"/>
              </a:rPr>
              <a:t> = </a:t>
            </a:r>
            <a:r>
              <a:rPr kumimoji="0" lang="en-US" altLang="en-US" sz="1800" b="1" i="0" u="none" strike="noStrike" cap="none" normalizeH="0" baseline="0" dirty="0" err="1">
                <a:ln>
                  <a:noFill/>
                </a:ln>
                <a:effectLst/>
                <a:latin typeface="Inconsolata" pitchFamily="1" charset="0"/>
                <a:ea typeface="Inconsolata" pitchFamily="1" charset="0"/>
              </a:rPr>
              <a:t>promiseObj.get_future</a:t>
            </a:r>
            <a:r>
              <a:rPr kumimoji="0" lang="en-US" altLang="en-US" sz="1800" b="1" i="0" u="none" strike="noStrike" cap="none" normalizeH="0" baseline="0" dirty="0">
                <a:ln>
                  <a:noFill/>
                </a:ln>
                <a:effectLst/>
                <a:latin typeface="Inconsolata" pitchFamily="1" charset="0"/>
                <a:ea typeface="Inconsolata" pitchFamily="1" charset="0"/>
              </a:rPr>
              <a:t>(); </a:t>
            </a:r>
          </a:p>
          <a:p>
            <a:pPr marL="285750" indent="-285750" algn="just">
              <a:buFont typeface="Wingdings" panose="05000000000000000000" pitchFamily="2" charset="2"/>
              <a:buChar char="§"/>
            </a:pPr>
            <a:r>
              <a:rPr lang="en-US" sz="1800" b="0" i="0" dirty="0">
                <a:effectLst/>
                <a:latin typeface="Source Sans Pro" panose="020B0503030403020204" pitchFamily="34" charset="0"/>
              </a:rPr>
              <a:t> Thread-1 will pass the </a:t>
            </a:r>
            <a:r>
              <a:rPr lang="en-US" sz="1800" b="1" i="0" dirty="0" err="1">
                <a:effectLst/>
                <a:latin typeface="Source Sans Pro" panose="020B0503030403020204" pitchFamily="34" charset="0"/>
              </a:rPr>
              <a:t>promiseObj</a:t>
            </a:r>
            <a:r>
              <a:rPr lang="en-US" sz="1800" b="0" i="0" dirty="0">
                <a:effectLst/>
                <a:latin typeface="Source Sans Pro" panose="020B0503030403020204" pitchFamily="34" charset="0"/>
              </a:rPr>
              <a:t> to Thread-2. Then, Thread-1 will fetch the value set by Thread-2 in std::promise through std::future’s </a:t>
            </a:r>
            <a:r>
              <a:rPr lang="en-US" sz="1800" b="1" i="0" dirty="0">
                <a:effectLst/>
                <a:latin typeface="Source Sans Pro" panose="020B0503030403020204" pitchFamily="34" charset="0"/>
              </a:rPr>
              <a:t>get()</a:t>
            </a:r>
            <a:r>
              <a:rPr lang="en-US" sz="1800" b="0" i="0" dirty="0">
                <a:effectLst/>
                <a:latin typeface="Source Sans Pro" panose="020B0503030403020204" pitchFamily="34" charset="0"/>
              </a:rPr>
              <a:t> function,</a:t>
            </a:r>
          </a:p>
          <a:p>
            <a:pPr algn="just"/>
            <a:r>
              <a:rPr kumimoji="0" lang="en-US" altLang="en-US" sz="1800" b="1" u="none" strike="noStrike" cap="none" normalizeH="0" baseline="0" dirty="0">
                <a:ln>
                  <a:noFill/>
                </a:ln>
                <a:latin typeface="Inconsolata" pitchFamily="1" charset="0"/>
                <a:ea typeface="Inconsolata" pitchFamily="1" charset="0"/>
              </a:rPr>
              <a:t>			</a:t>
            </a:r>
            <a:r>
              <a:rPr lang="en-IN" sz="1800" b="1" i="0" dirty="0">
                <a:effectLst/>
                <a:latin typeface="Inconsolata" pitchFamily="1" charset="0"/>
                <a:ea typeface="Inconsolata" pitchFamily="1" charset="0"/>
              </a:rPr>
              <a:t>int res = </a:t>
            </a:r>
            <a:r>
              <a:rPr lang="en-IN" sz="1800" b="1" i="0" dirty="0" err="1">
                <a:effectLst/>
                <a:latin typeface="Inconsolata" pitchFamily="1" charset="0"/>
                <a:ea typeface="Inconsolata" pitchFamily="1" charset="0"/>
              </a:rPr>
              <a:t>futureObj.get</a:t>
            </a:r>
            <a:r>
              <a:rPr lang="en-IN" sz="1800" b="1" i="0" dirty="0">
                <a:effectLst/>
                <a:latin typeface="Inconsolata" pitchFamily="1" charset="0"/>
                <a:ea typeface="Inconsolata" pitchFamily="1" charset="0"/>
              </a:rPr>
              <a:t>();</a:t>
            </a:r>
          </a:p>
          <a:p>
            <a:pPr marL="285750" indent="-285750" algn="just">
              <a:buFont typeface="Wingdings" panose="05000000000000000000" pitchFamily="2" charset="2"/>
              <a:buChar char="§"/>
            </a:pPr>
            <a:r>
              <a:rPr lang="en-US" sz="1800" b="0" i="0" dirty="0">
                <a:effectLst/>
                <a:latin typeface="Source Sans Pro" panose="020B0503030403020204" pitchFamily="34" charset="0"/>
              </a:rPr>
              <a:t>But, if the value is not yet yielded by Thread-2 then this call will get blocked until Thread-2 sets the value in the promise object i.e.</a:t>
            </a:r>
            <a:endParaRPr kumimoji="0" lang="en-US" altLang="en-US" sz="1800" b="1" i="0" u="none" strike="noStrike" cap="none" normalizeH="0" baseline="0" dirty="0">
              <a:ln>
                <a:noFill/>
              </a:ln>
              <a:effectLst/>
              <a:latin typeface="Inconsolata" pitchFamily="1" charset="0"/>
              <a:ea typeface="Inconsolata" pitchFamily="1" charset="0"/>
            </a:endParaRPr>
          </a:p>
          <a:p>
            <a:pPr algn="just"/>
            <a:r>
              <a:rPr lang="en-IN" sz="1800" b="1" dirty="0"/>
              <a:t>			</a:t>
            </a:r>
            <a:r>
              <a:rPr lang="en-IN" sz="1800" b="1" i="0" dirty="0" err="1">
                <a:effectLst/>
                <a:latin typeface="Inconsolata" pitchFamily="1" charset="0"/>
              </a:rPr>
              <a:t>promiseObj.set_value</a:t>
            </a:r>
            <a:r>
              <a:rPr lang="en-IN" sz="1800" b="1" i="0" dirty="0">
                <a:effectLst/>
                <a:latin typeface="Inconsolata" pitchFamily="1" charset="0"/>
              </a:rPr>
              <a:t>(value);</a:t>
            </a:r>
            <a:endParaRPr lang="en-IN" sz="1800" b="1" dirty="0"/>
          </a:p>
        </p:txBody>
      </p:sp>
      <p:sp>
        <p:nvSpPr>
          <p:cNvPr id="4" name="Date Placeholder 3">
            <a:extLst>
              <a:ext uri="{FF2B5EF4-FFF2-40B4-BE49-F238E27FC236}">
                <a16:creationId xmlns:a16="http://schemas.microsoft.com/office/drawing/2014/main" id="{91F2034E-79D3-ACED-9432-40DB81AC3C56}"/>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767D8798-585C-6127-FC37-6F4A8F85CEB4}"/>
              </a:ext>
            </a:extLst>
          </p:cNvPr>
          <p:cNvSpPr>
            <a:spLocks noGrp="1"/>
          </p:cNvSpPr>
          <p:nvPr>
            <p:ph type="ftr" sz="quarter" idx="3"/>
          </p:nvPr>
        </p:nvSpPr>
        <p:spPr/>
        <p:txBody>
          <a:bodyPr/>
          <a:lstStyle/>
          <a:p>
            <a:r>
              <a:rPr lang="en-US" b="1" dirty="0"/>
              <a:t>Multithreading</a:t>
            </a:r>
          </a:p>
        </p:txBody>
      </p:sp>
      <p:sp>
        <p:nvSpPr>
          <p:cNvPr id="6" name="Slide Number Placeholder 5">
            <a:extLst>
              <a:ext uri="{FF2B5EF4-FFF2-40B4-BE49-F238E27FC236}">
                <a16:creationId xmlns:a16="http://schemas.microsoft.com/office/drawing/2014/main" id="{EFC9CA7C-6D5F-ABEF-B68F-A81F30464EE9}"/>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472164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F5A0-B766-FF3B-0B3F-6FE3D636462C}"/>
              </a:ext>
            </a:extLst>
          </p:cNvPr>
          <p:cNvSpPr>
            <a:spLocks noGrp="1"/>
          </p:cNvSpPr>
          <p:nvPr>
            <p:ph type="title"/>
          </p:nvPr>
        </p:nvSpPr>
        <p:spPr>
          <a:xfrm>
            <a:off x="2149847" y="238727"/>
            <a:ext cx="9779183" cy="431538"/>
          </a:xfrm>
        </p:spPr>
        <p:txBody>
          <a:bodyPr/>
          <a:lstStyle/>
          <a:p>
            <a:r>
              <a:rPr lang="en-US" sz="2800" u="sng" dirty="0">
                <a:latin typeface="Inconsolata" pitchFamily="1" charset="0"/>
                <a:ea typeface="Inconsolata" pitchFamily="1" charset="0"/>
              </a:rPr>
              <a:t>Promise &amp; Future Workflow</a:t>
            </a:r>
            <a:endParaRPr lang="en-IN" sz="2800" u="sng" dirty="0">
              <a:latin typeface="Inconsolata" pitchFamily="1" charset="0"/>
              <a:ea typeface="Inconsolata" pitchFamily="1" charset="0"/>
            </a:endParaRPr>
          </a:p>
        </p:txBody>
      </p:sp>
      <p:pic>
        <p:nvPicPr>
          <p:cNvPr id="8" name="Content Placeholder 7">
            <a:extLst>
              <a:ext uri="{FF2B5EF4-FFF2-40B4-BE49-F238E27FC236}">
                <a16:creationId xmlns:a16="http://schemas.microsoft.com/office/drawing/2014/main" id="{3BD9F5CE-D98E-B8C1-680D-A4F89262AD48}"/>
              </a:ext>
            </a:extLst>
          </p:cNvPr>
          <p:cNvPicPr>
            <a:picLocks noGrp="1" noChangeAspect="1"/>
          </p:cNvPicPr>
          <p:nvPr>
            <p:ph idx="1"/>
          </p:nvPr>
        </p:nvPicPr>
        <p:blipFill>
          <a:blip r:embed="rId2"/>
          <a:stretch>
            <a:fillRect/>
          </a:stretch>
        </p:blipFill>
        <p:spPr>
          <a:xfrm>
            <a:off x="2325950" y="1018682"/>
            <a:ext cx="5322162" cy="4989250"/>
          </a:xfrm>
        </p:spPr>
      </p:pic>
      <p:sp>
        <p:nvSpPr>
          <p:cNvPr id="4" name="Date Placeholder 3">
            <a:extLst>
              <a:ext uri="{FF2B5EF4-FFF2-40B4-BE49-F238E27FC236}">
                <a16:creationId xmlns:a16="http://schemas.microsoft.com/office/drawing/2014/main" id="{BD1C014A-C7D3-5ECC-CEFD-BA65041FCFF9}"/>
              </a:ext>
            </a:extLst>
          </p:cNvPr>
          <p:cNvSpPr>
            <a:spLocks noGrp="1"/>
          </p:cNvSpPr>
          <p:nvPr>
            <p:ph type="dt" sz="half" idx="2"/>
          </p:nvPr>
        </p:nvSpPr>
        <p:spPr/>
        <p:txBody>
          <a:bodyPr/>
          <a:lstStyle/>
          <a:p>
            <a:fld id="{DD9C8446-696E-6942-B6C8-CC9CAD0B34E0}" type="datetime1">
              <a:rPr lang="en-US" smtClean="0"/>
              <a:pPr/>
              <a:t>4/3/2023</a:t>
            </a:fld>
            <a:endParaRPr lang="en-US" dirty="0"/>
          </a:p>
        </p:txBody>
      </p:sp>
      <p:sp>
        <p:nvSpPr>
          <p:cNvPr id="5" name="Footer Placeholder 4">
            <a:extLst>
              <a:ext uri="{FF2B5EF4-FFF2-40B4-BE49-F238E27FC236}">
                <a16:creationId xmlns:a16="http://schemas.microsoft.com/office/drawing/2014/main" id="{69BE4FFB-2407-17C2-0BE7-6BE9705AC14A}"/>
              </a:ext>
            </a:extLst>
          </p:cNvPr>
          <p:cNvSpPr>
            <a:spLocks noGrp="1"/>
          </p:cNvSpPr>
          <p:nvPr>
            <p:ph type="ftr" sz="quarter" idx="3"/>
          </p:nvPr>
        </p:nvSpPr>
        <p:spPr/>
        <p:txBody>
          <a:bodyPr/>
          <a:lstStyle/>
          <a:p>
            <a:r>
              <a:rPr lang="en-US" b="1" dirty="0"/>
              <a:t>Multithreading</a:t>
            </a:r>
          </a:p>
        </p:txBody>
      </p:sp>
      <p:sp>
        <p:nvSpPr>
          <p:cNvPr id="6" name="Slide Number Placeholder 5">
            <a:extLst>
              <a:ext uri="{FF2B5EF4-FFF2-40B4-BE49-F238E27FC236}">
                <a16:creationId xmlns:a16="http://schemas.microsoft.com/office/drawing/2014/main" id="{28FAD8BD-2D6B-787B-493B-9EDBF56BEE6A}"/>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320766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08D1-2291-C208-78AD-6F34EB1465D2}"/>
              </a:ext>
            </a:extLst>
          </p:cNvPr>
          <p:cNvSpPr>
            <a:spLocks noGrp="1"/>
          </p:cNvSpPr>
          <p:nvPr>
            <p:ph type="title"/>
          </p:nvPr>
        </p:nvSpPr>
        <p:spPr>
          <a:xfrm>
            <a:off x="1016571" y="190192"/>
            <a:ext cx="9779183" cy="489012"/>
          </a:xfrm>
        </p:spPr>
        <p:txBody>
          <a:bodyPr/>
          <a:lstStyle/>
          <a:p>
            <a:r>
              <a:rPr lang="en-US" sz="3500" dirty="0"/>
              <a:t>Thread Model</a:t>
            </a:r>
            <a:endParaRPr lang="en-IN" sz="3500" dirty="0"/>
          </a:p>
        </p:txBody>
      </p:sp>
      <p:sp>
        <p:nvSpPr>
          <p:cNvPr id="4" name="Date Placeholder 3">
            <a:extLst>
              <a:ext uri="{FF2B5EF4-FFF2-40B4-BE49-F238E27FC236}">
                <a16:creationId xmlns:a16="http://schemas.microsoft.com/office/drawing/2014/main" id="{16035660-21CE-1CE6-FDEF-136A5EE9E497}"/>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27529D0A-4647-344E-CE85-2C6008E9A00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Rectangle 3">
            <a:extLst>
              <a:ext uri="{FF2B5EF4-FFF2-40B4-BE49-F238E27FC236}">
                <a16:creationId xmlns:a16="http://schemas.microsoft.com/office/drawing/2014/main" id="{02769B27-A3C2-F2FD-6610-BC879CD2E1DC}"/>
              </a:ext>
            </a:extLst>
          </p:cNvPr>
          <p:cNvSpPr>
            <a:spLocks noChangeArrowheads="1"/>
          </p:cNvSpPr>
          <p:nvPr/>
        </p:nvSpPr>
        <p:spPr bwMode="auto">
          <a:xfrm>
            <a:off x="798990" y="754601"/>
            <a:ext cx="9858850" cy="55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Char char="§"/>
            </a:pPr>
            <a:r>
              <a:rPr lang="en-US" altLang="en-US" sz="2000" b="1" dirty="0">
                <a:latin typeface="Times New Roman" panose="02020603050405020304" pitchFamily="18" charset="0"/>
              </a:rPr>
              <a:t>A thread </a:t>
            </a:r>
            <a:r>
              <a:rPr lang="en-US" altLang="en-US" sz="2000" dirty="0">
                <a:latin typeface="Times New Roman" panose="02020603050405020304" pitchFamily="18" charset="0"/>
              </a:rPr>
              <a:t>is an alternative form (to the process) of the schedulable unit of computation.</a:t>
            </a:r>
          </a:p>
          <a:p>
            <a:pPr algn="just" eaLnBrk="1" hangingPunct="1">
              <a:buFont typeface="Wingdings" panose="05000000000000000000" pitchFamily="2" charset="2"/>
              <a:buChar char="§"/>
            </a:pPr>
            <a:endParaRPr lang="en-US" altLang="en-US" sz="2000" dirty="0">
              <a:latin typeface="Times New Roman" panose="02020603050405020304" pitchFamily="18" charset="0"/>
            </a:endParaRPr>
          </a:p>
          <a:p>
            <a:pPr algn="just"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Threads are lightweight processes as the overhead of switching between threads is less.</a:t>
            </a:r>
          </a:p>
          <a:p>
            <a:pPr algn="just" eaLnBrk="1" hangingPunct="1">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Each thread has its </a:t>
            </a:r>
            <a:r>
              <a:rPr lang="en-US" altLang="en-US" sz="2000" b="1" dirty="0">
                <a:latin typeface="Times New Roman" panose="02020603050405020304" pitchFamily="18" charset="0"/>
                <a:cs typeface="Times New Roman" panose="02020603050405020304" pitchFamily="18" charset="0"/>
              </a:rPr>
              <a:t>own data, program counter, stack, and set of registers. </a:t>
            </a:r>
          </a:p>
          <a:p>
            <a:pPr algn="just" eaLnBrk="1" hangingPunct="1">
              <a:buFont typeface="Wingdings" panose="05000000000000000000" pitchFamily="2" charset="2"/>
              <a:buChar char="§"/>
            </a:pPr>
            <a:r>
              <a:rPr lang="en-US" altLang="en-US" sz="2000" dirty="0">
                <a:latin typeface="Times New Roman" panose="02020603050405020304" pitchFamily="18" charset="0"/>
              </a:rPr>
              <a:t>In the</a:t>
            </a:r>
            <a:r>
              <a:rPr lang="en-US" altLang="en-US" sz="2000" b="1" dirty="0">
                <a:latin typeface="Times New Roman" panose="02020603050405020304" pitchFamily="18" charset="0"/>
              </a:rPr>
              <a:t> thread model:</a:t>
            </a:r>
          </a:p>
          <a:p>
            <a:pPr algn="just" eaLnBrk="1" hangingPunct="1">
              <a:buFont typeface="Wingdings" panose="05000000000000000000" pitchFamily="2" charset="2"/>
              <a:buChar char="§"/>
            </a:pPr>
            <a:endParaRPr lang="en-US" altLang="en-US" sz="2000" b="1" dirty="0">
              <a:latin typeface="Times New Roman" panose="02020603050405020304" pitchFamily="18" charset="0"/>
            </a:endParaRPr>
          </a:p>
          <a:p>
            <a:pPr lvl="1" algn="just" eaLnBrk="1" hangingPunct="1">
              <a:buClr>
                <a:srgbClr val="B43218"/>
              </a:buClr>
              <a:buFont typeface="Wingdings" panose="05000000000000000000" pitchFamily="2" charset="2"/>
              <a:buChar char="§"/>
            </a:pPr>
            <a:r>
              <a:rPr lang="en-US" altLang="en-US" sz="2000" dirty="0">
                <a:latin typeface="Times New Roman" panose="02020603050405020304" pitchFamily="18" charset="0"/>
              </a:rPr>
              <a:t>Each thread is associated with a process. </a:t>
            </a:r>
          </a:p>
          <a:p>
            <a:pPr lvl="1" algn="just" eaLnBrk="1" hangingPunct="1">
              <a:buClr>
                <a:srgbClr val="B43218"/>
              </a:buClr>
              <a:buFont typeface="Wingdings" panose="05000000000000000000" pitchFamily="2" charset="2"/>
              <a:buChar char="§"/>
            </a:pPr>
            <a:r>
              <a:rPr lang="en-US" altLang="en-US" sz="2000" dirty="0">
                <a:latin typeface="Times New Roman" panose="02020603050405020304" pitchFamily="18" charset="0"/>
              </a:rPr>
              <a:t>A thread is an entity that executes by </a:t>
            </a:r>
            <a:r>
              <a:rPr lang="en-US" altLang="en-US" sz="2000" b="1" dirty="0">
                <a:latin typeface="Times New Roman" panose="02020603050405020304" pitchFamily="18" charset="0"/>
              </a:rPr>
              <a:t>relying on the code and resources, held by the associated process</a:t>
            </a:r>
            <a:r>
              <a:rPr lang="en-US" altLang="en-US" sz="2000" dirty="0">
                <a:latin typeface="Times New Roman" panose="02020603050405020304" pitchFamily="18" charset="0"/>
              </a:rPr>
              <a:t>.</a:t>
            </a:r>
          </a:p>
          <a:p>
            <a:pPr lvl="1" algn="just" eaLnBrk="1" hangingPunct="1">
              <a:buClr>
                <a:srgbClr val="B43218"/>
              </a:buClr>
              <a:buFont typeface="Wingdings" panose="05000000000000000000" pitchFamily="2" charset="2"/>
              <a:buChar char="§"/>
            </a:pPr>
            <a:r>
              <a:rPr lang="en-US" altLang="en-US" sz="2000" dirty="0">
                <a:latin typeface="Times New Roman" panose="02020603050405020304" pitchFamily="18" charset="0"/>
              </a:rPr>
              <a:t>Several threads could be associated with a single process. Those threads share the code and resources of the process.</a:t>
            </a:r>
          </a:p>
          <a:p>
            <a:pPr lvl="1" algn="just" eaLnBrk="1" hangingPunct="1">
              <a:buClr>
                <a:srgbClr val="B43218"/>
              </a:buClr>
              <a:buFont typeface="Wingdings" panose="05000000000000000000" pitchFamily="2" charset="2"/>
              <a:buChar char="§"/>
            </a:pPr>
            <a:r>
              <a:rPr lang="en-US" altLang="en-US" sz="2000" dirty="0">
                <a:latin typeface="Times New Roman" panose="02020603050405020304" pitchFamily="18" charset="0"/>
              </a:rPr>
              <a:t>A thread is allocated part of the process’s resources for its needs.</a:t>
            </a:r>
          </a:p>
          <a:p>
            <a:pPr lvl="1" algn="just" eaLnBrk="1" hangingPunct="1">
              <a:buClr>
                <a:srgbClr val="B43218"/>
              </a:buClr>
              <a:buFont typeface="Wingdings" panose="05000000000000000000" pitchFamily="2" charset="2"/>
              <a:buChar char="§"/>
            </a:pPr>
            <a:r>
              <a:rPr lang="en-US" altLang="en-US" sz="2000" dirty="0">
                <a:latin typeface="Times New Roman" panose="02020603050405020304" pitchFamily="18" charset="0"/>
              </a:rPr>
              <a:t>A thread has its own data and status.</a:t>
            </a:r>
            <a:endParaRPr lang="en-US" altLang="en-US" sz="2000" b="1" dirty="0">
              <a:latin typeface="Times New Roman" panose="02020603050405020304" pitchFamily="18" charset="0"/>
            </a:endParaRPr>
          </a:p>
        </p:txBody>
      </p:sp>
      <p:sp>
        <p:nvSpPr>
          <p:cNvPr id="9" name="Footer Placeholder 4">
            <a:extLst>
              <a:ext uri="{FF2B5EF4-FFF2-40B4-BE49-F238E27FC236}">
                <a16:creationId xmlns:a16="http://schemas.microsoft.com/office/drawing/2014/main" id="{AC0D9779-7A99-5A52-57B6-816E58DDC57C}"/>
              </a:ext>
            </a:extLst>
          </p:cNvPr>
          <p:cNvSpPr>
            <a:spLocks noGrp="1"/>
          </p:cNvSpPr>
          <p:nvPr>
            <p:ph type="ftr" sz="quarter" idx="3"/>
          </p:nvPr>
        </p:nvSpPr>
        <p:spPr>
          <a:xfrm>
            <a:off x="3514817" y="6276512"/>
            <a:ext cx="4114800" cy="365125"/>
          </a:xfrm>
        </p:spPr>
        <p:txBody>
          <a:bodyPr/>
          <a:lstStyle/>
          <a:p>
            <a:r>
              <a:rPr lang="en-US" dirty="0"/>
              <a:t>Multithreading</a:t>
            </a:r>
          </a:p>
        </p:txBody>
      </p:sp>
    </p:spTree>
    <p:extLst>
      <p:ext uri="{BB962C8B-B14F-4D97-AF65-F5344CB8AC3E}">
        <p14:creationId xmlns:p14="http://schemas.microsoft.com/office/powerpoint/2010/main" val="631058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4E38-DE98-8C0B-D7DB-B23C8D973370}"/>
              </a:ext>
            </a:extLst>
          </p:cNvPr>
          <p:cNvSpPr>
            <a:spLocks noGrp="1"/>
          </p:cNvSpPr>
          <p:nvPr>
            <p:ph type="title"/>
          </p:nvPr>
        </p:nvSpPr>
        <p:spPr>
          <a:xfrm>
            <a:off x="590443" y="434266"/>
            <a:ext cx="9779183" cy="1325563"/>
          </a:xfrm>
        </p:spPr>
        <p:txBody>
          <a:bodyPr/>
          <a:lstStyle/>
          <a:p>
            <a:endParaRPr lang="en-IN"/>
          </a:p>
        </p:txBody>
      </p:sp>
      <p:sp>
        <p:nvSpPr>
          <p:cNvPr id="3" name="Content Placeholder 2">
            <a:extLst>
              <a:ext uri="{FF2B5EF4-FFF2-40B4-BE49-F238E27FC236}">
                <a16:creationId xmlns:a16="http://schemas.microsoft.com/office/drawing/2014/main" id="{0F15BA1B-C51B-F28F-0DCC-DF5EA9491FA6}"/>
              </a:ext>
            </a:extLst>
          </p:cNvPr>
          <p:cNvSpPr>
            <a:spLocks noGrp="1"/>
          </p:cNvSpPr>
          <p:nvPr>
            <p:ph idx="1"/>
          </p:nvPr>
        </p:nvSpPr>
        <p:spPr>
          <a:xfrm>
            <a:off x="590443" y="2115122"/>
            <a:ext cx="10213681" cy="4054858"/>
          </a:xfrm>
        </p:spPr>
        <p:txBody>
          <a:bodyPr/>
          <a:lstStyle/>
          <a:p>
            <a:pPr lvl="1" algn="just"/>
            <a:endParaRPr lang="en-IN" sz="1800" b="1" i="0" dirty="0">
              <a:effectLst/>
              <a:latin typeface="Nunito Sans" pitchFamily="2" charset="0"/>
            </a:endParaRPr>
          </a:p>
        </p:txBody>
      </p:sp>
      <p:sp>
        <p:nvSpPr>
          <p:cNvPr id="4" name="Date Placeholder 3">
            <a:extLst>
              <a:ext uri="{FF2B5EF4-FFF2-40B4-BE49-F238E27FC236}">
                <a16:creationId xmlns:a16="http://schemas.microsoft.com/office/drawing/2014/main" id="{C1FBEFBF-9E96-46B7-38E7-DA81AE82ECBF}"/>
              </a:ext>
            </a:extLst>
          </p:cNvPr>
          <p:cNvSpPr>
            <a:spLocks noGrp="1"/>
          </p:cNvSpPr>
          <p:nvPr>
            <p:ph type="dt" sz="half" idx="2"/>
          </p:nvPr>
        </p:nvSpPr>
        <p:spPr/>
        <p:txBody>
          <a:bodyPr/>
          <a:lstStyle/>
          <a:p>
            <a:fld id="{DD9C8446-696E-6942-B6C8-CC9CAD0B34E0}" type="datetime1">
              <a:rPr lang="en-US" smtClean="0"/>
              <a:pPr/>
              <a:t>4/3/2023</a:t>
            </a:fld>
            <a:endParaRPr lang="en-US" dirty="0"/>
          </a:p>
        </p:txBody>
      </p:sp>
      <p:sp>
        <p:nvSpPr>
          <p:cNvPr id="5" name="Footer Placeholder 4">
            <a:extLst>
              <a:ext uri="{FF2B5EF4-FFF2-40B4-BE49-F238E27FC236}">
                <a16:creationId xmlns:a16="http://schemas.microsoft.com/office/drawing/2014/main" id="{79C167CB-6DF2-9834-850B-78BA9CBF45FB}"/>
              </a:ext>
            </a:extLst>
          </p:cNvPr>
          <p:cNvSpPr>
            <a:spLocks noGrp="1"/>
          </p:cNvSpPr>
          <p:nvPr>
            <p:ph type="ftr" sz="quarter" idx="3"/>
          </p:nvPr>
        </p:nvSpPr>
        <p:spPr/>
        <p:txBody>
          <a:bodyPr/>
          <a:lstStyle/>
          <a:p>
            <a:r>
              <a:rPr lang="en-US" b="1" dirty="0"/>
              <a:t>Multithreading</a:t>
            </a:r>
          </a:p>
        </p:txBody>
      </p:sp>
      <p:sp>
        <p:nvSpPr>
          <p:cNvPr id="6" name="Slide Number Placeholder 5">
            <a:extLst>
              <a:ext uri="{FF2B5EF4-FFF2-40B4-BE49-F238E27FC236}">
                <a16:creationId xmlns:a16="http://schemas.microsoft.com/office/drawing/2014/main" id="{9FE87B63-BA93-6DDC-105F-ED29D20AA401}"/>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3277824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F4B8-837D-833D-8DA0-97AED18E7C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DF971F-3DB3-EB84-D89F-80C72E0CF489}"/>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62AAE47-548A-F10E-6DC4-AD625B39A626}"/>
              </a:ext>
            </a:extLst>
          </p:cNvPr>
          <p:cNvSpPr>
            <a:spLocks noGrp="1"/>
          </p:cNvSpPr>
          <p:nvPr>
            <p:ph type="dt" sz="half" idx="2"/>
          </p:nvPr>
        </p:nvSpPr>
        <p:spPr/>
        <p:txBody>
          <a:bodyPr/>
          <a:lstStyle/>
          <a:p>
            <a:fld id="{DD9C8446-696E-6942-B6C8-CC9CAD0B34E0}" type="datetime1">
              <a:rPr lang="en-US" smtClean="0"/>
              <a:pPr/>
              <a:t>4/4/2023</a:t>
            </a:fld>
            <a:endParaRPr lang="en-US" dirty="0"/>
          </a:p>
        </p:txBody>
      </p:sp>
      <p:sp>
        <p:nvSpPr>
          <p:cNvPr id="5" name="Footer Placeholder 4">
            <a:extLst>
              <a:ext uri="{FF2B5EF4-FFF2-40B4-BE49-F238E27FC236}">
                <a16:creationId xmlns:a16="http://schemas.microsoft.com/office/drawing/2014/main" id="{5FDEFC75-7332-3BE2-32C9-D76684F365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F15F03-41A8-00EA-066D-1467700EAA16}"/>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130701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3BA6-31B5-BA3A-2A95-E7789577B700}"/>
              </a:ext>
            </a:extLst>
          </p:cNvPr>
          <p:cNvSpPr>
            <a:spLocks noGrp="1"/>
          </p:cNvSpPr>
          <p:nvPr>
            <p:ph type="title"/>
          </p:nvPr>
        </p:nvSpPr>
        <p:spPr>
          <a:xfrm>
            <a:off x="869057" y="341852"/>
            <a:ext cx="9779183" cy="579120"/>
          </a:xfrm>
        </p:spPr>
        <p:txBody>
          <a:bodyPr/>
          <a:lstStyle/>
          <a:p>
            <a:r>
              <a:rPr lang="en-US" sz="3500" dirty="0"/>
              <a:t>Thread Model</a:t>
            </a:r>
            <a:endParaRPr lang="en-IN" sz="3500" dirty="0"/>
          </a:p>
        </p:txBody>
      </p:sp>
      <p:sp>
        <p:nvSpPr>
          <p:cNvPr id="4" name="Date Placeholder 3">
            <a:extLst>
              <a:ext uri="{FF2B5EF4-FFF2-40B4-BE49-F238E27FC236}">
                <a16:creationId xmlns:a16="http://schemas.microsoft.com/office/drawing/2014/main" id="{3B5312C7-3ADE-8090-5A64-F5EFEC694567}"/>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CEFE2205-4DEA-0C1C-15B6-1ED4302FB8C0}"/>
              </a:ext>
            </a:extLst>
          </p:cNvPr>
          <p:cNvSpPr>
            <a:spLocks noGrp="1"/>
          </p:cNvSpPr>
          <p:nvPr>
            <p:ph type="ftr" sz="quarter" idx="3"/>
          </p:nvPr>
        </p:nvSpPr>
        <p:spPr>
          <a:xfrm>
            <a:off x="3701249" y="6356349"/>
            <a:ext cx="4114800" cy="365125"/>
          </a:xfrm>
        </p:spPr>
        <p:txBody>
          <a:bodyPr/>
          <a:lstStyle/>
          <a:p>
            <a:r>
              <a:rPr lang="en-US" dirty="0"/>
              <a:t>Multithreading</a:t>
            </a:r>
          </a:p>
        </p:txBody>
      </p:sp>
      <p:sp>
        <p:nvSpPr>
          <p:cNvPr id="6" name="Slide Number Placeholder 5">
            <a:extLst>
              <a:ext uri="{FF2B5EF4-FFF2-40B4-BE49-F238E27FC236}">
                <a16:creationId xmlns:a16="http://schemas.microsoft.com/office/drawing/2014/main" id="{F60EF654-BFC2-EB39-D717-C72E016E941A}"/>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Picture 2" descr="Operating Systems: Threads">
            <a:extLst>
              <a:ext uri="{FF2B5EF4-FFF2-40B4-BE49-F238E27FC236}">
                <a16:creationId xmlns:a16="http://schemas.microsoft.com/office/drawing/2014/main" id="{DC3E498B-D14C-516D-AB59-2E2B90522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48" y="1666985"/>
            <a:ext cx="55626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29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2E7E9-535A-649E-8342-45E0D744A8C4}"/>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EABD668E-7281-3067-0AFF-338ECE265840}"/>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2">
            <a:extLst>
              <a:ext uri="{FF2B5EF4-FFF2-40B4-BE49-F238E27FC236}">
                <a16:creationId xmlns:a16="http://schemas.microsoft.com/office/drawing/2014/main" id="{1D43799C-8479-E52B-5C74-79125B4A4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46" y="2095978"/>
            <a:ext cx="6781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4DEE46C-C7EB-EB21-53BA-2CADB625F6C1}"/>
              </a:ext>
            </a:extLst>
          </p:cNvPr>
          <p:cNvSpPr txBox="1">
            <a:spLocks noChangeArrowheads="1"/>
          </p:cNvSpPr>
          <p:nvPr/>
        </p:nvSpPr>
        <p:spPr bwMode="auto">
          <a:xfrm>
            <a:off x="1506984" y="1002091"/>
            <a:ext cx="403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u="sng" dirty="0">
                <a:solidFill>
                  <a:srgbClr val="1A2C47"/>
                </a:solidFill>
                <a:latin typeface="Source Sans Pro" panose="020B0503030403020204" pitchFamily="34" charset="0"/>
              </a:rPr>
              <a:t>Process</a:t>
            </a:r>
            <a:r>
              <a:rPr lang="en-US" altLang="en-US" sz="1800" b="1" dirty="0">
                <a:solidFill>
                  <a:srgbClr val="1A2C47"/>
                </a:solidFill>
                <a:latin typeface="Source Sans Pro" panose="020B0503030403020204" pitchFamily="34" charset="0"/>
              </a:rPr>
              <a:t>:</a:t>
            </a:r>
            <a:endParaRPr lang="en-US" altLang="en-US" sz="1800" b="1" u="sng" dirty="0">
              <a:solidFill>
                <a:srgbClr val="1A2C47"/>
              </a:solidFill>
              <a:latin typeface="Source Sans Pro" panose="020B0503030403020204" pitchFamily="34" charset="0"/>
            </a:endParaRPr>
          </a:p>
          <a:p>
            <a:pPr eaLnBrk="1" hangingPunct="1">
              <a:spcBef>
                <a:spcPct val="0"/>
              </a:spcBef>
              <a:buClrTx/>
              <a:buSzTx/>
              <a:buFontTx/>
              <a:buNone/>
            </a:pPr>
            <a:r>
              <a:rPr lang="en-US" altLang="en-US" sz="1800" dirty="0">
                <a:solidFill>
                  <a:srgbClr val="1A2C47"/>
                </a:solidFill>
                <a:latin typeface="Source Sans Pro" panose="020B0503030403020204" pitchFamily="34" charset="0"/>
              </a:rPr>
              <a:t>Ex: Opening two different browsers.</a:t>
            </a:r>
            <a:endParaRPr lang="en-IN" altLang="en-US" sz="1800" dirty="0"/>
          </a:p>
        </p:txBody>
      </p:sp>
      <p:sp>
        <p:nvSpPr>
          <p:cNvPr id="9" name="TextBox 6">
            <a:extLst>
              <a:ext uri="{FF2B5EF4-FFF2-40B4-BE49-F238E27FC236}">
                <a16:creationId xmlns:a16="http://schemas.microsoft.com/office/drawing/2014/main" id="{FB9FFA6B-BECD-D116-DA75-CFB18727236B}"/>
              </a:ext>
            </a:extLst>
          </p:cNvPr>
          <p:cNvSpPr txBox="1">
            <a:spLocks noChangeArrowheads="1"/>
          </p:cNvSpPr>
          <p:nvPr/>
        </p:nvSpPr>
        <p:spPr bwMode="auto">
          <a:xfrm>
            <a:off x="5717219" y="1002091"/>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u="sng" dirty="0">
                <a:solidFill>
                  <a:srgbClr val="1A2C47"/>
                </a:solidFill>
                <a:latin typeface="Source Sans Pro" panose="020B0503030403020204" pitchFamily="34" charset="0"/>
              </a:rPr>
              <a:t>Thread</a:t>
            </a:r>
            <a:r>
              <a:rPr lang="en-US" altLang="en-US" sz="1800" b="1" dirty="0">
                <a:solidFill>
                  <a:srgbClr val="1A2C47"/>
                </a:solidFill>
                <a:latin typeface="Source Sans Pro" panose="020B0503030403020204" pitchFamily="34" charset="0"/>
              </a:rPr>
              <a:t>:</a:t>
            </a:r>
          </a:p>
          <a:p>
            <a:pPr eaLnBrk="1" hangingPunct="1">
              <a:spcBef>
                <a:spcPct val="0"/>
              </a:spcBef>
              <a:buClrTx/>
              <a:buSzTx/>
              <a:buFontTx/>
              <a:buNone/>
            </a:pPr>
            <a:r>
              <a:rPr lang="en-US" altLang="en-US" sz="1800" dirty="0">
                <a:solidFill>
                  <a:srgbClr val="1A2C47"/>
                </a:solidFill>
                <a:latin typeface="Source Sans Pro" panose="020B0503030403020204" pitchFamily="34" charset="0"/>
              </a:rPr>
              <a:t>Ex: Opening two tabs in the same browser.</a:t>
            </a:r>
            <a:endParaRPr lang="en-IN" altLang="en-US" sz="1800" dirty="0"/>
          </a:p>
        </p:txBody>
      </p:sp>
      <p:sp>
        <p:nvSpPr>
          <p:cNvPr id="10" name="Footer Placeholder 4">
            <a:extLst>
              <a:ext uri="{FF2B5EF4-FFF2-40B4-BE49-F238E27FC236}">
                <a16:creationId xmlns:a16="http://schemas.microsoft.com/office/drawing/2014/main" id="{AB240FD0-49AD-F844-BF65-D90336E181E8}"/>
              </a:ext>
            </a:extLst>
          </p:cNvPr>
          <p:cNvSpPr>
            <a:spLocks noGrp="1"/>
          </p:cNvSpPr>
          <p:nvPr>
            <p:ph type="ftr" sz="quarter" idx="3"/>
          </p:nvPr>
        </p:nvSpPr>
        <p:spPr>
          <a:xfrm>
            <a:off x="3017668" y="6200358"/>
            <a:ext cx="4114800" cy="365125"/>
          </a:xfrm>
        </p:spPr>
        <p:txBody>
          <a:bodyPr/>
          <a:lstStyle/>
          <a:p>
            <a:r>
              <a:rPr lang="en-US" dirty="0"/>
              <a:t>Multithreading</a:t>
            </a:r>
          </a:p>
        </p:txBody>
      </p:sp>
    </p:spTree>
    <p:extLst>
      <p:ext uri="{BB962C8B-B14F-4D97-AF65-F5344CB8AC3E}">
        <p14:creationId xmlns:p14="http://schemas.microsoft.com/office/powerpoint/2010/main" val="299287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8057EF-D63E-9C51-D322-40E1C3DFE317}"/>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5" name="Footer Placeholder 4">
            <a:extLst>
              <a:ext uri="{FF2B5EF4-FFF2-40B4-BE49-F238E27FC236}">
                <a16:creationId xmlns:a16="http://schemas.microsoft.com/office/drawing/2014/main" id="{1480D201-83F1-137D-40AB-F7EC9B0D667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5FAE55-4DB7-7D95-3BD7-2E3ACBBA5E7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Rectangle 3" descr="Rectangle: Click to edit Master text styles&#10;Second level&#10;Third level&#10;Fourth level&#10;Fifth level">
            <a:extLst>
              <a:ext uri="{FF2B5EF4-FFF2-40B4-BE49-F238E27FC236}">
                <a16:creationId xmlns:a16="http://schemas.microsoft.com/office/drawing/2014/main" id="{CAAA9737-18C4-13C9-3AAC-EB8623983187}"/>
              </a:ext>
            </a:extLst>
          </p:cNvPr>
          <p:cNvSpPr>
            <a:spLocks noChangeArrowheads="1"/>
          </p:cNvSpPr>
          <p:nvPr/>
        </p:nvSpPr>
        <p:spPr bwMode="auto">
          <a:xfrm>
            <a:off x="462279" y="826807"/>
            <a:ext cx="10581541" cy="2511197"/>
          </a:xfrm>
          <a:prstGeom prst="rect">
            <a:avLst/>
          </a:prstGeom>
          <a:noFill/>
          <a:ln>
            <a:noFill/>
          </a:ln>
        </p:spPr>
        <p:txBody>
          <a:bodyPr/>
          <a:lstStyle>
            <a:lvl1pPr marL="342900" indent="-342900" eaLnBrk="0" hangingPunct="0">
              <a:defRPr>
                <a:solidFill>
                  <a:schemeClr val="tx1"/>
                </a:solidFill>
                <a:latin typeface="Arial" panose="020B0604020202020204" pitchFamily="34" charset="0"/>
              </a:defRPr>
            </a:lvl1pPr>
            <a:lvl2pPr marL="512763"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gn="just" eaLnBrk="1" hangingPunct="1">
              <a:spcBef>
                <a:spcPct val="20000"/>
              </a:spcBef>
              <a:buClr>
                <a:schemeClr val="bg2"/>
              </a:buClr>
              <a:buSzPct val="80000"/>
              <a:buFont typeface="Wingdings" panose="05000000000000000000" pitchFamily="2" charset="2"/>
              <a:buChar char="§"/>
              <a:defRPr/>
            </a:pPr>
            <a:r>
              <a:rPr lang="en-US" altLang="en-US" sz="2200" dirty="0">
                <a:latin typeface="Times New Roman" panose="02020603050405020304" pitchFamily="18" charset="0"/>
              </a:rPr>
              <a:t>Concurrent multithreading systems </a:t>
            </a:r>
            <a:r>
              <a:rPr lang="en-US" altLang="en-US" sz="2200" b="1" dirty="0">
                <a:latin typeface="Times New Roman" panose="02020603050405020304" pitchFamily="18" charset="0"/>
              </a:rPr>
              <a:t>give the appearance of several tasks executing at once</a:t>
            </a:r>
            <a:r>
              <a:rPr lang="en-US" altLang="en-US" sz="2200" dirty="0">
                <a:latin typeface="Times New Roman" panose="02020603050405020304" pitchFamily="18" charset="0"/>
              </a:rPr>
              <a:t>, but in actuality, the threads do transition back &amp; forth to give a multitasking illusion.</a:t>
            </a:r>
          </a:p>
          <a:p>
            <a:pPr lvl="1" algn="just" eaLnBrk="1" hangingPunct="1">
              <a:spcBef>
                <a:spcPct val="20000"/>
              </a:spcBef>
              <a:buClr>
                <a:schemeClr val="bg2"/>
              </a:buClr>
              <a:buSzPct val="80000"/>
              <a:buFont typeface="Wingdings" panose="05000000000000000000" pitchFamily="2" charset="2"/>
              <a:buChar char="§"/>
              <a:defRPr/>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In Multithreading,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context</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switching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is possible by using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scheduling algorithms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or</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some</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interrupt</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endParaRPr>
          </a:p>
          <a:p>
            <a:pPr lvl="1" algn="just" eaLnBrk="1" hangingPunct="1">
              <a:spcBef>
                <a:spcPct val="20000"/>
              </a:spcBef>
              <a:buClr>
                <a:schemeClr val="bg2"/>
              </a:buClr>
              <a:buSzPct val="80000"/>
              <a:buFont typeface="Wingdings" panose="05000000000000000000" pitchFamily="2" charset="2"/>
              <a:buChar char="§"/>
              <a:defRPr/>
            </a:pPr>
            <a:r>
              <a:rPr lang="en-US" altLang="en-US" sz="2200" dirty="0">
                <a:latin typeface="Times New Roman" panose="02020603050405020304" pitchFamily="18" charset="0"/>
              </a:rPr>
              <a:t>In parallel systems, two tasks are actually performed simultaneously. </a:t>
            </a:r>
            <a:r>
              <a:rPr lang="en-US" altLang="en-US" sz="2200" b="1" dirty="0">
                <a:latin typeface="Times New Roman" panose="02020603050405020304" pitchFamily="18" charset="0"/>
              </a:rPr>
              <a:t>Parallelism requires a multi-CPU system.</a:t>
            </a:r>
          </a:p>
        </p:txBody>
      </p:sp>
      <p:pic>
        <p:nvPicPr>
          <p:cNvPr id="14" name="Picture 4">
            <a:extLst>
              <a:ext uri="{FF2B5EF4-FFF2-40B4-BE49-F238E27FC236}">
                <a16:creationId xmlns:a16="http://schemas.microsoft.com/office/drawing/2014/main" id="{01663C6E-73A0-9949-C1E6-C23D38DE8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79628"/>
            <a:ext cx="1880191"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a:extLst>
              <a:ext uri="{FF2B5EF4-FFF2-40B4-BE49-F238E27FC236}">
                <a16:creationId xmlns:a16="http://schemas.microsoft.com/office/drawing/2014/main" id="{63B90002-A844-E63D-F0F0-B8C89A7B1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780377"/>
            <a:ext cx="220314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3F7D4558-377A-0ECA-7C87-B196A76454DB}"/>
              </a:ext>
            </a:extLst>
          </p:cNvPr>
          <p:cNvSpPr txBox="1">
            <a:spLocks noChangeArrowheads="1"/>
          </p:cNvSpPr>
          <p:nvPr/>
        </p:nvSpPr>
        <p:spPr>
          <a:xfrm>
            <a:off x="1023152" y="83660"/>
            <a:ext cx="77724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en-US" sz="2800" b="1" u="sng" dirty="0">
                <a:cs typeface="Times New Roman" panose="02020603050405020304" pitchFamily="18" charset="0"/>
              </a:rPr>
              <a:t>Concurrency and Parallelism</a:t>
            </a:r>
          </a:p>
        </p:txBody>
      </p:sp>
    </p:spTree>
    <p:extLst>
      <p:ext uri="{BB962C8B-B14F-4D97-AF65-F5344CB8AC3E}">
        <p14:creationId xmlns:p14="http://schemas.microsoft.com/office/powerpoint/2010/main" val="40216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135B4F-A6C6-77D7-9B9C-60E7A2F5AD5A}"/>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81A54A36-3F2E-0456-2AB3-3AA9D027A5FB}"/>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4">
            <a:extLst>
              <a:ext uri="{FF2B5EF4-FFF2-40B4-BE49-F238E27FC236}">
                <a16:creationId xmlns:a16="http://schemas.microsoft.com/office/drawing/2014/main" id="{105AEED0-2A77-782B-5DDB-3E63EA213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751" y="1127464"/>
            <a:ext cx="8901526" cy="432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a:extLst>
              <a:ext uri="{FF2B5EF4-FFF2-40B4-BE49-F238E27FC236}">
                <a16:creationId xmlns:a16="http://schemas.microsoft.com/office/drawing/2014/main" id="{BC867D7C-F0FD-3E9B-B3C3-7221181D2D42}"/>
              </a:ext>
            </a:extLst>
          </p:cNvPr>
          <p:cNvSpPr>
            <a:spLocks noGrp="1"/>
          </p:cNvSpPr>
          <p:nvPr>
            <p:ph type="ftr" sz="quarter" idx="3"/>
          </p:nvPr>
        </p:nvSpPr>
        <p:spPr>
          <a:xfrm>
            <a:off x="3532573" y="6356350"/>
            <a:ext cx="4114800" cy="365125"/>
          </a:xfrm>
        </p:spPr>
        <p:txBody>
          <a:bodyPr/>
          <a:lstStyle/>
          <a:p>
            <a:r>
              <a:rPr lang="en-US" dirty="0"/>
              <a:t>Multithreading</a:t>
            </a:r>
          </a:p>
        </p:txBody>
      </p:sp>
      <p:sp>
        <p:nvSpPr>
          <p:cNvPr id="9" name="Rectangle 2">
            <a:extLst>
              <a:ext uri="{FF2B5EF4-FFF2-40B4-BE49-F238E27FC236}">
                <a16:creationId xmlns:a16="http://schemas.microsoft.com/office/drawing/2014/main" id="{C5163BD1-F54A-BDA5-AFD6-BB05FF2E483C}"/>
              </a:ext>
            </a:extLst>
          </p:cNvPr>
          <p:cNvSpPr txBox="1">
            <a:spLocks noChangeArrowheads="1"/>
          </p:cNvSpPr>
          <p:nvPr/>
        </p:nvSpPr>
        <p:spPr>
          <a:xfrm>
            <a:off x="1111929" y="145403"/>
            <a:ext cx="77724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en-US" sz="2800" b="1" u="sng" dirty="0">
                <a:cs typeface="Times New Roman" panose="02020603050405020304" pitchFamily="18" charset="0"/>
              </a:rPr>
              <a:t>Concurrency and Parallelism</a:t>
            </a:r>
          </a:p>
        </p:txBody>
      </p:sp>
    </p:spTree>
    <p:extLst>
      <p:ext uri="{BB962C8B-B14F-4D97-AF65-F5344CB8AC3E}">
        <p14:creationId xmlns:p14="http://schemas.microsoft.com/office/powerpoint/2010/main" val="41810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DCC525-6EA1-24D2-E0B5-C236307AC5BE}"/>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0AFBCD0E-2532-AC42-E80C-318B0D459B5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0DF169CF-CC23-965A-3F13-3DCE57D4248E}"/>
              </a:ext>
            </a:extLst>
          </p:cNvPr>
          <p:cNvSpPr>
            <a:spLocks noChangeArrowheads="1"/>
          </p:cNvSpPr>
          <p:nvPr/>
        </p:nvSpPr>
        <p:spPr bwMode="auto">
          <a:xfrm>
            <a:off x="0" y="965200"/>
            <a:ext cx="11150353" cy="557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506413" indent="-158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Char char="§"/>
            </a:pPr>
            <a:r>
              <a:rPr lang="en-US" altLang="en-US" sz="2000" b="1" dirty="0">
                <a:latin typeface="Times New Roman" panose="02020603050405020304" pitchFamily="18" charset="0"/>
              </a:rPr>
              <a:t>A p</a:t>
            </a:r>
            <a:r>
              <a:rPr lang="bg-BG" altLang="en-US" sz="2000" b="1" dirty="0">
                <a:latin typeface="Times New Roman" panose="02020603050405020304" pitchFamily="18" charset="0"/>
              </a:rPr>
              <a:t>rogram with multiple threads</a:t>
            </a:r>
            <a:r>
              <a:rPr lang="bg-BG" altLang="en-US" sz="2000" dirty="0">
                <a:latin typeface="Times New Roman" panose="02020603050405020304" pitchFamily="18" charset="0"/>
              </a:rPr>
              <a:t> running within a single instance </a:t>
            </a:r>
            <a:r>
              <a:rPr lang="en-US" altLang="en-US" sz="2000" b="1" dirty="0">
                <a:latin typeface="Times New Roman" panose="02020603050405020304" pitchFamily="18" charset="0"/>
              </a:rPr>
              <a:t>could be considered</a:t>
            </a:r>
            <a:r>
              <a:rPr lang="en-US" altLang="en-US" sz="2000" dirty="0">
                <a:latin typeface="Times New Roman" panose="02020603050405020304" pitchFamily="18" charset="0"/>
              </a:rPr>
              <a:t> a multitasking system </a:t>
            </a:r>
            <a:r>
              <a:rPr lang="bg-BG" altLang="en-US" sz="2000" dirty="0">
                <a:latin typeface="Times New Roman" panose="02020603050405020304" pitchFamily="18" charset="0"/>
              </a:rPr>
              <a:t>within an </a:t>
            </a:r>
            <a:r>
              <a:rPr lang="en-US" altLang="en-US" sz="2000" dirty="0">
                <a:latin typeface="Times New Roman" panose="02020603050405020304" pitchFamily="18" charset="0"/>
              </a:rPr>
              <a:t>OS.</a:t>
            </a:r>
          </a:p>
          <a:p>
            <a:pPr algn="just" eaLnBrk="1" hangingPunct="1">
              <a:buFont typeface="Wingdings" panose="05000000000000000000" pitchFamily="2" charset="2"/>
              <a:buChar char="§"/>
            </a:pPr>
            <a:endParaRPr lang="en-US" altLang="en-US" sz="2000" dirty="0">
              <a:latin typeface="Times New Roman" panose="02020603050405020304" pitchFamily="18" charset="0"/>
            </a:endParaRPr>
          </a:p>
          <a:p>
            <a:pPr algn="just" eaLnBrk="1" hangingPunct="1">
              <a:buFont typeface="Wingdings" panose="05000000000000000000" pitchFamily="2" charset="2"/>
              <a:buChar char="§"/>
            </a:pPr>
            <a:r>
              <a:rPr lang="en-US" altLang="en-US" sz="2000" dirty="0">
                <a:latin typeface="Times New Roman" panose="02020603050405020304" pitchFamily="18" charset="0"/>
              </a:rPr>
              <a:t>In </a:t>
            </a:r>
            <a:r>
              <a:rPr lang="bg-BG" altLang="en-US" sz="2000" dirty="0">
                <a:latin typeface="Times New Roman" panose="02020603050405020304" pitchFamily="18" charset="0"/>
              </a:rPr>
              <a:t>a </a:t>
            </a:r>
            <a:r>
              <a:rPr lang="en-US" altLang="en-US" sz="2000" dirty="0">
                <a:latin typeface="Times New Roman" panose="02020603050405020304" pitchFamily="18" charset="0"/>
              </a:rPr>
              <a:t>multithreading </a:t>
            </a:r>
            <a:r>
              <a:rPr lang="bg-BG" altLang="en-US" sz="2000" dirty="0">
                <a:latin typeface="Times New Roman" panose="02020603050405020304" pitchFamily="18" charset="0"/>
              </a:rPr>
              <a:t>program, threads have </a:t>
            </a:r>
            <a:r>
              <a:rPr lang="en-US" altLang="en-US" sz="2000" dirty="0">
                <a:latin typeface="Times New Roman" panose="02020603050405020304" pitchFamily="18" charset="0"/>
              </a:rPr>
              <a:t>the following</a:t>
            </a:r>
            <a:r>
              <a:rPr lang="bg-BG" altLang="en-US" sz="2000" dirty="0">
                <a:latin typeface="Times New Roman" panose="02020603050405020304" pitchFamily="18" charset="0"/>
              </a:rPr>
              <a:t> properties:  </a:t>
            </a: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r>
              <a:rPr lang="en-US" altLang="en-US" sz="2000" dirty="0">
                <a:latin typeface="Times New Roman" panose="02020603050405020304" pitchFamily="18" charset="0"/>
              </a:rPr>
              <a:t>A thread begins</a:t>
            </a:r>
            <a:r>
              <a:rPr lang="bg-BG" altLang="en-US" sz="2000" dirty="0">
                <a:latin typeface="Times New Roman" panose="02020603050405020304" pitchFamily="18" charset="0"/>
              </a:rPr>
              <a:t> execution at a predefined, well-known location. For one of the threads in the program, that location is the </a:t>
            </a:r>
            <a:r>
              <a:rPr lang="bg-BG" altLang="en-US" sz="2000" b="1" i="1" dirty="0">
                <a:latin typeface="Times New Roman" panose="02020603050405020304" pitchFamily="18" charset="0"/>
              </a:rPr>
              <a:t>main()</a:t>
            </a:r>
            <a:r>
              <a:rPr lang="bg-BG" altLang="en-US" sz="2000" dirty="0">
                <a:latin typeface="Times New Roman" panose="02020603050405020304" pitchFamily="18" charset="0"/>
              </a:rPr>
              <a:t> method; for the rest of the threads, it is a </a:t>
            </a:r>
            <a:r>
              <a:rPr lang="bg-BG" altLang="en-US" sz="2000" b="1" u="sng" dirty="0">
                <a:latin typeface="Times New Roman" panose="02020603050405020304" pitchFamily="18" charset="0"/>
              </a:rPr>
              <a:t>particular location</a:t>
            </a:r>
            <a:r>
              <a:rPr lang="bg-BG" altLang="en-US" sz="2000" dirty="0">
                <a:latin typeface="Times New Roman" panose="02020603050405020304" pitchFamily="18" charset="0"/>
              </a:rPr>
              <a:t> the programmer decides on when the code is written. </a:t>
            </a: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r>
              <a:rPr lang="en-US" altLang="en-US" sz="2000" dirty="0">
                <a:latin typeface="Times New Roman" panose="02020603050405020304" pitchFamily="18" charset="0"/>
              </a:rPr>
              <a:t>A thread e</a:t>
            </a:r>
            <a:r>
              <a:rPr lang="bg-BG" altLang="en-US" sz="2000" dirty="0">
                <a:latin typeface="Times New Roman" panose="02020603050405020304" pitchFamily="18" charset="0"/>
              </a:rPr>
              <a:t>xecute</a:t>
            </a:r>
            <a:r>
              <a:rPr lang="en-US" altLang="en-US" sz="2000" dirty="0">
                <a:latin typeface="Times New Roman" panose="02020603050405020304" pitchFamily="18" charset="0"/>
              </a:rPr>
              <a:t>s</a:t>
            </a:r>
            <a:r>
              <a:rPr lang="bg-BG" altLang="en-US" sz="2000" dirty="0">
                <a:latin typeface="Times New Roman" panose="02020603050405020304" pitchFamily="18" charset="0"/>
              </a:rPr>
              <a:t> code in an </a:t>
            </a:r>
            <a:r>
              <a:rPr lang="bg-BG" altLang="en-US" sz="2000" b="1" dirty="0">
                <a:latin typeface="Times New Roman" panose="02020603050405020304" pitchFamily="18" charset="0"/>
              </a:rPr>
              <a:t>ordered, predefined sequence</a:t>
            </a:r>
            <a:r>
              <a:rPr lang="bg-BG" altLang="en-US" sz="2000" dirty="0">
                <a:latin typeface="Times New Roman" panose="02020603050405020304" pitchFamily="18" charset="0"/>
              </a:rPr>
              <a:t>. </a:t>
            </a: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endParaRPr lang="bg-BG" altLang="en-US" sz="2000" dirty="0">
              <a:latin typeface="Times New Roman" panose="02020603050405020304" pitchFamily="18" charset="0"/>
            </a:endParaRPr>
          </a:p>
          <a:p>
            <a:pPr lvl="1" algn="just" eaLnBrk="1" hangingPunct="1">
              <a:buFont typeface="Wingdings" panose="05000000000000000000" pitchFamily="2" charset="2"/>
              <a:buChar char="§"/>
            </a:pPr>
            <a:r>
              <a:rPr lang="en-US" altLang="en-US" sz="2000" dirty="0">
                <a:latin typeface="Times New Roman" panose="02020603050405020304" pitchFamily="18" charset="0"/>
              </a:rPr>
              <a:t>A </a:t>
            </a:r>
            <a:r>
              <a:rPr lang="bg-BG" altLang="en-US" sz="2000" dirty="0">
                <a:latin typeface="Times New Roman" panose="02020603050405020304" pitchFamily="18" charset="0"/>
              </a:rPr>
              <a:t>thread executes its code </a:t>
            </a:r>
            <a:r>
              <a:rPr lang="bg-BG" altLang="en-US" sz="2000" b="1" u="sng" dirty="0">
                <a:latin typeface="Times New Roman" panose="02020603050405020304" pitchFamily="18" charset="0"/>
              </a:rPr>
              <a:t>independently</a:t>
            </a:r>
            <a:r>
              <a:rPr lang="bg-BG" altLang="en-US" sz="2000" dirty="0">
                <a:latin typeface="Times New Roman" panose="02020603050405020304" pitchFamily="18" charset="0"/>
              </a:rPr>
              <a:t> of the other threads</a:t>
            </a:r>
            <a:r>
              <a:rPr lang="en-US" altLang="en-US" sz="2000" dirty="0">
                <a:latin typeface="Times New Roman" panose="02020603050405020304" pitchFamily="18" charset="0"/>
              </a:rPr>
              <a:t> unless there is no </a:t>
            </a:r>
            <a:r>
              <a:rPr lang="en-US" altLang="en-US" sz="2000" b="1" dirty="0">
                <a:latin typeface="Times New Roman" panose="02020603050405020304" pitchFamily="18" charset="0"/>
              </a:rPr>
              <a:t>shared resource </a:t>
            </a:r>
            <a:r>
              <a:rPr lang="en-US" altLang="en-US" sz="2000" dirty="0">
                <a:latin typeface="Times New Roman" panose="02020603050405020304" pitchFamily="18" charset="0"/>
              </a:rPr>
              <a:t>required.</a:t>
            </a:r>
            <a:r>
              <a:rPr lang="bg-BG" altLang="en-US" sz="2000" dirty="0">
                <a:latin typeface="Times New Roman" panose="02020603050405020304" pitchFamily="18" charset="0"/>
              </a:rPr>
              <a:t> </a:t>
            </a: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endParaRPr lang="en-US" altLang="en-US" sz="2000" dirty="0">
              <a:latin typeface="Times New Roman" panose="02020603050405020304" pitchFamily="18" charset="0"/>
            </a:endParaRPr>
          </a:p>
          <a:p>
            <a:pPr lvl="1" algn="just" eaLnBrk="1" hangingPunct="1">
              <a:buFont typeface="Wingdings" panose="05000000000000000000" pitchFamily="2" charset="2"/>
              <a:buChar char="§"/>
            </a:pPr>
            <a:r>
              <a:rPr lang="bg-BG" altLang="en-US" sz="2000" dirty="0">
                <a:latin typeface="Times New Roman" panose="02020603050405020304" pitchFamily="18" charset="0"/>
              </a:rPr>
              <a:t>The threads appear to have a </a:t>
            </a:r>
            <a:r>
              <a:rPr lang="bg-BG" altLang="en-US" sz="2000" b="1" u="sng" dirty="0">
                <a:latin typeface="Times New Roman" panose="02020603050405020304" pitchFamily="18" charset="0"/>
              </a:rPr>
              <a:t>certain degree of simultaneous execution</a:t>
            </a:r>
            <a:r>
              <a:rPr lang="bg-BG" altLang="en-US" sz="2000" dirty="0">
                <a:latin typeface="Times New Roman" panose="02020603050405020304" pitchFamily="18" charset="0"/>
              </a:rPr>
              <a:t>. </a:t>
            </a:r>
            <a:endParaRPr lang="en-US" altLang="en-US" sz="2000" dirty="0">
              <a:latin typeface="Times New Roman" panose="02020603050405020304" pitchFamily="18" charset="0"/>
            </a:endParaRPr>
          </a:p>
        </p:txBody>
      </p:sp>
      <p:sp>
        <p:nvSpPr>
          <p:cNvPr id="8" name="Rectangle 2">
            <a:extLst>
              <a:ext uri="{FF2B5EF4-FFF2-40B4-BE49-F238E27FC236}">
                <a16:creationId xmlns:a16="http://schemas.microsoft.com/office/drawing/2014/main" id="{DB4E66F9-928C-3340-9731-0E180808E03E}"/>
              </a:ext>
            </a:extLst>
          </p:cNvPr>
          <p:cNvSpPr txBox="1">
            <a:spLocks noChangeArrowheads="1"/>
          </p:cNvSpPr>
          <p:nvPr/>
        </p:nvSpPr>
        <p:spPr>
          <a:xfrm>
            <a:off x="898864" y="136525"/>
            <a:ext cx="77724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en-US" sz="2800" b="1" u="sng" dirty="0">
                <a:cs typeface="Times New Roman" panose="02020603050405020304" pitchFamily="18" charset="0"/>
              </a:rPr>
              <a:t>Multithreading</a:t>
            </a:r>
          </a:p>
        </p:txBody>
      </p:sp>
      <p:sp>
        <p:nvSpPr>
          <p:cNvPr id="9" name="Footer Placeholder 4">
            <a:extLst>
              <a:ext uri="{FF2B5EF4-FFF2-40B4-BE49-F238E27FC236}">
                <a16:creationId xmlns:a16="http://schemas.microsoft.com/office/drawing/2014/main" id="{7226AA57-8BFC-5B14-1D7C-22C245D50D0E}"/>
              </a:ext>
            </a:extLst>
          </p:cNvPr>
          <p:cNvSpPr>
            <a:spLocks noGrp="1"/>
          </p:cNvSpPr>
          <p:nvPr>
            <p:ph type="ftr" sz="quarter" idx="3"/>
          </p:nvPr>
        </p:nvSpPr>
        <p:spPr>
          <a:xfrm>
            <a:off x="3517776" y="6356349"/>
            <a:ext cx="4114800" cy="365125"/>
          </a:xfrm>
        </p:spPr>
        <p:txBody>
          <a:bodyPr/>
          <a:lstStyle/>
          <a:p>
            <a:r>
              <a:rPr lang="en-US" dirty="0"/>
              <a:t>Multithreading</a:t>
            </a:r>
          </a:p>
        </p:txBody>
      </p:sp>
    </p:spTree>
    <p:extLst>
      <p:ext uri="{BB962C8B-B14F-4D97-AF65-F5344CB8AC3E}">
        <p14:creationId xmlns:p14="http://schemas.microsoft.com/office/powerpoint/2010/main" val="168214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449D-626D-9B82-A5A8-34B7BDD0B37C}"/>
              </a:ext>
            </a:extLst>
          </p:cNvPr>
          <p:cNvSpPr>
            <a:spLocks noGrp="1"/>
          </p:cNvSpPr>
          <p:nvPr>
            <p:ph type="title"/>
          </p:nvPr>
        </p:nvSpPr>
        <p:spPr>
          <a:xfrm>
            <a:off x="918917" y="71022"/>
            <a:ext cx="9779183" cy="463689"/>
          </a:xfrm>
        </p:spPr>
        <p:txBody>
          <a:bodyPr/>
          <a:lstStyle/>
          <a:p>
            <a:r>
              <a:rPr lang="en-CA" altLang="en-US" sz="2800" u="sng" dirty="0">
                <a:cs typeface="Times New Roman" panose="02020603050405020304" pitchFamily="18" charset="0"/>
              </a:rPr>
              <a:t>Synchronization</a:t>
            </a:r>
            <a:endParaRPr lang="en-IN" sz="2800" u="sng" dirty="0"/>
          </a:p>
        </p:txBody>
      </p:sp>
      <p:sp>
        <p:nvSpPr>
          <p:cNvPr id="4" name="Date Placeholder 3">
            <a:extLst>
              <a:ext uri="{FF2B5EF4-FFF2-40B4-BE49-F238E27FC236}">
                <a16:creationId xmlns:a16="http://schemas.microsoft.com/office/drawing/2014/main" id="{7EFF9E35-2413-C507-2D34-9FBFC55201EF}"/>
              </a:ext>
            </a:extLst>
          </p:cNvPr>
          <p:cNvSpPr>
            <a:spLocks noGrp="1"/>
          </p:cNvSpPr>
          <p:nvPr>
            <p:ph type="dt" sz="half" idx="2"/>
          </p:nvPr>
        </p:nvSpPr>
        <p:spPr/>
        <p:txBody>
          <a:bodyPr/>
          <a:lstStyle/>
          <a:p>
            <a:fld id="{DD9C8446-696E-6942-B6C8-CC9CAD0B34E0}" type="datetime1">
              <a:rPr lang="en-US" smtClean="0"/>
              <a:pPr/>
              <a:t>4/2/2023</a:t>
            </a:fld>
            <a:endParaRPr lang="en-US" dirty="0"/>
          </a:p>
        </p:txBody>
      </p:sp>
      <p:sp>
        <p:nvSpPr>
          <p:cNvPr id="6" name="Slide Number Placeholder 5">
            <a:extLst>
              <a:ext uri="{FF2B5EF4-FFF2-40B4-BE49-F238E27FC236}">
                <a16:creationId xmlns:a16="http://schemas.microsoft.com/office/drawing/2014/main" id="{A698342E-862E-A1B8-3065-D78076A59D6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9EE94E93-9E8A-DFA6-E1B0-B44864A9C09F}"/>
              </a:ext>
            </a:extLst>
          </p:cNvPr>
          <p:cNvSpPr>
            <a:spLocks noChangeArrowheads="1"/>
          </p:cNvSpPr>
          <p:nvPr/>
        </p:nvSpPr>
        <p:spPr bwMode="auto">
          <a:xfrm>
            <a:off x="381000" y="717550"/>
            <a:ext cx="10795246" cy="5638800"/>
          </a:xfrm>
          <a:prstGeom prst="rect">
            <a:avLst/>
          </a:prstGeom>
          <a:noFill/>
          <a:ln w="9525">
            <a:noFill/>
            <a:miter lim="800000"/>
            <a:headEnd/>
            <a:tailEnd/>
          </a:ln>
          <a:effectLst/>
        </p:spPr>
        <p:txBody>
          <a:bodyPr/>
          <a:lstStyle/>
          <a:p>
            <a:pPr marL="334963" lvl="1" indent="-220663" algn="just" eaLnBrk="1" hangingPunct="1">
              <a:spcBef>
                <a:spcPct val="20000"/>
              </a:spcBef>
              <a:buClr>
                <a:schemeClr val="accent2"/>
              </a:buClr>
              <a:buSzPct val="80000"/>
              <a:buFont typeface="Wingdings" pitchFamily="2" charset="2"/>
              <a:buNone/>
              <a:tabLst>
                <a:tab pos="354013" algn="l"/>
              </a:tabLst>
              <a:defRPr/>
            </a:pPr>
            <a:r>
              <a:rPr lang="en-US" sz="2400" b="1" dirty="0">
                <a:effectLst>
                  <a:outerShdw blurRad="38100" dist="38100" dir="2700000" algn="tl">
                    <a:srgbClr val="C0C0C0"/>
                  </a:outerShdw>
                </a:effectLst>
                <a:latin typeface="Times New Roman" pitchFamily="18" charset="0"/>
              </a:rPr>
              <a:t>Background</a:t>
            </a:r>
          </a:p>
          <a:p>
            <a:pPr marL="334963" lvl="1" indent="-220663" algn="just" eaLnBrk="1" hangingPunct="1">
              <a:spcBef>
                <a:spcPct val="20000"/>
              </a:spcBef>
              <a:buClr>
                <a:schemeClr val="bg2"/>
              </a:buClr>
              <a:buSzPct val="80000"/>
              <a:buFont typeface="Wingdings" pitchFamily="2" charset="2"/>
              <a:buChar char="§"/>
              <a:tabLst>
                <a:tab pos="354013" algn="l"/>
              </a:tabLst>
              <a:defRPr/>
            </a:pPr>
            <a:r>
              <a:rPr lang="en-US" sz="2000" b="1" dirty="0">
                <a:latin typeface="Times New Roman" pitchFamily="18" charset="0"/>
              </a:rPr>
              <a:t>C</a:t>
            </a:r>
            <a:r>
              <a:rPr lang="bg-BG" sz="2000" b="1" dirty="0">
                <a:latin typeface="Times New Roman" pitchFamily="18" charset="0"/>
              </a:rPr>
              <a:t>oncurrent access</a:t>
            </a:r>
            <a:r>
              <a:rPr lang="bg-BG" sz="2000" dirty="0">
                <a:latin typeface="Times New Roman" pitchFamily="18" charset="0"/>
              </a:rPr>
              <a:t> to shared data may result in </a:t>
            </a:r>
            <a:r>
              <a:rPr lang="bg-BG" sz="2000" b="1" dirty="0">
                <a:latin typeface="Times New Roman" pitchFamily="18" charset="0"/>
              </a:rPr>
              <a:t>data inconsistency</a:t>
            </a:r>
            <a:r>
              <a:rPr lang="bg-BG" sz="2000" dirty="0">
                <a:latin typeface="Times New Roman" pitchFamily="18" charset="0"/>
              </a:rPr>
              <a:t>. </a:t>
            </a:r>
          </a:p>
          <a:p>
            <a:pPr marL="334963" lvl="1" indent="-220663" algn="just" eaLnBrk="1" hangingPunct="1">
              <a:spcBef>
                <a:spcPct val="20000"/>
              </a:spcBef>
              <a:buClr>
                <a:schemeClr val="bg2"/>
              </a:buClr>
              <a:buSzPct val="80000"/>
              <a:buFont typeface="Wingdings" pitchFamily="2" charset="2"/>
              <a:buChar char="§"/>
              <a:tabLst>
                <a:tab pos="354013" algn="l"/>
              </a:tabLst>
              <a:defRPr/>
            </a:pPr>
            <a:r>
              <a:rPr lang="bg-BG" sz="2000" dirty="0">
                <a:latin typeface="Times New Roman" pitchFamily="18" charset="0"/>
              </a:rPr>
              <a:t>Maintaining data consistency requires mechanisms to ensure the </a:t>
            </a:r>
            <a:br>
              <a:rPr lang="bg-BG" sz="2000" dirty="0">
                <a:latin typeface="Times New Roman" pitchFamily="18" charset="0"/>
              </a:rPr>
            </a:br>
            <a:r>
              <a:rPr lang="bg-BG" sz="2000" b="1" dirty="0">
                <a:latin typeface="Times New Roman" pitchFamily="18" charset="0"/>
              </a:rPr>
              <a:t>orderly execution</a:t>
            </a:r>
            <a:r>
              <a:rPr lang="bg-BG" sz="2000" dirty="0">
                <a:latin typeface="Times New Roman" pitchFamily="18" charset="0"/>
              </a:rPr>
              <a:t> of cooperating processes</a:t>
            </a:r>
            <a:r>
              <a:rPr lang="en-US" sz="2000" dirty="0">
                <a:latin typeface="Times New Roman" pitchFamily="18" charset="0"/>
              </a:rPr>
              <a:t> (or threads)</a:t>
            </a:r>
            <a:r>
              <a:rPr lang="bg-BG" sz="2000" dirty="0">
                <a:latin typeface="Times New Roman" pitchFamily="18" charset="0"/>
              </a:rPr>
              <a:t>. </a:t>
            </a:r>
          </a:p>
          <a:p>
            <a:pPr marL="334963" lvl="1" indent="-220663" algn="just" eaLnBrk="1" hangingPunct="1">
              <a:spcBef>
                <a:spcPct val="20000"/>
              </a:spcBef>
              <a:buClr>
                <a:schemeClr val="bg2"/>
              </a:buClr>
              <a:buSzPct val="80000"/>
              <a:buFont typeface="Wingdings" pitchFamily="2" charset="2"/>
              <a:buNone/>
              <a:tabLst>
                <a:tab pos="354013" algn="l"/>
              </a:tabLst>
              <a:defRPr/>
            </a:pPr>
            <a:endParaRPr lang="en-US" sz="2400" dirty="0">
              <a:solidFill>
                <a:srgbClr val="FF9900"/>
              </a:solidFill>
              <a:latin typeface="Times New Roman" pitchFamily="18" charset="0"/>
            </a:endParaRPr>
          </a:p>
          <a:p>
            <a:pPr marL="334963" lvl="1" indent="-220663" algn="just" eaLnBrk="1" hangingPunct="1">
              <a:spcBef>
                <a:spcPct val="20000"/>
              </a:spcBef>
              <a:buClr>
                <a:schemeClr val="bg2"/>
              </a:buClr>
              <a:buSzPct val="80000"/>
              <a:buFont typeface="Wingdings" pitchFamily="2" charset="2"/>
              <a:buNone/>
              <a:tabLst>
                <a:tab pos="354013" algn="l"/>
              </a:tabLst>
              <a:defRPr/>
            </a:pPr>
            <a:r>
              <a:rPr lang="en-US" sz="2400" b="1" dirty="0">
                <a:effectLst>
                  <a:outerShdw blurRad="38100" dist="38100" dir="2700000" algn="tl">
                    <a:srgbClr val="C0C0C0"/>
                  </a:outerShdw>
                </a:effectLst>
                <a:latin typeface="Times New Roman" pitchFamily="18" charset="0"/>
              </a:rPr>
              <a:t>When do we need synchronization?</a:t>
            </a:r>
          </a:p>
          <a:p>
            <a:pPr marL="334963" lvl="1" indent="-220663" algn="just" eaLnBrk="1" hangingPunct="1">
              <a:spcBef>
                <a:spcPct val="20000"/>
              </a:spcBef>
              <a:buClr>
                <a:schemeClr val="bg2"/>
              </a:buClr>
              <a:buSzPct val="80000"/>
              <a:buFont typeface="Wingdings" pitchFamily="2" charset="2"/>
              <a:buNone/>
              <a:tabLst>
                <a:tab pos="354013" algn="l"/>
              </a:tabLst>
              <a:defRPr/>
            </a:pPr>
            <a:r>
              <a:rPr lang="en-US" sz="2400" dirty="0">
                <a:latin typeface="Times New Roman" pitchFamily="18" charset="0"/>
              </a:rPr>
              <a:t>	</a:t>
            </a:r>
            <a:r>
              <a:rPr lang="en-US" sz="2000" dirty="0">
                <a:latin typeface="Times New Roman" pitchFamily="18" charset="0"/>
              </a:rPr>
              <a:t>When two or more processes (or threads) work on the same data simultaneously. There is the possibility of </a:t>
            </a:r>
            <a:r>
              <a:rPr lang="en-US" sz="2000" b="1" dirty="0">
                <a:latin typeface="Times New Roman" pitchFamily="18" charset="0"/>
              </a:rPr>
              <a:t>dirty reading</a:t>
            </a:r>
            <a:r>
              <a:rPr lang="en-US" sz="2000" dirty="0">
                <a:latin typeface="Times New Roman" pitchFamily="18" charset="0"/>
              </a:rPr>
              <a:t> or </a:t>
            </a:r>
            <a:r>
              <a:rPr lang="en-US" sz="2000" b="1" dirty="0">
                <a:latin typeface="Times New Roman" pitchFamily="18" charset="0"/>
              </a:rPr>
              <a:t>dirty writing </a:t>
            </a:r>
            <a:r>
              <a:rPr lang="en-US" sz="2000" dirty="0">
                <a:latin typeface="Times New Roman" pitchFamily="18" charset="0"/>
              </a:rPr>
              <a:t>that may cause </a:t>
            </a:r>
            <a:r>
              <a:rPr lang="en-US" sz="2000" b="1" dirty="0">
                <a:latin typeface="Times New Roman" pitchFamily="18" charset="0"/>
              </a:rPr>
              <a:t>Race</a:t>
            </a:r>
            <a:r>
              <a:rPr lang="en-US" sz="2000" dirty="0">
                <a:latin typeface="Times New Roman" pitchFamily="18" charset="0"/>
              </a:rPr>
              <a:t> conditions.</a:t>
            </a:r>
          </a:p>
          <a:p>
            <a:pPr marL="334963" lvl="1" indent="-220663" algn="just" eaLnBrk="1" hangingPunct="1">
              <a:spcBef>
                <a:spcPct val="20000"/>
              </a:spcBef>
              <a:buClr>
                <a:schemeClr val="bg2"/>
              </a:buClr>
              <a:buSzPct val="80000"/>
              <a:buFont typeface="Wingdings" pitchFamily="2" charset="2"/>
              <a:buNone/>
              <a:tabLst>
                <a:tab pos="354013" algn="l"/>
              </a:tabLst>
              <a:defRPr/>
            </a:pPr>
            <a:endParaRPr lang="en-US" sz="2000" dirty="0">
              <a:latin typeface="Times New Roman" pitchFamily="18" charset="0"/>
            </a:endParaRPr>
          </a:p>
          <a:p>
            <a:pPr marL="334963" lvl="1" indent="-220663" algn="just" eaLnBrk="1" hangingPunct="1">
              <a:spcBef>
                <a:spcPct val="20000"/>
              </a:spcBef>
              <a:buClr>
                <a:schemeClr val="bg2"/>
              </a:buClr>
              <a:buSzPct val="80000"/>
              <a:buFont typeface="Wingdings" pitchFamily="2" charset="2"/>
              <a:buNone/>
              <a:tabLst>
                <a:tab pos="354013" algn="l"/>
              </a:tabLst>
              <a:defRPr/>
            </a:pPr>
            <a:r>
              <a:rPr lang="en-US" sz="2000" dirty="0">
                <a:solidFill>
                  <a:srgbClr val="61738E"/>
                </a:solidFill>
                <a:latin typeface="Source Sans Pro" panose="020B0503030403020204" pitchFamily="34" charset="0"/>
              </a:rPr>
              <a:t> 			</a:t>
            </a:r>
            <a:r>
              <a:rPr lang="en-US" sz="2000" dirty="0">
                <a:solidFill>
                  <a:schemeClr val="accent4"/>
                </a:solidFill>
                <a:latin typeface="Times New Roman" panose="02020603050405020304" pitchFamily="18" charset="0"/>
                <a:cs typeface="Times New Roman" panose="02020603050405020304" pitchFamily="18" charset="0"/>
              </a:rPr>
              <a:t>If multiple threads access </a:t>
            </a:r>
            <a:r>
              <a:rPr lang="en-US" sz="2000" b="1" dirty="0">
                <a:latin typeface="Times New Roman" panose="02020603050405020304" pitchFamily="18" charset="0"/>
                <a:cs typeface="Times New Roman" panose="02020603050405020304" pitchFamily="18" charset="0"/>
              </a:rPr>
              <a:t>shared data </a:t>
            </a:r>
            <a:r>
              <a:rPr lang="en-US" sz="2000" dirty="0">
                <a:solidFill>
                  <a:schemeClr val="accent4"/>
                </a:solidFill>
                <a:latin typeface="Times New Roman" panose="02020603050405020304" pitchFamily="18" charset="0"/>
                <a:cs typeface="Times New Roman" panose="02020603050405020304" pitchFamily="18" charset="0"/>
              </a:rPr>
              <a:t>and are </a:t>
            </a:r>
            <a:r>
              <a:rPr lang="en-US" sz="2000" b="1" dirty="0">
                <a:latin typeface="Times New Roman" panose="02020603050405020304" pitchFamily="18" charset="0"/>
                <a:cs typeface="Times New Roman" panose="02020603050405020304" pitchFamily="18" charset="0"/>
              </a:rPr>
              <a:t>not synchronized </a:t>
            </a:r>
            <a:r>
              <a:rPr lang="en-US" sz="2000" dirty="0">
                <a:solidFill>
                  <a:schemeClr val="accent4"/>
                </a:solidFill>
                <a:latin typeface="Times New Roman" panose="02020603050405020304" pitchFamily="18" charset="0"/>
                <a:cs typeface="Times New Roman" panose="02020603050405020304" pitchFamily="18" charset="0"/>
              </a:rPr>
              <a:t>with each other, we can face situations wherein the threads processing the shared data generate different results every time.</a:t>
            </a:r>
          </a:p>
          <a:p>
            <a:pPr marL="334963" lvl="1" indent="-220663" algn="just" eaLnBrk="1" hangingPunct="1">
              <a:spcBef>
                <a:spcPct val="20000"/>
              </a:spcBef>
              <a:buClr>
                <a:schemeClr val="bg2"/>
              </a:buClr>
              <a:buSzPct val="80000"/>
              <a:buFont typeface="Wingdings" pitchFamily="2" charset="2"/>
              <a:buNone/>
              <a:tabLst>
                <a:tab pos="354013" algn="l"/>
              </a:tabLst>
              <a:defRPr/>
            </a:pPr>
            <a:endParaRPr lang="en-US" sz="2000" b="1" dirty="0">
              <a:solidFill>
                <a:schemeClr val="accent4"/>
              </a:solidFill>
              <a:latin typeface="Times New Roman" panose="02020603050405020304" pitchFamily="18" charset="0"/>
              <a:cs typeface="Times New Roman" panose="02020603050405020304" pitchFamily="18" charset="0"/>
            </a:endParaRPr>
          </a:p>
          <a:p>
            <a:pPr marL="334963" lvl="1" indent="-220663" algn="just" eaLnBrk="1" hangingPunct="1">
              <a:spcBef>
                <a:spcPct val="20000"/>
              </a:spcBef>
              <a:buClr>
                <a:schemeClr val="bg2"/>
              </a:buClr>
              <a:buSzPct val="80000"/>
              <a:buFont typeface="Wingdings" pitchFamily="2" charset="2"/>
              <a:buNone/>
              <a:tabLst>
                <a:tab pos="354013" algn="l"/>
              </a:tabLst>
              <a:defRPr/>
            </a:pPr>
            <a:r>
              <a:rPr lang="en-US" sz="2000" b="1" dirty="0">
                <a:latin typeface="Times New Roman" pitchFamily="18" charset="0"/>
              </a:rPr>
              <a:t>	Ex:</a:t>
            </a:r>
            <a:r>
              <a:rPr lang="en-US" sz="2000" dirty="0">
                <a:latin typeface="Times New Roman" pitchFamily="18" charset="0"/>
              </a:rPr>
              <a:t> Bank Account deposits from 2 different Apps simultaneously may give different o/p if they aren’t properly synchronized.</a:t>
            </a:r>
          </a:p>
          <a:p>
            <a:pPr marL="334963" lvl="1" indent="-220663" algn="just" eaLnBrk="1" hangingPunct="1">
              <a:spcBef>
                <a:spcPct val="20000"/>
              </a:spcBef>
              <a:buClr>
                <a:schemeClr val="bg2"/>
              </a:buClr>
              <a:buSzPct val="80000"/>
              <a:buFont typeface="Wingdings" pitchFamily="2" charset="2"/>
              <a:buNone/>
              <a:tabLst>
                <a:tab pos="354013" algn="l"/>
              </a:tabLst>
              <a:defRPr/>
            </a:pPr>
            <a:endParaRPr lang="en-US" sz="2400" b="1" dirty="0">
              <a:latin typeface="Times New Roman" pitchFamily="18" charset="0"/>
            </a:endParaRPr>
          </a:p>
        </p:txBody>
      </p:sp>
      <p:sp>
        <p:nvSpPr>
          <p:cNvPr id="8" name="Footer Placeholder 4">
            <a:extLst>
              <a:ext uri="{FF2B5EF4-FFF2-40B4-BE49-F238E27FC236}">
                <a16:creationId xmlns:a16="http://schemas.microsoft.com/office/drawing/2014/main" id="{9F48A5D6-E785-E09E-0169-F1FAAADB27DA}"/>
              </a:ext>
            </a:extLst>
          </p:cNvPr>
          <p:cNvSpPr>
            <a:spLocks noGrp="1"/>
          </p:cNvSpPr>
          <p:nvPr>
            <p:ph type="ftr" sz="quarter" idx="3"/>
          </p:nvPr>
        </p:nvSpPr>
        <p:spPr>
          <a:xfrm>
            <a:off x="3751108" y="6356350"/>
            <a:ext cx="4114800" cy="365125"/>
          </a:xfrm>
        </p:spPr>
        <p:txBody>
          <a:bodyPr/>
          <a:lstStyle/>
          <a:p>
            <a:r>
              <a:rPr lang="en-US" dirty="0"/>
              <a:t>Multithreading</a:t>
            </a:r>
          </a:p>
        </p:txBody>
      </p:sp>
    </p:spTree>
    <p:extLst>
      <p:ext uri="{BB962C8B-B14F-4D97-AF65-F5344CB8AC3E}">
        <p14:creationId xmlns:p14="http://schemas.microsoft.com/office/powerpoint/2010/main" val="86920213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{227BCAE7-AEAA-4605-B9A4-71B24E9D83DC}tf45331398_win32</Template>
  <TotalTime>11954</TotalTime>
  <Words>3284</Words>
  <Application>Microsoft Office PowerPoint</Application>
  <PresentationFormat>Widescreen</PresentationFormat>
  <Paragraphs>392</Paragraphs>
  <Slides>31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31</vt:i4>
      </vt:variant>
    </vt:vector>
  </HeadingPairs>
  <TitlesOfParts>
    <vt:vector size="50" baseType="lpstr">
      <vt:lpstr>-apple-system</vt:lpstr>
      <vt:lpstr>Arial</vt:lpstr>
      <vt:lpstr>Calibri</vt:lpstr>
      <vt:lpstr>DejaVuSans</vt:lpstr>
      <vt:lpstr>fell</vt:lpstr>
      <vt:lpstr>Google Sans</vt:lpstr>
      <vt:lpstr>Inconsolata</vt:lpstr>
      <vt:lpstr>inherit</vt:lpstr>
      <vt:lpstr>Nunito Sans</vt:lpstr>
      <vt:lpstr>Open Sans</vt:lpstr>
      <vt:lpstr>Roboto</vt:lpstr>
      <vt:lpstr>Segoe UI</vt:lpstr>
      <vt:lpstr>Source Sans Pro</vt:lpstr>
      <vt:lpstr>Tenorite</vt:lpstr>
      <vt:lpstr>Times New Roman</vt:lpstr>
      <vt:lpstr>urw-din</vt:lpstr>
      <vt:lpstr>var(--ff-mono)</vt:lpstr>
      <vt:lpstr>Wingdings</vt:lpstr>
      <vt:lpstr>Office Theme</vt:lpstr>
      <vt:lpstr>Multithreading Using C++ Thread Class</vt:lpstr>
      <vt:lpstr>Agenda</vt:lpstr>
      <vt:lpstr>Thread Model</vt:lpstr>
      <vt:lpstr>Thread Model</vt:lpstr>
      <vt:lpstr>PowerPoint Presentation</vt:lpstr>
      <vt:lpstr>PowerPoint Presentation</vt:lpstr>
      <vt:lpstr>PowerPoint Presentation</vt:lpstr>
      <vt:lpstr>PowerPoint Presentation</vt:lpstr>
      <vt:lpstr>Synchronization</vt:lpstr>
      <vt:lpstr>Synchronization</vt:lpstr>
      <vt:lpstr>Classical Synchronization Problems</vt:lpstr>
      <vt:lpstr>Classical Synchronization Problems</vt:lpstr>
      <vt:lpstr>The Critical Section Problem</vt:lpstr>
      <vt:lpstr>The Critical Section Problem</vt:lpstr>
      <vt:lpstr>The Lifecycle of a Thread </vt:lpstr>
      <vt:lpstr>Synchronization Mechanism in Multithreading</vt:lpstr>
      <vt:lpstr>Posix thread V/s C++ Thread Class </vt:lpstr>
      <vt:lpstr>std::thread Functions</vt:lpstr>
      <vt:lpstr>std::thread Functions</vt:lpstr>
      <vt:lpstr> Synchronization Mechanisms</vt:lpstr>
      <vt:lpstr>Mutex</vt:lpstr>
      <vt:lpstr>Mutex</vt:lpstr>
      <vt:lpstr>Condition Variable</vt:lpstr>
      <vt:lpstr>Semaphore</vt:lpstr>
      <vt:lpstr>PowerPoint Presentation</vt:lpstr>
      <vt:lpstr>Asynchronous Programming</vt:lpstr>
      <vt:lpstr>  std::future&lt;int&gt; futureObj:</vt:lpstr>
      <vt:lpstr>future &amp; Promise</vt:lpstr>
      <vt:lpstr>Promise &amp; Future Workflow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Using C++ Thread Class</dc:title>
  <dc:creator>Madhav Mohan</dc:creator>
  <cp:lastModifiedBy>Madhav Mohan</cp:lastModifiedBy>
  <cp:revision>4</cp:revision>
  <dcterms:created xsi:type="dcterms:W3CDTF">2023-03-15T05:07:34Z</dcterms:created>
  <dcterms:modified xsi:type="dcterms:W3CDTF">2023-04-04T11:58:28Z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