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8"/>
  </p:notesMasterIdLst>
  <p:sldIdLst>
    <p:sldId id="256" r:id="rId5"/>
    <p:sldId id="285" r:id="rId6"/>
    <p:sldId id="257" r:id="rId7"/>
    <p:sldId id="276" r:id="rId8"/>
    <p:sldId id="277" r:id="rId9"/>
    <p:sldId id="282" r:id="rId10"/>
    <p:sldId id="283" r:id="rId11"/>
    <p:sldId id="284" r:id="rId12"/>
    <p:sldId id="280" r:id="rId13"/>
    <p:sldId id="286" r:id="rId14"/>
    <p:sldId id="288" r:id="rId15"/>
    <p:sldId id="287" r:id="rId16"/>
    <p:sldId id="27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718"/>
  </p:normalViewPr>
  <p:slideViewPr>
    <p:cSldViewPr snapToGrid="0">
      <p:cViewPr varScale="1">
        <p:scale>
          <a:sx n="72" d="100"/>
          <a:sy n="72" d="100"/>
        </p:scale>
        <p:origin x="45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4/8/2023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02465C8-266D-104C-9C49-323DF4A8277E}"/>
              </a:ext>
            </a:extLst>
          </p:cNvPr>
          <p:cNvSpPr/>
          <p:nvPr userDrawn="1"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7979A1C-BF60-B345-A664-2E4F7A3461EB}"/>
              </a:ext>
            </a:extLst>
          </p:cNvPr>
          <p:cNvSpPr/>
          <p:nvPr userDrawn="1"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58080B3E-915C-2D4C-8608-596E1BFD6387}"/>
              </a:ext>
            </a:extLst>
          </p:cNvPr>
          <p:cNvSpPr/>
          <p:nvPr userDrawn="1"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9E240E8A-950E-7946-826C-415CB5DACA43}"/>
              </a:ext>
            </a:extLst>
          </p:cNvPr>
          <p:cNvSpPr/>
          <p:nvPr userDrawn="1"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5F02DCD1-2C6B-F948-9F72-3BB0CF3D512E}" type="datetime1">
              <a:rPr lang="en-US" smtClean="0"/>
              <a:pPr/>
              <a:t>4/8/2023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C1583C39-01BF-7F43-854C-FBB4E9AB6B0C}" type="datetime1">
              <a:rPr lang="en-US" smtClean="0"/>
              <a:pPr/>
              <a:t>4/8/2023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2526318"/>
            <a:ext cx="3218688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rot="5400000">
            <a:off x="8580896" y="0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>
            <a:off x="-2364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 rot="5400000" flipH="1">
            <a:off x="11258144" y="5924144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4B103E64-1627-9140-8127-1849FED275E1}" type="datetime1">
              <a:rPr lang="en-US" smtClean="0"/>
              <a:pPr/>
              <a:t>4/8/2023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83787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3788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00082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896DA2E-4448-254C-86D1-9E16E63CC6A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008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39563C76-BC00-DE47-88F5-C24D3CE3325A}"/>
              </a:ext>
            </a:extLst>
          </p:cNvPr>
          <p:cNvSpPr/>
          <p:nvPr userDrawn="1"/>
        </p:nvSpPr>
        <p:spPr>
          <a:xfrm>
            <a:off x="10228214" y="-1"/>
            <a:ext cx="1963787" cy="3178856"/>
          </a:xfrm>
          <a:custGeom>
            <a:avLst/>
            <a:gdLst>
              <a:gd name="connsiteX0" fmla="*/ 0 w 1963787"/>
              <a:gd name="connsiteY0" fmla="*/ 0 h 3178856"/>
              <a:gd name="connsiteX1" fmla="*/ 1963787 w 1963787"/>
              <a:gd name="connsiteY1" fmla="*/ 0 h 3178856"/>
              <a:gd name="connsiteX2" fmla="*/ 1963787 w 1963787"/>
              <a:gd name="connsiteY2" fmla="*/ 1967129 h 3178856"/>
              <a:gd name="connsiteX3" fmla="*/ 1963787 w 1963787"/>
              <a:gd name="connsiteY3" fmla="*/ 2349671 h 3178856"/>
              <a:gd name="connsiteX4" fmla="*/ 1963787 w 1963787"/>
              <a:gd name="connsiteY4" fmla="*/ 3178856 h 3178856"/>
              <a:gd name="connsiteX5" fmla="*/ 1963753 w 1963787"/>
              <a:gd name="connsiteY5" fmla="*/ 3178856 h 3178856"/>
              <a:gd name="connsiteX6" fmla="*/ 1763002 w 1963787"/>
              <a:gd name="connsiteY6" fmla="*/ 3168629 h 3178856"/>
              <a:gd name="connsiteX7" fmla="*/ 0 w 1963787"/>
              <a:gd name="connsiteY7" fmla="*/ 1197921 h 3178856"/>
              <a:gd name="connsiteX8" fmla="*/ 0 w 1963787"/>
              <a:gd name="connsiteY8" fmla="*/ 1039961 h 3178856"/>
              <a:gd name="connsiteX9" fmla="*/ 0 w 1963787"/>
              <a:gd name="connsiteY9" fmla="*/ 0 h 31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DD9C8446-696E-6942-B6C8-CC9CAD0B34E0}" type="datetime1">
              <a:rPr lang="en-US" smtClean="0"/>
              <a:pPr/>
              <a:t>4/8/2023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62587F-7496-384A-AF40-18FC8CF0709D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F5592931-05C6-8543-8B6E-A8BD29BD5C2B}" type="datetime1">
              <a:rPr lang="en-US" smtClean="0"/>
              <a:pPr/>
              <a:t>4/8/2023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2">
            <a:extLst>
              <a:ext uri="{FF2B5EF4-FFF2-40B4-BE49-F238E27FC236}">
                <a16:creationId xmlns:a16="http://schemas.microsoft.com/office/drawing/2014/main" id="{067EACEC-C2DD-EA42-8504-176673AD1F20}"/>
              </a:ext>
            </a:extLst>
          </p:cNvPr>
          <p:cNvSpPr/>
          <p:nvPr userDrawn="1"/>
        </p:nvSpPr>
        <p:spPr>
          <a:xfrm>
            <a:off x="0" y="0"/>
            <a:ext cx="8025490" cy="6858000"/>
          </a:xfrm>
          <a:custGeom>
            <a:avLst/>
            <a:gdLst>
              <a:gd name="connsiteX0" fmla="*/ 0 w 8025490"/>
              <a:gd name="connsiteY0" fmla="*/ 0 h 6858000"/>
              <a:gd name="connsiteX1" fmla="*/ 4596490 w 8025490"/>
              <a:gd name="connsiteY1" fmla="*/ 0 h 6858000"/>
              <a:gd name="connsiteX2" fmla="*/ 8025490 w 8025490"/>
              <a:gd name="connsiteY2" fmla="*/ 3429000 h 6858000"/>
              <a:gd name="connsiteX3" fmla="*/ 4596490 w 8025490"/>
              <a:gd name="connsiteY3" fmla="*/ 6858000 h 6858000"/>
              <a:gd name="connsiteX4" fmla="*/ 0 w 802549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9843C7E-5704-7A46-8974-F3BFA42E7310}"/>
              </a:ext>
            </a:extLst>
          </p:cNvPr>
          <p:cNvGrpSpPr/>
          <p:nvPr userDrawn="1"/>
        </p:nvGrpSpPr>
        <p:grpSpPr>
          <a:xfrm rot="162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7" name="Freeform 16">
            <a:extLst>
              <a:ext uri="{FF2B5EF4-FFF2-40B4-BE49-F238E27FC236}">
                <a16:creationId xmlns:a16="http://schemas.microsoft.com/office/drawing/2014/main" id="{0B179973-08D2-EF40-B516-35E75E906394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6C811FF3-E48A-194D-8022-65F8C3A17449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7E7AB22C-8B7E-9B4A-8C65-396C3C874D86}" type="datetime1">
              <a:rPr lang="en-US" smtClean="0"/>
              <a:pPr/>
              <a:t>4/8/2023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3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8CE9AC2A-20AD-8C48-B5EB-B5322BDBCDEE}" type="datetime1">
              <a:rPr lang="en-US" smtClean="0"/>
              <a:pPr/>
              <a:t>4/8/2023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81813" y="4494213"/>
            <a:ext cx="3511550" cy="679450"/>
          </a:xfrm>
        </p:spPr>
        <p:txBody>
          <a:bodyPr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4CF75428-5BE0-934D-BB71-675F8E23A386}" type="datetime1">
              <a:rPr lang="en-US" smtClean="0"/>
              <a:pPr/>
              <a:t>4/8/2023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8C225EC-F6EF-1144-834A-F0B91974AA41}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1" name="Text Placeholder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7" name="Picture Placeholder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3" name="Text Placeholder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8" name="Picture Placeholder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9A85C5CA-AE29-AB4C-8F85-0373C72001D8}" type="datetime1">
              <a:rPr lang="en-US" smtClean="0"/>
              <a:pPr/>
              <a:t>4/8/2023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7CBC82D0-4F72-C649-8B7F-D4B087957B6C}"/>
              </a:ext>
            </a:extLst>
          </p:cNvPr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757A4624-D8ED-2E4B-AF8C-00DFA6A72D5F}"/>
              </a:ext>
            </a:extLst>
          </p:cNvPr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DF312EF8-91BE-5946-BE31-8CFE107A2FEA}"/>
              </a:ext>
            </a:extLst>
          </p:cNvPr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ole 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2" name="Text Placeholder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3" name="Picture Placeholder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5" name="Text Placeholder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6" name="Picture Placeholder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Text Placeholder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8" name="Text Placeholder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9" name="Picture Placeholder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Text Placeholder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1" name="Text Placeholder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2" name="Picture Placeholder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3" name="Text Placeholder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4" name="Text Placeholder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5" name="Picture Placeholder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Text Placeholder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7" name="Text Placeholder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8" name="Picture Placeholder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9" name="Text Placeholder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0" name="Text Placeholder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1" name="Picture Placeholder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3" name="Text Placeholder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75594855-01E8-5A4B-B2B8-E2ECEF879100}" type="datetime1">
              <a:rPr lang="en-US" smtClean="0"/>
              <a:pPr/>
              <a:t>4/8/2023</a:t>
            </a:fld>
            <a:endParaRPr lang="en-US" dirty="0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B562DF68-3089-814D-8A14-C651FE91885E}" type="datetime1">
              <a:rPr lang="en-US" smtClean="0"/>
              <a:pPr/>
              <a:t>4/8/2023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6472" y="137565"/>
            <a:ext cx="7096933" cy="1627897"/>
          </a:xfrm>
        </p:spPr>
        <p:txBody>
          <a:bodyPr/>
          <a:lstStyle/>
          <a:p>
            <a:r>
              <a:rPr lang="en-US" dirty="0"/>
              <a:t>Socket Programming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D7641524-C2BD-F95B-7E50-F78E0E2696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0974" y="4658480"/>
            <a:ext cx="9500507" cy="806675"/>
          </a:xfrm>
        </p:spPr>
        <p:txBody>
          <a:bodyPr/>
          <a:lstStyle/>
          <a:p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Madhav Mohan</a:t>
            </a:r>
          </a:p>
        </p:txBody>
      </p:sp>
      <p:pic>
        <p:nvPicPr>
          <p:cNvPr id="5" name="Picture 2" descr="Luxoft - Wikidata">
            <a:extLst>
              <a:ext uri="{FF2B5EF4-FFF2-40B4-BE49-F238E27FC236}">
                <a16:creationId xmlns:a16="http://schemas.microsoft.com/office/drawing/2014/main" id="{9AA4D915-87A5-2051-764B-907623350D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98306" y="1819923"/>
            <a:ext cx="4821235" cy="2388093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B847A1-DC2F-8D9C-56AF-82904311C8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101" y="710153"/>
            <a:ext cx="10556289" cy="5575176"/>
          </a:xfrm>
        </p:spPr>
        <p:txBody>
          <a:bodyPr/>
          <a:lstStyle/>
          <a:p>
            <a:pPr marL="285750" indent="-28575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rgbClr val="111111"/>
                </a:solidFill>
                <a:effectLst/>
                <a:latin typeface="+mj-lt"/>
                <a:cs typeface="Courier New" panose="02070309020205020404" pitchFamily="49" charset="0"/>
              </a:rPr>
              <a:t>getsockopt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+mj-lt"/>
                <a:cs typeface="Courier New" panose="02070309020205020404" pitchFamily="49" charset="0"/>
              </a:rPr>
              <a:t>() and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rgbClr val="111111"/>
                </a:solidFill>
                <a:effectLst/>
                <a:latin typeface="+mj-lt"/>
                <a:cs typeface="Courier New" panose="02070309020205020404" pitchFamily="49" charset="0"/>
              </a:rPr>
              <a:t>setsockopt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+mj-lt"/>
                <a:cs typeface="Courier New" panose="02070309020205020404" pitchFamily="49" charset="0"/>
              </a:rPr>
              <a:t>() manipulate options for the socket referred to by the file descriptor </a:t>
            </a:r>
            <a:r>
              <a:rPr kumimoji="0" lang="en-US" altLang="en-US" sz="1800" b="0" i="0" u="sng" strike="noStrike" cap="none" normalizeH="0" baseline="0" dirty="0" err="1">
                <a:ln>
                  <a:noFill/>
                </a:ln>
                <a:solidFill>
                  <a:srgbClr val="111111"/>
                </a:solidFill>
                <a:effectLst/>
                <a:latin typeface="+mj-lt"/>
                <a:cs typeface="Courier New" panose="02070309020205020404" pitchFamily="49" charset="0"/>
              </a:rPr>
              <a:t>sockfd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.</a:t>
            </a:r>
            <a:endParaRPr lang="en-US" sz="1800" b="1" u="sng" dirty="0">
              <a:latin typeface="+mj-lt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sz="1800" b="1" u="sng" dirty="0">
              <a:latin typeface="+mj-lt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800" b="1" u="sng" dirty="0" err="1">
                <a:latin typeface="+mj-lt"/>
                <a:ea typeface="Roboto" panose="02000000000000000000" pitchFamily="2" charset="0"/>
                <a:cs typeface="Roboto" panose="02000000000000000000" pitchFamily="2" charset="0"/>
              </a:rPr>
              <a:t>setsockopt</a:t>
            </a:r>
            <a:r>
              <a:rPr lang="en-US" sz="1600" b="1" dirty="0">
                <a:latin typeface="+mj-lt"/>
                <a:ea typeface="Roboto" panose="02000000000000000000" pitchFamily="2" charset="0"/>
                <a:cs typeface="Roboto" panose="02000000000000000000" pitchFamily="2" charset="0"/>
              </a:rPr>
              <a:t>( )</a:t>
            </a:r>
            <a:r>
              <a:rPr lang="en-US" sz="1800" b="1" dirty="0">
                <a:latin typeface="+mj-lt"/>
                <a:ea typeface="Roboto" panose="02000000000000000000" pitchFamily="2" charset="0"/>
                <a:cs typeface="Roboto" panose="02000000000000000000" pitchFamily="2" charset="0"/>
              </a:rPr>
              <a:t>: </a:t>
            </a:r>
            <a:r>
              <a:rPr lang="en-US" sz="1800" b="0" i="0" dirty="0">
                <a:effectLst/>
                <a:latin typeface="+mj-lt"/>
              </a:rPr>
              <a:t>provides a </a:t>
            </a:r>
            <a:r>
              <a:rPr lang="en-US" sz="1800" dirty="0">
                <a:latin typeface="+mj-lt"/>
              </a:rPr>
              <a:t>way </a:t>
            </a:r>
            <a:r>
              <a:rPr lang="en-US" sz="1800" b="0" i="0" dirty="0">
                <a:effectLst/>
                <a:latin typeface="+mj-lt"/>
              </a:rPr>
              <a:t>to control socket behavior. A program can use </a:t>
            </a:r>
            <a:r>
              <a:rPr lang="en-US" sz="1800" b="1" i="1" dirty="0" err="1">
                <a:effectLst/>
                <a:latin typeface="+mj-lt"/>
              </a:rPr>
              <a:t>setsockopt</a:t>
            </a:r>
            <a:r>
              <a:rPr lang="en-US" sz="1800" b="1" i="0" dirty="0">
                <a:effectLst/>
                <a:latin typeface="+mj-lt"/>
              </a:rPr>
              <a:t>()</a:t>
            </a:r>
            <a:r>
              <a:rPr lang="en-US" sz="1800" b="0" i="0" dirty="0">
                <a:effectLst/>
                <a:latin typeface="+mj-lt"/>
              </a:rPr>
              <a:t> to allocate </a:t>
            </a:r>
            <a:r>
              <a:rPr lang="en-US" sz="1800" i="0" dirty="0">
                <a:effectLst/>
                <a:latin typeface="+mj-lt"/>
              </a:rPr>
              <a:t>buffer</a:t>
            </a:r>
            <a:r>
              <a:rPr lang="en-US" sz="1800" b="0" i="0" dirty="0">
                <a:effectLst/>
                <a:latin typeface="+mj-lt"/>
              </a:rPr>
              <a:t> space, control timeouts, or permit socket data broadcasts. It returns 0 on success &amp; -1 on failure.									       	</a:t>
            </a:r>
            <a:r>
              <a:rPr lang="en-US" sz="1800" b="1" u="sng" dirty="0">
                <a:latin typeface="+mj-lt"/>
                <a:ea typeface="Roboto" panose="02000000000000000000" pitchFamily="2" charset="0"/>
                <a:cs typeface="Roboto" panose="02000000000000000000" pitchFamily="2" charset="0"/>
              </a:rPr>
              <a:t>Syntax</a:t>
            </a:r>
            <a:r>
              <a:rPr lang="en-US" sz="1800" dirty="0">
                <a:latin typeface="+mj-lt"/>
                <a:ea typeface="Roboto" panose="02000000000000000000" pitchFamily="2" charset="0"/>
                <a:cs typeface="Roboto" panose="02000000000000000000" pitchFamily="2" charset="0"/>
              </a:rPr>
              <a:t>: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+mj-lt"/>
                <a:cs typeface="Courier New" panose="02070309020205020404" pitchFamily="49" charset="0"/>
              </a:rPr>
              <a:t>int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+mj-lt"/>
                <a:cs typeface="Courier New" panose="02070309020205020404" pitchFamily="49" charset="0"/>
              </a:rPr>
              <a:t>setsockopt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+mj-lt"/>
                <a:cs typeface="Courier New" panose="02070309020205020404" pitchFamily="49" charset="0"/>
              </a:rPr>
              <a:t>( int </a:t>
            </a:r>
            <a:r>
              <a:rPr kumimoji="0" lang="en-US" altLang="en-US" sz="1800" b="0" u="none" strike="noStrike" cap="none" normalizeH="0" baseline="0" dirty="0">
                <a:ln>
                  <a:noFill/>
                </a:ln>
                <a:effectLst/>
                <a:latin typeface="+mj-lt"/>
                <a:cs typeface="Courier New" panose="02070309020205020404" pitchFamily="49" charset="0"/>
              </a:rPr>
              <a:t>sock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+mj-lt"/>
                <a:cs typeface="Courier New" panose="02070309020205020404" pitchFamily="49" charset="0"/>
              </a:rPr>
              <a:t>, int </a:t>
            </a:r>
            <a:r>
              <a:rPr kumimoji="0" lang="en-US" altLang="en-US" sz="1800" b="0" u="none" strike="noStrike" cap="none" normalizeH="0" baseline="0" dirty="0">
                <a:ln>
                  <a:noFill/>
                </a:ln>
                <a:effectLst/>
                <a:latin typeface="+mj-lt"/>
                <a:cs typeface="Courier New" panose="02070309020205020404" pitchFamily="49" charset="0"/>
              </a:rPr>
              <a:t>level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+mj-lt"/>
                <a:cs typeface="Courier New" panose="02070309020205020404" pitchFamily="49" charset="0"/>
              </a:rPr>
              <a:t>, int </a:t>
            </a:r>
            <a:r>
              <a:rPr kumimoji="0" lang="en-US" altLang="en-US" sz="1800" b="0" u="none" strike="noStrike" cap="none" normalizeH="0" baseline="0" dirty="0" err="1">
                <a:ln>
                  <a:noFill/>
                </a:ln>
                <a:effectLst/>
                <a:latin typeface="+mj-lt"/>
                <a:cs typeface="Courier New" panose="02070309020205020404" pitchFamily="49" charset="0"/>
              </a:rPr>
              <a:t>optname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+mj-lt"/>
                <a:cs typeface="Courier New" panose="02070309020205020404" pitchFamily="49" charset="0"/>
              </a:rPr>
              <a:t>, const void * </a:t>
            </a:r>
            <a:r>
              <a:rPr kumimoji="0" lang="en-US" altLang="en-US" sz="1800" b="0" u="none" strike="noStrike" cap="none" normalizeH="0" baseline="0" dirty="0" err="1">
                <a:ln>
                  <a:noFill/>
                </a:ln>
                <a:effectLst/>
                <a:latin typeface="+mj-lt"/>
                <a:cs typeface="Courier New" panose="02070309020205020404" pitchFamily="49" charset="0"/>
              </a:rPr>
              <a:t>optval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+mj-lt"/>
                <a:cs typeface="Courier New" panose="02070309020205020404" pitchFamily="49" charset="0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+mj-lt"/>
                <a:cs typeface="Courier New" panose="02070309020205020404" pitchFamily="49" charset="0"/>
              </a:rPr>
              <a:t>socklen_t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+mj-lt"/>
                <a:cs typeface="Courier New" panose="02070309020205020404" pitchFamily="49" charset="0"/>
              </a:rPr>
              <a:t> </a:t>
            </a:r>
            <a:r>
              <a:rPr kumimoji="0" lang="en-US" altLang="en-US" sz="1800" b="0" u="none" strike="noStrike" cap="none" normalizeH="0" baseline="0" dirty="0" err="1">
                <a:ln>
                  <a:noFill/>
                </a:ln>
                <a:effectLst/>
                <a:latin typeface="+mj-lt"/>
                <a:cs typeface="Courier New" panose="02070309020205020404" pitchFamily="49" charset="0"/>
              </a:rPr>
              <a:t>optlen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+mj-lt"/>
                <a:cs typeface="Courier New" panose="02070309020205020404" pitchFamily="49" charset="0"/>
              </a:rPr>
              <a:t> );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 </a:t>
            </a:r>
          </a:p>
          <a:p>
            <a:pPr marL="742950" lvl="1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IN" sz="1600" b="1" dirty="0" err="1">
                <a:latin typeface="+mj-lt"/>
                <a:ea typeface="Roboto" panose="02000000000000000000" pitchFamily="2" charset="0"/>
                <a:cs typeface="Roboto" panose="02000000000000000000" pitchFamily="2" charset="0"/>
              </a:rPr>
              <a:t>Opt_name</a:t>
            </a:r>
            <a:r>
              <a:rPr lang="en-IN" sz="1600" dirty="0">
                <a:latin typeface="+mj-lt"/>
                <a:ea typeface="Roboto" panose="02000000000000000000" pitchFamily="2" charset="0"/>
                <a:cs typeface="Roboto" panose="02000000000000000000" pitchFamily="2" charset="0"/>
              </a:rPr>
              <a:t>: </a:t>
            </a:r>
            <a:r>
              <a:rPr lang="en-IN" sz="1600" dirty="0">
                <a:latin typeface="+mj-lt"/>
              </a:rPr>
              <a:t>SO_KEEPALIVE, </a:t>
            </a:r>
            <a:r>
              <a:rPr lang="en-IN" sz="1600" b="0" i="0" dirty="0">
                <a:effectLst/>
                <a:latin typeface="+mj-lt"/>
              </a:rPr>
              <a:t>SO_LINGER</a:t>
            </a:r>
            <a:r>
              <a:rPr lang="en-IN" sz="1600" dirty="0">
                <a:latin typeface="+mj-lt"/>
              </a:rPr>
              <a:t> 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SO_REUSEPORT, SO_REUSEADDR, etc.</a:t>
            </a:r>
          </a:p>
          <a:p>
            <a:pPr marL="742950" lvl="1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</a:rPr>
              <a:t>Level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</a:rPr>
              <a:t>: We’re at the socket layer and using the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</a:rPr>
              <a:t>optname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</a:rPr>
              <a:t> (like SO_XYZ).</a:t>
            </a:r>
          </a:p>
          <a:p>
            <a:pPr marL="742950" lvl="1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effectLst/>
              </a:rPr>
              <a:t>Opt_val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</a:rPr>
              <a:t>: </a:t>
            </a:r>
            <a:r>
              <a:rPr lang="en-US" sz="1600" b="0" i="0" dirty="0">
                <a:effectLst/>
                <a:latin typeface="Google Sans"/>
              </a:rPr>
              <a:t>is passed as an int. A non-zero value means the option is enabled.</a:t>
            </a:r>
          </a:p>
          <a:p>
            <a:pPr marL="742950" lvl="1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IN" sz="1600" dirty="0">
              <a:latin typeface="+mj-lt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742950" lvl="1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IN" sz="1600" dirty="0">
              <a:latin typeface="+mj-lt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800" b="1" u="sng" dirty="0" err="1">
                <a:latin typeface="+mj-lt"/>
                <a:ea typeface="Roboto" panose="02000000000000000000" pitchFamily="2" charset="0"/>
                <a:cs typeface="Roboto" panose="02000000000000000000" pitchFamily="2" charset="0"/>
              </a:rPr>
              <a:t>getsockopt</a:t>
            </a:r>
            <a:r>
              <a:rPr lang="en-US" sz="1800" b="1" dirty="0">
                <a:latin typeface="+mj-lt"/>
                <a:ea typeface="Roboto" panose="02000000000000000000" pitchFamily="2" charset="0"/>
                <a:cs typeface="Roboto" panose="02000000000000000000" pitchFamily="2" charset="0"/>
              </a:rPr>
              <a:t>( ): </a:t>
            </a:r>
            <a:r>
              <a:rPr lang="en-US" sz="1800" b="0" i="0" dirty="0">
                <a:effectLst/>
                <a:latin typeface="+mj-lt"/>
              </a:rPr>
              <a:t>shall retrieve the value for the option specified by the </a:t>
            </a:r>
            <a:r>
              <a:rPr lang="en-US" sz="1800" b="1" i="1" dirty="0" err="1">
                <a:effectLst/>
                <a:latin typeface="+mj-lt"/>
              </a:rPr>
              <a:t>opt_name</a:t>
            </a:r>
            <a:r>
              <a:rPr lang="en-US" sz="1800" b="0" i="0" dirty="0">
                <a:effectLst/>
                <a:latin typeface="+mj-lt"/>
              </a:rPr>
              <a:t> argument for the socket specified by the </a:t>
            </a:r>
            <a:r>
              <a:rPr lang="en-US" sz="1800" b="1" dirty="0">
                <a:effectLst/>
                <a:latin typeface="+mj-lt"/>
              </a:rPr>
              <a:t>sock</a:t>
            </a:r>
            <a:r>
              <a:rPr lang="en-US" sz="1800" b="0" i="0" dirty="0">
                <a:effectLst/>
                <a:latin typeface="+mj-lt"/>
              </a:rPr>
              <a:t> argument. If the size of the </a:t>
            </a:r>
            <a:r>
              <a:rPr lang="en-US" sz="1800" b="1" i="0" dirty="0">
                <a:effectLst/>
                <a:latin typeface="+mj-lt"/>
              </a:rPr>
              <a:t>option value</a:t>
            </a:r>
            <a:r>
              <a:rPr lang="en-US" sz="1800" b="0" i="0" dirty="0">
                <a:effectLst/>
                <a:latin typeface="+mj-lt"/>
              </a:rPr>
              <a:t> is greater than </a:t>
            </a:r>
            <a:r>
              <a:rPr lang="en-US" sz="1800" b="1" i="1" dirty="0" err="1">
                <a:effectLst/>
                <a:latin typeface="+mj-lt"/>
              </a:rPr>
              <a:t>opt_len</a:t>
            </a:r>
            <a:r>
              <a:rPr lang="en-US" sz="1800" b="0" i="0" dirty="0">
                <a:effectLst/>
                <a:latin typeface="+mj-lt"/>
              </a:rPr>
              <a:t>, the value stored in the object pointed to by the </a:t>
            </a:r>
            <a:r>
              <a:rPr lang="en-US" sz="1800" b="1" dirty="0" err="1">
                <a:effectLst/>
                <a:latin typeface="+mj-lt"/>
              </a:rPr>
              <a:t>opt_val</a:t>
            </a:r>
            <a:r>
              <a:rPr lang="en-US" sz="1800" b="0" i="0" dirty="0">
                <a:effectLst/>
                <a:latin typeface="+mj-lt"/>
              </a:rPr>
              <a:t> argument shall be silently truncated. Otherwise, the object pointed to by the </a:t>
            </a:r>
            <a:r>
              <a:rPr lang="en-US" sz="1800" b="0" i="1" dirty="0" err="1">
                <a:effectLst/>
                <a:latin typeface="+mj-lt"/>
              </a:rPr>
              <a:t>option_len</a:t>
            </a:r>
            <a:r>
              <a:rPr lang="en-US" sz="1800" b="0" i="0" dirty="0">
                <a:effectLst/>
                <a:latin typeface="+mj-lt"/>
              </a:rPr>
              <a:t> argument shall be modified to indicate the actual length of the value.</a:t>
            </a:r>
          </a:p>
          <a:p>
            <a:pPr algn="just"/>
            <a:r>
              <a:rPr lang="en-US" sz="1800" b="1" u="sng" dirty="0">
                <a:latin typeface="+mj-lt"/>
                <a:ea typeface="Roboto" panose="02000000000000000000" pitchFamily="2" charset="0"/>
                <a:cs typeface="Roboto" panose="02000000000000000000" pitchFamily="2" charset="0"/>
              </a:rPr>
              <a:t>Syntax</a:t>
            </a:r>
            <a:r>
              <a:rPr lang="en-US" sz="1800" dirty="0">
                <a:latin typeface="+mj-lt"/>
                <a:ea typeface="Roboto" panose="02000000000000000000" pitchFamily="2" charset="0"/>
                <a:cs typeface="Roboto" panose="02000000000000000000" pitchFamily="2" charset="0"/>
              </a:rPr>
              <a:t>: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2800"/>
                </a:solidFill>
                <a:effectLst/>
                <a:latin typeface="+mj-lt"/>
                <a:cs typeface="Courier New" panose="02070309020205020404" pitchFamily="49" charset="0"/>
              </a:rPr>
              <a:t>int </a:t>
            </a:r>
            <a:r>
              <a:rPr lang="en-US" altLang="en-US" sz="1800" dirty="0" err="1">
                <a:solidFill>
                  <a:srgbClr val="002800"/>
                </a:solidFill>
                <a:latin typeface="+mj-lt"/>
                <a:cs typeface="Courier New" panose="02070309020205020404" pitchFamily="49" charset="0"/>
              </a:rPr>
              <a:t>g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2800"/>
                </a:solidFill>
                <a:effectLst/>
                <a:latin typeface="+mj-lt"/>
                <a:cs typeface="Courier New" panose="02070309020205020404" pitchFamily="49" charset="0"/>
              </a:rPr>
              <a:t>etsockopt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2800"/>
                </a:solidFill>
                <a:effectLst/>
                <a:latin typeface="+mj-lt"/>
                <a:cs typeface="Courier New" panose="02070309020205020404" pitchFamily="49" charset="0"/>
              </a:rPr>
              <a:t>( int </a:t>
            </a:r>
            <a:r>
              <a:rPr kumimoji="0" lang="en-US" altLang="en-US" sz="1800" b="0" u="none" strike="noStrike" cap="none" normalizeH="0" baseline="0" dirty="0">
                <a:ln>
                  <a:noFill/>
                </a:ln>
                <a:solidFill>
                  <a:srgbClr val="002800"/>
                </a:solidFill>
                <a:effectLst/>
                <a:latin typeface="+mj-lt"/>
                <a:cs typeface="Courier New" panose="02070309020205020404" pitchFamily="49" charset="0"/>
              </a:rPr>
              <a:t>sock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2800"/>
                </a:solidFill>
                <a:effectLst/>
                <a:latin typeface="+mj-lt"/>
                <a:cs typeface="Courier New" panose="02070309020205020404" pitchFamily="49" charset="0"/>
              </a:rPr>
              <a:t>, int </a:t>
            </a:r>
            <a:r>
              <a:rPr kumimoji="0" lang="en-US" altLang="en-US" sz="1800" b="0" u="none" strike="noStrike" cap="none" normalizeH="0" baseline="0" dirty="0">
                <a:ln>
                  <a:noFill/>
                </a:ln>
                <a:solidFill>
                  <a:srgbClr val="002800"/>
                </a:solidFill>
                <a:effectLst/>
                <a:latin typeface="+mj-lt"/>
                <a:cs typeface="Courier New" panose="02070309020205020404" pitchFamily="49" charset="0"/>
              </a:rPr>
              <a:t>level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2800"/>
                </a:solidFill>
                <a:effectLst/>
                <a:latin typeface="+mj-lt"/>
                <a:cs typeface="Courier New" panose="02070309020205020404" pitchFamily="49" charset="0"/>
              </a:rPr>
              <a:t>, int </a:t>
            </a:r>
            <a:r>
              <a:rPr kumimoji="0" lang="en-US" altLang="en-US" sz="1800" b="0" u="none" strike="noStrike" cap="none" normalizeH="0" baseline="0" dirty="0" err="1">
                <a:ln>
                  <a:noFill/>
                </a:ln>
                <a:solidFill>
                  <a:srgbClr val="002800"/>
                </a:solidFill>
                <a:effectLst/>
                <a:latin typeface="+mj-lt"/>
                <a:cs typeface="Courier New" panose="02070309020205020404" pitchFamily="49" charset="0"/>
              </a:rPr>
              <a:t>optname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2800"/>
                </a:solidFill>
                <a:effectLst/>
                <a:latin typeface="+mj-lt"/>
                <a:cs typeface="Courier New" panose="02070309020205020404" pitchFamily="49" charset="0"/>
              </a:rPr>
              <a:t>, const void * </a:t>
            </a:r>
            <a:r>
              <a:rPr kumimoji="0" lang="en-US" altLang="en-US" sz="1800" b="0" u="none" strike="noStrike" cap="none" normalizeH="0" baseline="0" dirty="0" err="1">
                <a:ln>
                  <a:noFill/>
                </a:ln>
                <a:solidFill>
                  <a:srgbClr val="002800"/>
                </a:solidFill>
                <a:effectLst/>
                <a:latin typeface="+mj-lt"/>
                <a:cs typeface="Courier New" panose="02070309020205020404" pitchFamily="49" charset="0"/>
              </a:rPr>
              <a:t>optval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2800"/>
                </a:solidFill>
                <a:effectLst/>
                <a:latin typeface="+mj-lt"/>
                <a:cs typeface="Courier New" panose="02070309020205020404" pitchFamily="49" charset="0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2800"/>
                </a:solidFill>
                <a:effectLst/>
                <a:latin typeface="+mj-lt"/>
                <a:cs typeface="Courier New" panose="02070309020205020404" pitchFamily="49" charset="0"/>
              </a:rPr>
              <a:t>socklen_t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2800"/>
                </a:solidFill>
                <a:effectLst/>
                <a:latin typeface="+mj-lt"/>
                <a:cs typeface="Courier New" panose="02070309020205020404" pitchFamily="49" charset="0"/>
              </a:rPr>
              <a:t> </a:t>
            </a:r>
            <a:r>
              <a:rPr kumimoji="0" lang="en-US" altLang="en-US" sz="1800" b="0" u="none" strike="noStrike" cap="none" normalizeH="0" baseline="0" dirty="0" err="1">
                <a:ln>
                  <a:noFill/>
                </a:ln>
                <a:solidFill>
                  <a:srgbClr val="002800"/>
                </a:solidFill>
                <a:effectLst/>
                <a:latin typeface="+mj-lt"/>
                <a:cs typeface="Courier New" panose="02070309020205020404" pitchFamily="49" charset="0"/>
              </a:rPr>
              <a:t>optlen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2800"/>
                </a:solidFill>
                <a:effectLst/>
                <a:latin typeface="+mj-lt"/>
                <a:cs typeface="Courier New" panose="02070309020205020404" pitchFamily="49" charset="0"/>
              </a:rPr>
              <a:t> ); </a:t>
            </a:r>
            <a:r>
              <a:rPr lang="en-IN" sz="1800" b="1" dirty="0">
                <a:latin typeface="+mj-lt"/>
                <a:ea typeface="Roboto" panose="02000000000000000000" pitchFamily="2" charset="0"/>
                <a:cs typeface="Roboto" panose="02000000000000000000" pitchFamily="2" charset="0"/>
              </a:rPr>
              <a:t>	Flags</a:t>
            </a:r>
            <a:r>
              <a:rPr lang="en-IN" sz="1800" dirty="0">
                <a:latin typeface="+mj-lt"/>
                <a:ea typeface="Roboto" panose="02000000000000000000" pitchFamily="2" charset="0"/>
                <a:cs typeface="Roboto" panose="02000000000000000000" pitchFamily="2" charset="0"/>
              </a:rPr>
              <a:t>: 	</a:t>
            </a:r>
            <a:r>
              <a:rPr lang="en-IN" sz="1800" dirty="0">
                <a:latin typeface="+mj-lt"/>
              </a:rPr>
              <a:t>SO_KEEPALIVE,	</a:t>
            </a:r>
            <a:r>
              <a:rPr lang="en-IN" sz="1800" b="0" i="0" dirty="0">
                <a:solidFill>
                  <a:srgbClr val="000000"/>
                </a:solidFill>
                <a:effectLst/>
                <a:latin typeface="+mj-lt"/>
              </a:rPr>
              <a:t>SO_LINGER</a:t>
            </a:r>
            <a:r>
              <a:rPr lang="en-IN" sz="1800" dirty="0">
                <a:latin typeface="+mj-lt"/>
              </a:rPr>
              <a:t> ,	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SO_REUSEPORT, 						SO_REUSEADDR, 	SO_ACCEPTCONN,</a:t>
            </a:r>
            <a:r>
              <a:rPr lang="en-US" altLang="en-US" sz="1800" dirty="0">
                <a:solidFill>
                  <a:srgbClr val="000000"/>
                </a:solidFill>
                <a:latin typeface="+mj-lt"/>
              </a:rPr>
              <a:t>	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SO_BROADCAST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dirty="0">
              <a:latin typeface="+mj-lt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6BCC89-E30E-C305-8262-5A14570E966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1583C39-01BF-7F43-854C-FBB4E9AB6B0C}" type="datetime1">
              <a:rPr lang="en-US" smtClean="0"/>
              <a:pPr/>
              <a:t>4/11/2023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53C004-5BD3-F62F-C05C-A9F35F9BA8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F11ED5-6998-0FD1-93BD-F338EF00B8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357E4F4D-23F5-074B-0498-67A9FC65EA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976"/>
            <a:ext cx="160314" cy="437249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79350" tIns="79350" rIns="79350" bIns="793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D33D56A5-EF83-5733-6CB2-98E0E51DD4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BAE3D817-ABF4-9F0E-DD0E-E1294E8B76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EBBF6305-2F58-0EF5-B636-0F4F10D927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46813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C9DF1-5411-AB58-F1E2-F152DD6BC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4654" y="678063"/>
            <a:ext cx="6618224" cy="508078"/>
          </a:xfrm>
        </p:spPr>
        <p:txBody>
          <a:bodyPr/>
          <a:lstStyle/>
          <a:p>
            <a:r>
              <a:rPr lang="en-IN" sz="2800" b="0" i="0" u="sng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STANDARD SOCKET OPTION LEVELS</a:t>
            </a:r>
            <a:endParaRPr lang="en-IN" sz="2800" u="sng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7CB600-A14E-8DBE-1E1B-BC37045BE95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1583C39-01BF-7F43-854C-FBB4E9AB6B0C}" type="datetime1">
              <a:rPr lang="en-US" smtClean="0"/>
              <a:pPr/>
              <a:t>4/12/2023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4C28EF-9F34-D5DC-4849-64F725B8FB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D65B4D-6080-69B0-61E1-AE0076D5A3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AFC5E97-528D-CB74-9CE1-46AF30535D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769" y="1731068"/>
            <a:ext cx="10938620" cy="208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7150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669E5-6B94-6FD4-3C03-C113814A8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1173" y="136525"/>
            <a:ext cx="9779183" cy="365125"/>
          </a:xfrm>
        </p:spPr>
        <p:txBody>
          <a:bodyPr/>
          <a:lstStyle/>
          <a:p>
            <a:r>
              <a:rPr lang="en-US" sz="3000" u="sng" dirty="0"/>
              <a:t>Socket level &amp; It’s corresponding options</a:t>
            </a:r>
            <a:endParaRPr lang="en-IN" sz="3000" u="sng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BC116F9F-0262-175B-3B96-689A850AA8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3278" y="501650"/>
            <a:ext cx="7025495" cy="6356349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AE0EF5-1E14-9315-204A-C75A5E677D7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1583C39-01BF-7F43-854C-FBB4E9AB6B0C}" type="datetime1">
              <a:rPr lang="en-US" smtClean="0"/>
              <a:pPr/>
              <a:t>4/12/2023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4E81F-7D55-6930-5A5A-F2C109A929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433047" y="3099324"/>
            <a:ext cx="4114800" cy="365125"/>
          </a:xfrm>
        </p:spPr>
        <p:txBody>
          <a:bodyPr/>
          <a:lstStyle/>
          <a:p>
            <a:r>
              <a:rPr lang="en-IN" sz="1200" b="1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socket programming</a:t>
            </a:r>
            <a:endParaRPr lang="en-US" dirty="0"/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CAE485-1AB2-C134-C784-F846BE3576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0096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AE308-3076-43DB-B834-DA0B0AE19A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4CE61D53-F813-E611-74A2-D22B19E19F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6184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B8F14-2BCA-E046-1397-DA240E908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506" y="317576"/>
            <a:ext cx="9779183" cy="525865"/>
          </a:xfrm>
        </p:spPr>
        <p:txBody>
          <a:bodyPr/>
          <a:lstStyle/>
          <a:p>
            <a:r>
              <a:rPr lang="en-US" sz="3900" u="sng" dirty="0"/>
              <a:t>Agenda</a:t>
            </a:r>
            <a:endParaRPr lang="en-IN" sz="3900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C2890-098D-ABF9-B491-BDE08DF1B8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703" y="1029810"/>
            <a:ext cx="10271972" cy="5140172"/>
          </a:xfrm>
        </p:spPr>
        <p:txBody>
          <a:bodyPr/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Intro to Socket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Pictorial Representation of Client-Server Architecture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Breakdown of Client-Server Architecture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Client Side,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Server Side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endParaRPr lang="en-US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Some Other Frequently Used APIS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Demo of Multiple Client Server Architecture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Demo of specific APIS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Send text file over the Socket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Demo of Chat Room Application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IN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B179A0-2516-00B8-09DE-8AEB02A0101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D9C8446-696E-6942-B6C8-CC9CAD0B34E0}" type="datetime1">
              <a:rPr lang="en-US" smtClean="0"/>
              <a:pPr/>
              <a:t>4/11/2023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97CCF7-0293-E20B-79C9-FD0C860D10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 sz="1200" b="1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socket programming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D3C249-79E8-C094-7074-719E7BCF45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440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5550" y="136525"/>
            <a:ext cx="9779183" cy="661164"/>
          </a:xfrm>
        </p:spPr>
        <p:txBody>
          <a:bodyPr/>
          <a:lstStyle/>
          <a:p>
            <a:pPr fontAlgn="base"/>
            <a:r>
              <a:rPr lang="en-IN" sz="3500" b="1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What is socket programming?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028" y="1026290"/>
            <a:ext cx="10023397" cy="569518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Socket programming is a technique to 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connect two devices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 on a network and exchange data using a common language.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0000"/>
              </a:solidFill>
              <a:latin typeface="Roboto" panose="020000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Sockets are endpoints of communication that have an IP address and a port number. A server socket listens for incoming requests, while a client socket initiates a connection.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Socket programming can be done using different protocols, such as 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TCP or UDP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. TCP is reliable and ensures that data is delivered in order and without errors. UDP is faster but does not guarantee delivery or order.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To create a socket, a program needs to use a 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socket API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, which is a set of functions that provide access to the network layer.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0000"/>
              </a:solidFill>
              <a:latin typeface="Roboto" panose="020000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9303D-13C0-6A41-947A-F998CC47B3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495D8227-9DE4-4D42-8C1B-E10C828BC634}" type="datetime1">
              <a:rPr lang="en-US" smtClean="0"/>
              <a:pPr/>
              <a:t>4/8/2023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09FEB4-4C5C-EB43-9696-7B42453DB7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IN" sz="1200" b="1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socket programming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A9F25-0687-FFC2-094C-35AF31C82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3406" y="0"/>
            <a:ext cx="9779183" cy="676753"/>
          </a:xfrm>
        </p:spPr>
        <p:txBody>
          <a:bodyPr/>
          <a:lstStyle/>
          <a:p>
            <a:r>
              <a:rPr lang="en-US" sz="3500" dirty="0"/>
              <a:t>Client–Server Architecture</a:t>
            </a:r>
            <a:endParaRPr lang="en-IN" sz="35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549CE6-55A8-757C-2C1F-5CC5D3D2859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1583C39-01BF-7F43-854C-FBB4E9AB6B0C}" type="datetime1">
              <a:rPr lang="en-US" smtClean="0"/>
              <a:pPr/>
              <a:t>4/8/2023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ABA330-D407-4D05-5ABF-2BC109BE68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 sz="1200" b="1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socket programming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32331B-58F0-37EA-97CB-92E0E61A75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026" name="Picture 2" descr="Top 15 what is a socket in networking 2022">
            <a:extLst>
              <a:ext uri="{FF2B5EF4-FFF2-40B4-BE49-F238E27FC236}">
                <a16:creationId xmlns:a16="http://schemas.microsoft.com/office/drawing/2014/main" id="{8654CEE2-8521-A90A-A2E9-7A029E5D47C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406" y="1133755"/>
            <a:ext cx="7159763" cy="5222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4613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4BE8A-F4EA-366B-87A6-8C53B81D3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306" y="-58993"/>
            <a:ext cx="9779183" cy="505732"/>
          </a:xfrm>
        </p:spPr>
        <p:txBody>
          <a:bodyPr/>
          <a:lstStyle/>
          <a:p>
            <a:r>
              <a:rPr lang="en-US" sz="2400" u="sng" dirty="0"/>
              <a:t>Breakdown the Client-Server Architecture</a:t>
            </a:r>
            <a:endParaRPr lang="en-IN" sz="2400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7946CF-C1FC-2647-47FE-42587B4B9C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572320"/>
            <a:ext cx="10432511" cy="6044338"/>
          </a:xfrm>
        </p:spPr>
        <p:txBody>
          <a:bodyPr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b="1" u="sng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Client</a:t>
            </a:r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</a:t>
            </a:r>
            <a:r>
              <a:rPr lang="en-US" sz="1600" b="0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 </a:t>
            </a:r>
            <a:r>
              <a:rPr lang="en-US" sz="1600" b="1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Client</a:t>
            </a:r>
            <a:r>
              <a:rPr lang="en-US" sz="1600" b="0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 is a computer (</a:t>
            </a:r>
            <a:r>
              <a:rPr lang="en-US" sz="1600" b="1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Host</a:t>
            </a:r>
            <a:r>
              <a:rPr lang="en-US" sz="1600" b="0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) i.e. capable of receiving information or using a particular service from the service providers (</a:t>
            </a:r>
            <a:r>
              <a:rPr lang="en-US" sz="1600" b="1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Servers</a:t>
            </a:r>
            <a:r>
              <a:rPr lang="en-US" sz="1600" b="0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).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600" b="1" u="sng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socket</a:t>
            </a:r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( )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</a:t>
            </a:r>
            <a:r>
              <a:rPr lang="en-US" sz="1600" b="0" i="0" dirty="0">
                <a:solidFill>
                  <a:srgbClr val="3A3A3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function creates a new socket inside the kernel and returns an integer used as a socket descriptor. If the returned integer is </a:t>
            </a:r>
            <a:r>
              <a:rPr lang="en-US" sz="1600" b="1" i="0" dirty="0">
                <a:solidFill>
                  <a:srgbClr val="3A3A3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-1</a:t>
            </a:r>
            <a:r>
              <a:rPr lang="en-US" sz="1600" b="0" i="0" dirty="0">
                <a:solidFill>
                  <a:srgbClr val="3A3A3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then socket creation failed.</a:t>
            </a:r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r>
              <a:rPr lang="en-US" b="1" i="0" u="sng" dirty="0">
                <a:solidFill>
                  <a:srgbClr val="3A3A3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Syntax</a:t>
            </a:r>
            <a:r>
              <a:rPr lang="en-US" b="1" i="0" dirty="0">
                <a:solidFill>
                  <a:srgbClr val="3A3A3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  </a:t>
            </a:r>
            <a:r>
              <a:rPr lang="en-US" dirty="0">
                <a:solidFill>
                  <a:srgbClr val="3A3A3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int socket( int domain,  int type, int protocol )	;</a:t>
            </a:r>
            <a:r>
              <a:rPr lang="en-US" b="1" dirty="0">
                <a:solidFill>
                  <a:srgbClr val="3A3A3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	</a:t>
            </a:r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endParaRPr lang="en-US" b="1" dirty="0">
              <a:solidFill>
                <a:srgbClr val="3A3A3A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u="sng" dirty="0">
                <a:solidFill>
                  <a:srgbClr val="3A3A3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Type</a:t>
            </a:r>
            <a:r>
              <a:rPr lang="en-US" b="1" dirty="0">
                <a:solidFill>
                  <a:srgbClr val="3A3A3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=  </a:t>
            </a:r>
            <a:r>
              <a:rPr lang="en-US" b="1" i="0" dirty="0">
                <a:effectLst/>
                <a:latin typeface="urw-din"/>
              </a:rPr>
              <a:t>SOCK_STREAM</a:t>
            </a:r>
            <a:r>
              <a:rPr lang="en-US" b="0" i="0" dirty="0">
                <a:effectLst/>
                <a:latin typeface="urw-din"/>
              </a:rPr>
              <a:t>: TCP(reliable, connection oriented)</a:t>
            </a:r>
            <a:r>
              <a:rPr lang="en-US" b="1" i="0" dirty="0">
                <a:effectLst/>
                <a:latin typeface="urw-din"/>
              </a:rPr>
              <a:t> 	&amp;</a:t>
            </a:r>
          </a:p>
          <a:p>
            <a:pPr lvl="2"/>
            <a:r>
              <a:rPr lang="en-US" b="1" dirty="0">
                <a:latin typeface="urw-din"/>
              </a:rPr>
              <a:t>	   </a:t>
            </a:r>
            <a:r>
              <a:rPr lang="en-US" b="1" i="0" dirty="0">
                <a:effectLst/>
                <a:latin typeface="urw-din"/>
              </a:rPr>
              <a:t>SOCK_DGRAM</a:t>
            </a:r>
            <a:r>
              <a:rPr lang="en-US" b="0" i="0" dirty="0">
                <a:effectLst/>
                <a:latin typeface="urw-din"/>
              </a:rPr>
              <a:t>: UDP(unreliable, connectionless).</a:t>
            </a:r>
            <a:endParaRPr lang="en-US" b="1" dirty="0">
              <a:solidFill>
                <a:srgbClr val="3A3A3A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endParaRPr lang="en-US" b="1" dirty="0">
              <a:solidFill>
                <a:srgbClr val="3A3A3A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r>
              <a:rPr lang="en-US" u="sng" dirty="0">
                <a:solidFill>
                  <a:srgbClr val="3A3A3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Domain</a:t>
            </a:r>
            <a:r>
              <a:rPr lang="en-US" dirty="0">
                <a:solidFill>
                  <a:srgbClr val="3A3A3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= we use </a:t>
            </a:r>
            <a:r>
              <a:rPr lang="en-US" b="1" dirty="0">
                <a:solidFill>
                  <a:srgbClr val="3A3A3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AF_LOCAL </a:t>
            </a:r>
            <a:r>
              <a:rPr lang="en-US" dirty="0">
                <a:solidFill>
                  <a:srgbClr val="3A3A3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(for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81818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Local communication in </a:t>
            </a:r>
            <a:r>
              <a:rPr lang="en-IN" b="0" i="0" dirty="0">
                <a:solidFill>
                  <a:srgbClr val="23262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filesystem</a:t>
            </a:r>
            <a:r>
              <a:rPr lang="en-US" dirty="0">
                <a:solidFill>
                  <a:srgbClr val="3A3A3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), </a:t>
            </a:r>
            <a:r>
              <a:rPr lang="en-US" b="1" dirty="0">
                <a:solidFill>
                  <a:srgbClr val="3A3A3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AF_INET </a:t>
            </a:r>
            <a:r>
              <a:rPr lang="en-US" dirty="0">
                <a:solidFill>
                  <a:srgbClr val="3A3A3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(for IPV4), and </a:t>
            </a:r>
            <a:r>
              <a:rPr lang="en-US" b="1" dirty="0">
                <a:solidFill>
                  <a:srgbClr val="3A3A3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AF_INET6</a:t>
            </a:r>
            <a:r>
              <a:rPr lang="en-US" dirty="0">
                <a:solidFill>
                  <a:srgbClr val="3A3A3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(for IPV6).</a:t>
            </a:r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3A3A3A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r>
              <a:rPr lang="en-US" u="sng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Protocol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= 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could be </a:t>
            </a:r>
            <a:r>
              <a:rPr lang="en-IN" b="0" i="0" dirty="0">
                <a:solidFill>
                  <a:srgbClr val="16161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 </a:t>
            </a:r>
            <a:r>
              <a:rPr lang="en-IN" b="1" i="0" dirty="0">
                <a:solidFill>
                  <a:srgbClr val="16161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IPPROTO_UDP, IPPROTO_TCP</a:t>
            </a:r>
            <a:r>
              <a:rPr lang="en-IN" b="1" dirty="0">
                <a:solidFill>
                  <a:srgbClr val="16161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&amp; 0 </a:t>
            </a:r>
            <a:r>
              <a:rPr lang="en-IN" dirty="0">
                <a:solidFill>
                  <a:srgbClr val="16161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for setting default protocol(TCP/IP).</a:t>
            </a:r>
            <a:endParaRPr lang="en-US" b="0" i="0" dirty="0">
              <a:solidFill>
                <a:srgbClr val="3A3A3A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3A3A3A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600" b="1" u="sng" dirty="0">
                <a:solidFill>
                  <a:srgbClr val="3A3A3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connect</a:t>
            </a:r>
            <a:r>
              <a:rPr lang="en-US" sz="1600" b="1" dirty="0">
                <a:solidFill>
                  <a:srgbClr val="3A3A3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( )</a:t>
            </a:r>
            <a:r>
              <a:rPr lang="en-US" dirty="0">
                <a:solidFill>
                  <a:srgbClr val="3A3A3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</a:t>
            </a:r>
            <a:r>
              <a:rPr lang="en-US" sz="1600" b="0" i="0" dirty="0">
                <a:effectLst/>
                <a:latin typeface="-apple-system"/>
              </a:rPr>
              <a:t>system call connects the socket referred to by the file descriptor </a:t>
            </a:r>
            <a:r>
              <a:rPr lang="en-US" sz="1600" b="1" i="0" dirty="0" err="1">
                <a:effectLst/>
                <a:latin typeface="-apple-system"/>
              </a:rPr>
              <a:t>sockfd</a:t>
            </a:r>
            <a:r>
              <a:rPr lang="en-US" sz="1600" b="0" i="0" dirty="0">
                <a:effectLst/>
                <a:latin typeface="-apple-system"/>
              </a:rPr>
              <a:t> to the address specified by address. </a:t>
            </a:r>
            <a:r>
              <a:rPr lang="en-US" sz="1600" b="0" i="0" dirty="0">
                <a:effectLst/>
                <a:latin typeface="urw-din"/>
              </a:rPr>
              <a:t>The server’s address and port are specified in the address. </a:t>
            </a:r>
            <a:r>
              <a:rPr lang="en-US" sz="1600" b="0" i="0" dirty="0">
                <a:solidFill>
                  <a:srgbClr val="3A3A3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If the returned integer is </a:t>
            </a:r>
            <a:r>
              <a:rPr lang="en-US" sz="1600" b="1" i="0" dirty="0">
                <a:solidFill>
                  <a:srgbClr val="3A3A3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-1</a:t>
            </a:r>
            <a:r>
              <a:rPr lang="en-US" sz="1600" b="0" i="0" dirty="0">
                <a:solidFill>
                  <a:srgbClr val="3A3A3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then the socket connection failed.</a:t>
            </a:r>
            <a:endParaRPr lang="en-US" sz="1600" b="0" i="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r>
              <a:rPr lang="en-IN" b="1" u="sng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Syntax</a:t>
            </a:r>
            <a:r>
              <a:rPr lang="en-IN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</a:t>
            </a:r>
            <a:r>
              <a:rPr lang="en-US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int connect( int </a:t>
            </a:r>
            <a:r>
              <a:rPr lang="en-US" i="1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sockfd</a:t>
            </a:r>
            <a:r>
              <a:rPr lang="en-US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 struct </a:t>
            </a:r>
            <a:r>
              <a:rPr lang="en-US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sockaddr</a:t>
            </a:r>
            <a:r>
              <a:rPr lang="en-US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  </a:t>
            </a:r>
            <a:r>
              <a:rPr lang="en-US" i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*</a:t>
            </a:r>
            <a:r>
              <a:rPr lang="en-US" i="1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addr</a:t>
            </a:r>
            <a:r>
              <a:rPr lang="en-US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 </a:t>
            </a:r>
            <a:r>
              <a:rPr lang="en-US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socklen_t</a:t>
            </a:r>
            <a:r>
              <a:rPr lang="en-US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 </a:t>
            </a:r>
            <a:r>
              <a:rPr lang="en-US" i="1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addr_len</a:t>
            </a:r>
            <a:r>
              <a:rPr lang="en-US" i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)  ;</a:t>
            </a:r>
            <a:endParaRPr lang="en-IN" sz="2000" dirty="0">
              <a:solidFill>
                <a:srgbClr val="161616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lvl="2" algn="just"/>
            <a:endParaRPr lang="en-US" sz="18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600" b="1" u="sng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close</a:t>
            </a:r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( )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</a:t>
            </a:r>
            <a:r>
              <a:rPr lang="en-US" sz="1600" b="0" i="0" dirty="0">
                <a:solidFill>
                  <a:srgbClr val="161616"/>
                </a:solidFill>
                <a:effectLst/>
                <a:latin typeface="-apple-system"/>
                <a:ea typeface="Roboto" panose="02000000000000000000" pitchFamily="2" charset="0"/>
                <a:cs typeface="Roboto" panose="02000000000000000000" pitchFamily="2" charset="0"/>
              </a:rPr>
              <a:t>If successful, close() returns 0. If unsuccessful, it returns -1.</a:t>
            </a:r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r>
              <a:rPr kumimoji="0" lang="en-US" altLang="en-US" sz="14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Syntax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400" b="0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int close(int </a:t>
            </a:r>
            <a:r>
              <a:rPr lang="en-US" sz="1400" b="0" i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socket</a:t>
            </a:r>
            <a:r>
              <a:rPr lang="en-US" sz="1400" b="0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) ;</a:t>
            </a:r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-apple-system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600" b="0" i="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22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2200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2200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2200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20338C-F6DA-E30B-54A1-6FE680CB7E8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1583C39-01BF-7F43-854C-FBB4E9AB6B0C}" type="datetime1">
              <a:rPr lang="en-US" smtClean="0"/>
              <a:pPr/>
              <a:t>4/8/2023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69FD9A-8F1C-0E3A-DBB6-C6D95F4C8F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 sz="1200" b="1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socket programming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F85676-22CE-DA37-F595-D8125F35AB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433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7946CF-C1FC-2647-47FE-42587B4B9C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272" y="568109"/>
            <a:ext cx="10369118" cy="5788241"/>
          </a:xfrm>
        </p:spPr>
        <p:txBody>
          <a:bodyPr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600" b="1" u="sng" dirty="0"/>
              <a:t>struct </a:t>
            </a:r>
            <a:r>
              <a:rPr lang="en-US" sz="1600" b="1" u="sng" dirty="0" err="1"/>
              <a:t>sockaddr_in</a:t>
            </a:r>
            <a:r>
              <a:rPr lang="en-US" sz="1600" b="1" u="sng" dirty="0"/>
              <a:t> </a:t>
            </a:r>
            <a:r>
              <a:rPr lang="en-US" sz="1600" b="1" u="sng" dirty="0" err="1"/>
              <a:t>addr</a:t>
            </a:r>
            <a:r>
              <a:rPr lang="en-US" sz="1600" b="1" dirty="0"/>
              <a:t> :</a:t>
            </a:r>
            <a:r>
              <a:rPr lang="en-US" b="1" dirty="0"/>
              <a:t> </a:t>
            </a:r>
            <a:r>
              <a:rPr lang="en-US" sz="1600" dirty="0">
                <a:latin typeface="+mj-lt"/>
              </a:rPr>
              <a:t>This is the basic structure for all </a:t>
            </a:r>
            <a:r>
              <a:rPr lang="en-US" sz="1600" b="1" dirty="0" err="1">
                <a:latin typeface="+mj-lt"/>
              </a:rPr>
              <a:t>syscalls</a:t>
            </a:r>
            <a:r>
              <a:rPr lang="en-US" sz="1600" dirty="0">
                <a:latin typeface="+mj-lt"/>
              </a:rPr>
              <a:t> and </a:t>
            </a:r>
            <a:r>
              <a:rPr lang="en-US" sz="1600" b="1" dirty="0">
                <a:latin typeface="+mj-lt"/>
              </a:rPr>
              <a:t>functions</a:t>
            </a:r>
            <a:r>
              <a:rPr lang="en-US" sz="1600" dirty="0">
                <a:latin typeface="+mj-lt"/>
              </a:rPr>
              <a:t> that deal with internet addresses. In memory, the struct </a:t>
            </a:r>
            <a:r>
              <a:rPr lang="en-US" sz="1600" b="1" dirty="0" err="1">
                <a:latin typeface="+mj-lt"/>
              </a:rPr>
              <a:t>sockaddr_in</a:t>
            </a:r>
            <a:r>
              <a:rPr lang="en-US" sz="1600" b="1" dirty="0">
                <a:latin typeface="+mj-lt"/>
              </a:rPr>
              <a:t> </a:t>
            </a:r>
            <a:r>
              <a:rPr lang="en-US" sz="1600" dirty="0">
                <a:latin typeface="+mj-lt"/>
              </a:rPr>
              <a:t>is the same size as </a:t>
            </a:r>
            <a:r>
              <a:rPr lang="en-US" sz="1600" b="1" dirty="0">
                <a:latin typeface="+mj-lt"/>
              </a:rPr>
              <a:t>struct </a:t>
            </a:r>
            <a:r>
              <a:rPr lang="en-US" sz="1600" b="1" dirty="0" err="1">
                <a:latin typeface="+mj-lt"/>
              </a:rPr>
              <a:t>sockaddr</a:t>
            </a:r>
            <a:r>
              <a:rPr lang="en-US" sz="1600" dirty="0">
                <a:latin typeface="+mj-lt"/>
              </a:rPr>
              <a:t>, and you can freely type-cast the pointer of one type to the other without any harm.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1600" b="1" dirty="0">
              <a:latin typeface="+mj-lt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1600" b="1" dirty="0">
              <a:latin typeface="+mj-lt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1600" b="1" dirty="0">
              <a:latin typeface="+mj-lt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400" b="1" dirty="0">
              <a:latin typeface="+mj-lt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1600" b="1" dirty="0">
              <a:latin typeface="+mj-lt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1600" b="1" dirty="0">
              <a:latin typeface="+mj-lt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algn="just"/>
            <a:endParaRPr lang="en-US" sz="1600" b="1" dirty="0">
              <a:latin typeface="+mj-lt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600" b="1" u="sng" dirty="0" err="1">
                <a:latin typeface="+mj-lt"/>
                <a:ea typeface="Roboto" panose="02000000000000000000" pitchFamily="2" charset="0"/>
                <a:cs typeface="Roboto" panose="02000000000000000000" pitchFamily="2" charset="0"/>
              </a:rPr>
              <a:t>hostent</a:t>
            </a:r>
            <a:r>
              <a:rPr lang="en-US" sz="1600" b="1" dirty="0">
                <a:latin typeface="+mj-lt"/>
                <a:ea typeface="Roboto" panose="02000000000000000000" pitchFamily="2" charset="0"/>
                <a:cs typeface="Roboto" panose="02000000000000000000" pitchFamily="2" charset="0"/>
              </a:rPr>
              <a:t>( ):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 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standard numbers-and-dots notation for Internet addresses, you can also refer to a host by a symbolic name that is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</a:rPr>
              <a:t> easy to remember.</a:t>
            </a:r>
            <a:r>
              <a:rPr lang="en-US" sz="1600" b="1" dirty="0">
                <a:latin typeface="+mj-lt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endParaRPr lang="en-IN" sz="1600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algn="just"/>
            <a:r>
              <a:rPr lang="en-IN" sz="1600" b="1" dirty="0">
                <a:latin typeface="+mj-lt"/>
                <a:ea typeface="Roboto" panose="02000000000000000000" pitchFamily="2" charset="0"/>
                <a:cs typeface="Roboto" panose="02000000000000000000" pitchFamily="2" charset="0"/>
              </a:rPr>
              <a:t>       </a:t>
            </a:r>
            <a:r>
              <a:rPr lang="en-IN" sz="1600" b="1" u="sng" dirty="0">
                <a:latin typeface="+mj-lt"/>
                <a:ea typeface="Roboto" panose="02000000000000000000" pitchFamily="2" charset="0"/>
                <a:cs typeface="Roboto" panose="02000000000000000000" pitchFamily="2" charset="0"/>
              </a:rPr>
              <a:t>Syntax</a:t>
            </a:r>
            <a:r>
              <a:rPr lang="en-IN" sz="16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sz="1600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sz="1600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IN" sz="2000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20338C-F6DA-E30B-54A1-6FE680CB7E8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1583C39-01BF-7F43-854C-FBB4E9AB6B0C}" type="datetime1">
              <a:rPr lang="en-US" smtClean="0"/>
              <a:pPr/>
              <a:t>4/12/2023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69FD9A-8F1C-0E3A-DBB6-C6D95F4C8F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 sz="1200" b="1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socket programming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F85676-22CE-DA37-F595-D8125F35AB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5AFA30B-DFD8-9570-D640-20B6638FB44B}"/>
              </a:ext>
            </a:extLst>
          </p:cNvPr>
          <p:cNvSpPr txBox="1">
            <a:spLocks/>
          </p:cNvSpPr>
          <p:nvPr/>
        </p:nvSpPr>
        <p:spPr>
          <a:xfrm>
            <a:off x="488272" y="1481706"/>
            <a:ext cx="10573304" cy="21928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u="sng" dirty="0"/>
              <a:t>Syntax</a:t>
            </a:r>
            <a:r>
              <a:rPr lang="en-US" sz="1600" b="1" dirty="0"/>
              <a:t>:</a:t>
            </a:r>
            <a:r>
              <a:rPr lang="en-US" sz="1600" dirty="0"/>
              <a:t>        </a:t>
            </a:r>
            <a:r>
              <a:rPr lang="en-IN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struct </a:t>
            </a:r>
            <a:r>
              <a:rPr lang="en-IN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sockaddr_in</a:t>
            </a:r>
            <a:r>
              <a:rPr lang="en-IN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{ 											short </a:t>
            </a:r>
            <a:r>
              <a:rPr lang="en-IN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sin_family</a:t>
            </a:r>
            <a:r>
              <a:rPr lang="en-IN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;   // e.g. AF_INET (2B)								unsigned short </a:t>
            </a:r>
            <a:r>
              <a:rPr lang="en-IN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sin_port</a:t>
            </a:r>
            <a:r>
              <a:rPr lang="en-IN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;    // e.g. </a:t>
            </a:r>
            <a:r>
              <a:rPr lang="en-IN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htons</a:t>
            </a:r>
            <a:r>
              <a:rPr lang="en-IN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(3490) 	(2B)							struct </a:t>
            </a:r>
            <a:r>
              <a:rPr lang="en-IN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in_addr</a:t>
            </a:r>
            <a:r>
              <a:rPr lang="en-IN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N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sin_addr</a:t>
            </a:r>
            <a:r>
              <a:rPr lang="en-IN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;   // see struct </a:t>
            </a:r>
            <a:r>
              <a:rPr lang="en-IN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in_addr</a:t>
            </a:r>
            <a:r>
              <a:rPr lang="en-IN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below (4B)							char </a:t>
            </a:r>
            <a:r>
              <a:rPr lang="en-IN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sin_zero</a:t>
            </a:r>
            <a:r>
              <a:rPr lang="en-IN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[8];	 // zero this if you want to (8B)					                		}; </a:t>
            </a:r>
          </a:p>
          <a:p>
            <a:r>
              <a:rPr lang="en-IN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										            	     	struct </a:t>
            </a:r>
            <a:r>
              <a:rPr lang="en-IN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in_addr</a:t>
            </a:r>
            <a:r>
              <a:rPr lang="en-IN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{											unsigned long </a:t>
            </a:r>
            <a:r>
              <a:rPr lang="en-IN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s_addr</a:t>
            </a:r>
            <a:r>
              <a:rPr lang="en-IN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; 	// load with </a:t>
            </a:r>
            <a:r>
              <a:rPr lang="en-IN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inet_aton</a:t>
            </a:r>
            <a:r>
              <a:rPr lang="en-IN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()						               		 }; </a:t>
            </a:r>
            <a:endParaRPr lang="en-IN" sz="1400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587DE709-91F0-D20B-BA77-3B064524937C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713791" y="4588118"/>
            <a:ext cx="8764417" cy="1414888"/>
          </a:xfrm>
        </p:spPr>
        <p:txBody>
          <a:bodyPr/>
          <a:lstStyle/>
          <a:p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struct </a:t>
            </a:r>
            <a:r>
              <a:rPr lang="en-US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hostent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{ 									char *</a:t>
            </a:r>
            <a:r>
              <a:rPr lang="en-US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h_name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; 	 // </a:t>
            </a:r>
            <a:r>
              <a:rPr lang="en-IN" sz="1400" dirty="0"/>
              <a:t>name of the host 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						char **</a:t>
            </a:r>
            <a:r>
              <a:rPr lang="en-US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h_aliases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;  	// </a:t>
            </a:r>
            <a:r>
              <a:rPr lang="en-US" sz="1400" dirty="0"/>
              <a:t> array of alternate names for the host 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			int 	</a:t>
            </a:r>
            <a:r>
              <a:rPr lang="en-US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h_addrtype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;	  //</a:t>
            </a:r>
            <a:r>
              <a:rPr lang="en-IN" sz="1400" dirty="0"/>
              <a:t> type of address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(AF_INET / AF_INET6)				char** </a:t>
            </a:r>
            <a:r>
              <a:rPr lang="en-US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h_addr_list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;  	// list 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of addresses for the host (A host might be connected to multiple networks 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	int </a:t>
            </a:r>
            <a:r>
              <a:rPr lang="en-US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h_length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;	  // </a:t>
            </a:r>
            <a:r>
              <a:rPr lang="en-US" sz="1400" dirty="0"/>
              <a:t>length of the address in bytes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					};</a:t>
            </a:r>
            <a:endParaRPr lang="en-IN" sz="14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BEC441A-FFF5-3A07-7B57-E7CF8F1F0ED8}"/>
              </a:ext>
            </a:extLst>
          </p:cNvPr>
          <p:cNvSpPr txBox="1">
            <a:spLocks/>
          </p:cNvSpPr>
          <p:nvPr/>
        </p:nvSpPr>
        <p:spPr>
          <a:xfrm>
            <a:off x="7285788" y="1622884"/>
            <a:ext cx="5734975" cy="1322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600" dirty="0">
                <a:latin typeface="+mj-lt"/>
                <a:ea typeface="Roboto" panose="02000000000000000000" pitchFamily="2" charset="0"/>
                <a:cs typeface="Roboto" panose="02000000000000000000" pitchFamily="2" charset="0"/>
              </a:rPr>
              <a:t>struct </a:t>
            </a:r>
            <a:r>
              <a:rPr lang="en-IN" sz="1600" dirty="0" err="1">
                <a:latin typeface="+mj-lt"/>
                <a:ea typeface="Roboto" panose="02000000000000000000" pitchFamily="2" charset="0"/>
                <a:cs typeface="Roboto" panose="02000000000000000000" pitchFamily="2" charset="0"/>
              </a:rPr>
              <a:t>sockaddr</a:t>
            </a:r>
            <a:r>
              <a:rPr lang="en-IN" sz="1600" dirty="0">
                <a:latin typeface="+mj-lt"/>
                <a:ea typeface="Roboto" panose="02000000000000000000" pitchFamily="2" charset="0"/>
                <a:cs typeface="Roboto" panose="02000000000000000000" pitchFamily="2" charset="0"/>
              </a:rPr>
              <a:t> { 					unsigned short </a:t>
            </a:r>
            <a:r>
              <a:rPr lang="en-IN" sz="1600" dirty="0" err="1">
                <a:latin typeface="+mj-lt"/>
                <a:ea typeface="Roboto" panose="02000000000000000000" pitchFamily="2" charset="0"/>
                <a:cs typeface="Roboto" panose="02000000000000000000" pitchFamily="2" charset="0"/>
              </a:rPr>
              <a:t>sa_family</a:t>
            </a:r>
            <a:r>
              <a:rPr lang="en-IN" sz="1600" dirty="0">
                <a:latin typeface="+mj-lt"/>
                <a:ea typeface="Roboto" panose="02000000000000000000" pitchFamily="2" charset="0"/>
                <a:cs typeface="Roboto" panose="02000000000000000000" pitchFamily="2" charset="0"/>
              </a:rPr>
              <a:t>;    // (2B) 		char </a:t>
            </a:r>
            <a:r>
              <a:rPr lang="en-IN" sz="1600" dirty="0" err="1">
                <a:latin typeface="+mj-lt"/>
                <a:ea typeface="Roboto" panose="02000000000000000000" pitchFamily="2" charset="0"/>
                <a:cs typeface="Roboto" panose="02000000000000000000" pitchFamily="2" charset="0"/>
              </a:rPr>
              <a:t>sa_data</a:t>
            </a:r>
            <a:r>
              <a:rPr lang="en-IN" sz="1600" dirty="0">
                <a:latin typeface="+mj-lt"/>
                <a:ea typeface="Roboto" panose="02000000000000000000" pitchFamily="2" charset="0"/>
                <a:cs typeface="Roboto" panose="02000000000000000000" pitchFamily="2" charset="0"/>
              </a:rPr>
              <a:t>[14];	 // (14B)			}; 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647EB4C-D6DD-A736-A5EA-0270A28DEB21}"/>
              </a:ext>
            </a:extLst>
          </p:cNvPr>
          <p:cNvCxnSpPr/>
          <p:nvPr/>
        </p:nvCxnSpPr>
        <p:spPr>
          <a:xfrm>
            <a:off x="7146524" y="1481706"/>
            <a:ext cx="0" cy="21928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71453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7946CF-C1FC-2647-47FE-42587B4B9C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219" y="697976"/>
            <a:ext cx="10367918" cy="6023499"/>
          </a:xfrm>
        </p:spPr>
        <p:txBody>
          <a:bodyPr/>
          <a:lstStyle/>
          <a:p>
            <a:pPr algn="just"/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</a:t>
            </a:r>
            <a:r>
              <a:rPr lang="en-US" sz="1600" b="0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 </a:t>
            </a:r>
            <a:r>
              <a:rPr lang="en-US" sz="1600" b="1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Server</a:t>
            </a:r>
            <a:r>
              <a:rPr lang="en-US" sz="1600" b="0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 is a remote computer which provides information (data) or access to particular services.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600" b="1" u="sng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socket</a:t>
            </a:r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( )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socket_creation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is same as client side.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IN" sz="1600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b="1" u="sng" dirty="0">
                <a:latin typeface="-apple-system"/>
                <a:ea typeface="Roboto" panose="02000000000000000000" pitchFamily="2" charset="0"/>
                <a:cs typeface="Roboto" panose="02000000000000000000" pitchFamily="2" charset="0"/>
              </a:rPr>
              <a:t>bind</a:t>
            </a:r>
            <a:r>
              <a:rPr lang="en-US" b="1" dirty="0">
                <a:latin typeface="-apple-system"/>
                <a:ea typeface="Roboto" panose="02000000000000000000" pitchFamily="2" charset="0"/>
                <a:cs typeface="Roboto" panose="02000000000000000000" pitchFamily="2" charset="0"/>
              </a:rPr>
              <a:t>( ):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It binds</a:t>
            </a:r>
            <a:r>
              <a:rPr lang="en-US" b="0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the created socket </a:t>
            </a:r>
            <a:r>
              <a:rPr lang="en-US" b="0" i="0" dirty="0">
                <a:effectLst/>
                <a:latin typeface="-apple-system"/>
              </a:rPr>
              <a:t>used to associate the socket with the local address i.e. IP Address, port and address family. If it returns </a:t>
            </a:r>
            <a:r>
              <a:rPr lang="en-US" b="1" i="0" dirty="0">
                <a:effectLst/>
                <a:latin typeface="-apple-system"/>
              </a:rPr>
              <a:t>-1</a:t>
            </a:r>
            <a:r>
              <a:rPr lang="en-US" b="0" i="0" dirty="0">
                <a:effectLst/>
                <a:latin typeface="-apple-system"/>
              </a:rPr>
              <a:t> means it fails to bind.</a:t>
            </a:r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r>
              <a:rPr lang="en-US" sz="1600" b="1" u="sng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Syntax</a:t>
            </a:r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</a:t>
            </a:r>
            <a:r>
              <a:rPr lang="en-US" sz="1600" b="1" dirty="0">
                <a:latin typeface="-apple-system"/>
              </a:rPr>
              <a:t> </a:t>
            </a:r>
            <a:r>
              <a:rPr lang="en-US" sz="1600" b="0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int bind(int </a:t>
            </a:r>
            <a:r>
              <a:rPr lang="en-US" sz="1600" b="0" i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socket</a:t>
            </a:r>
            <a:r>
              <a:rPr lang="en-US" sz="1600" b="0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struct </a:t>
            </a:r>
            <a:r>
              <a:rPr lang="en-US" sz="1600" b="0" i="1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sockaddr</a:t>
            </a:r>
            <a:r>
              <a:rPr lang="en-US" sz="1600" b="0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600" b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*</a:t>
            </a:r>
            <a:r>
              <a:rPr lang="en-US" sz="1600" b="0" i="1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addr</a:t>
            </a:r>
            <a:r>
              <a:rPr lang="en-US" sz="1600" b="0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int </a:t>
            </a:r>
            <a:r>
              <a:rPr lang="en-US" sz="1600" b="0" i="1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addr_len</a:t>
            </a:r>
            <a:r>
              <a:rPr lang="en-US" sz="1600" b="0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); </a:t>
            </a:r>
            <a:r>
              <a:rPr lang="en-US" b="1" dirty="0">
                <a:latin typeface="+mj-lt"/>
                <a:ea typeface="Roboto" panose="02000000000000000000" pitchFamily="2" charset="0"/>
                <a:cs typeface="Roboto" panose="02000000000000000000" pitchFamily="2" charset="0"/>
              </a:rPr>
              <a:t>	</a:t>
            </a:r>
            <a:endParaRPr lang="en-US" b="1" i="0" dirty="0">
              <a:effectLst/>
              <a:latin typeface="+mj-lt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b="0" i="0" dirty="0">
              <a:effectLst/>
              <a:latin typeface="-apple-system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b="1" i="0" u="sng" dirty="0">
                <a:effectLst/>
                <a:latin typeface="-apple-system"/>
              </a:rPr>
              <a:t>listen</a:t>
            </a:r>
            <a:r>
              <a:rPr lang="en-US" b="1" i="0" dirty="0">
                <a:effectLst/>
                <a:latin typeface="-apple-system"/>
              </a:rPr>
              <a:t>( ): </a:t>
            </a:r>
            <a:r>
              <a:rPr lang="en-US" b="0" i="0" dirty="0">
                <a:solidFill>
                  <a:srgbClr val="161616"/>
                </a:solidFill>
                <a:effectLst/>
                <a:latin typeface="-apple-system"/>
              </a:rPr>
              <a:t>indicates a readiness to accept client connection requests, and creates a connection request </a:t>
            </a:r>
            <a:r>
              <a:rPr lang="en-US" b="1" i="0" dirty="0">
                <a:solidFill>
                  <a:srgbClr val="161616"/>
                </a:solidFill>
                <a:effectLst/>
                <a:latin typeface="-apple-system"/>
              </a:rPr>
              <a:t>queue</a:t>
            </a:r>
            <a:r>
              <a:rPr lang="en-US" b="0" i="0" dirty="0">
                <a:solidFill>
                  <a:srgbClr val="161616"/>
                </a:solidFill>
                <a:effectLst/>
                <a:latin typeface="-apple-system"/>
              </a:rPr>
              <a:t> of length </a:t>
            </a:r>
            <a:r>
              <a:rPr lang="en-US" b="1" i="0" dirty="0">
                <a:solidFill>
                  <a:srgbClr val="161616"/>
                </a:solidFill>
                <a:effectLst/>
                <a:latin typeface="-apple-system"/>
              </a:rPr>
              <a:t>”</a:t>
            </a:r>
            <a:r>
              <a:rPr lang="en-US" b="1" dirty="0" err="1">
                <a:solidFill>
                  <a:srgbClr val="161616"/>
                </a:solidFill>
                <a:effectLst/>
                <a:latin typeface="-apple-system"/>
              </a:rPr>
              <a:t>len</a:t>
            </a:r>
            <a:r>
              <a:rPr lang="en-US" b="1" dirty="0">
                <a:solidFill>
                  <a:srgbClr val="161616"/>
                </a:solidFill>
                <a:effectLst/>
                <a:latin typeface="-apple-system"/>
              </a:rPr>
              <a:t>”</a:t>
            </a:r>
            <a:r>
              <a:rPr lang="en-US" b="1" i="0" dirty="0">
                <a:solidFill>
                  <a:srgbClr val="161616"/>
                </a:solidFill>
                <a:effectLst/>
                <a:latin typeface="-apple-system"/>
              </a:rPr>
              <a:t> </a:t>
            </a:r>
            <a:r>
              <a:rPr lang="en-US" b="0" i="0" dirty="0">
                <a:solidFill>
                  <a:srgbClr val="161616"/>
                </a:solidFill>
                <a:effectLst/>
                <a:latin typeface="-apple-system"/>
              </a:rPr>
              <a:t>for incoming connection requests. </a:t>
            </a:r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r>
              <a:rPr lang="en-US" sz="1800" b="1" u="sng" dirty="0">
                <a:solidFill>
                  <a:srgbClr val="161616"/>
                </a:solidFill>
                <a:latin typeface="-apple-system"/>
              </a:rPr>
              <a:t>Syntax</a:t>
            </a:r>
            <a:r>
              <a:rPr lang="en-US" sz="1800" b="1" dirty="0">
                <a:solidFill>
                  <a:srgbClr val="161616"/>
                </a:solidFill>
                <a:latin typeface="-apple-system"/>
              </a:rPr>
              <a:t>:</a:t>
            </a:r>
            <a:r>
              <a:rPr lang="en-US" b="1" dirty="0">
                <a:solidFill>
                  <a:srgbClr val="161616"/>
                </a:solidFill>
                <a:latin typeface="-apple-system"/>
              </a:rPr>
              <a:t> </a:t>
            </a:r>
            <a:r>
              <a:rPr lang="sv-SE" sz="1800" b="0" i="0" dirty="0">
                <a:effectLst/>
                <a:latin typeface="-apple-system"/>
              </a:rPr>
              <a:t>int listen(int </a:t>
            </a:r>
            <a:r>
              <a:rPr lang="sv-SE" sz="1800" b="0" i="1" dirty="0">
                <a:effectLst/>
                <a:latin typeface="-apple-system"/>
              </a:rPr>
              <a:t>socket</a:t>
            </a:r>
            <a:r>
              <a:rPr lang="sv-SE" sz="1800" b="0" i="0" dirty="0">
                <a:effectLst/>
                <a:latin typeface="-apple-system"/>
              </a:rPr>
              <a:t>, int </a:t>
            </a:r>
            <a:r>
              <a:rPr lang="sv-SE" sz="1800" b="0" i="1" dirty="0">
                <a:effectLst/>
                <a:latin typeface="-apple-system"/>
              </a:rPr>
              <a:t>len</a:t>
            </a:r>
            <a:r>
              <a:rPr lang="sv-SE" sz="1800" b="0" i="0" dirty="0">
                <a:effectLst/>
                <a:latin typeface="-apple-system"/>
              </a:rPr>
              <a:t>);</a:t>
            </a:r>
            <a:endParaRPr lang="en-US" sz="1800" b="1" i="0" dirty="0">
              <a:effectLst/>
              <a:latin typeface="-apple-system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b="0" i="0" dirty="0">
              <a:effectLst/>
              <a:latin typeface="-apple-system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b="1" u="sng" dirty="0">
                <a:latin typeface="-apple-system"/>
              </a:rPr>
              <a:t>accept</a:t>
            </a:r>
            <a:r>
              <a:rPr lang="en-US" b="1" dirty="0">
                <a:latin typeface="-apple-system"/>
              </a:rPr>
              <a:t>( ): </a:t>
            </a:r>
            <a:r>
              <a:rPr lang="en-US" b="0" i="0" dirty="0">
                <a:solidFill>
                  <a:srgbClr val="161616"/>
                </a:solidFill>
                <a:effectLst/>
                <a:latin typeface="IBM Plex Sans" panose="020B0503050203000203" pitchFamily="34" charset="0"/>
              </a:rPr>
              <a:t>call is used by a server to accept a connection request from a client.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81818"/>
                </a:solidFill>
                <a:effectLst/>
                <a:latin typeface="-apple-system"/>
              </a:rPr>
              <a:t>It extracts the first connection request on the queue of pending connections for the listening socket, </a:t>
            </a:r>
            <a:r>
              <a:rPr kumimoji="0" lang="en-US" altLang="en-US" b="1" i="1" u="none" strike="noStrike" cap="none" normalizeH="0" baseline="0" dirty="0" err="1">
                <a:ln>
                  <a:noFill/>
                </a:ln>
                <a:effectLst/>
                <a:latin typeface="-apple-system"/>
              </a:rPr>
              <a:t>sockfd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81818"/>
                </a:solidFill>
                <a:effectLst/>
                <a:latin typeface="-apple-system"/>
              </a:rPr>
              <a:t>, creates a new connected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181818"/>
                </a:solidFill>
                <a:effectLst/>
                <a:latin typeface="-apple-system"/>
              </a:rPr>
              <a:t>socket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81818"/>
                </a:solidFill>
                <a:effectLst/>
                <a:latin typeface="-apple-system"/>
              </a:rPr>
              <a:t> and returns a new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181818"/>
                </a:solidFill>
                <a:effectLst/>
                <a:latin typeface="-apple-system"/>
              </a:rPr>
              <a:t>file descriptor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81818"/>
                </a:solidFill>
                <a:effectLst/>
                <a:latin typeface="-apple-system"/>
              </a:rPr>
              <a:t> referring to that socket. If fails then returns -1.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181818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r>
              <a:rPr kumimoji="0" lang="en-US" altLang="en-US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Syntax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600" b="0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int accept(int </a:t>
            </a:r>
            <a:r>
              <a:rPr lang="en-US" sz="1600" b="0" i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socket</a:t>
            </a:r>
            <a:r>
              <a:rPr lang="en-US" sz="1600" b="0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struct </a:t>
            </a:r>
            <a:r>
              <a:rPr lang="en-US" sz="1600" b="0" i="1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sockaddr</a:t>
            </a:r>
            <a:r>
              <a:rPr lang="en-US" sz="1600" b="0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600" b="0" i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*</a:t>
            </a:r>
            <a:r>
              <a:rPr lang="en-US" sz="1600" b="0" i="1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addr</a:t>
            </a:r>
            <a:r>
              <a:rPr lang="en-US" sz="1600" b="0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int </a:t>
            </a:r>
            <a:r>
              <a:rPr lang="en-US" sz="1600" b="0" i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*</a:t>
            </a:r>
            <a:r>
              <a:rPr lang="en-US" sz="1600" b="0" i="1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addr_len</a:t>
            </a:r>
            <a:r>
              <a:rPr lang="en-US" sz="1600" b="0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) ;</a:t>
            </a:r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endParaRPr kumimoji="0" lang="en-US" altLang="en-US" sz="1400" b="0" i="0" u="none" strike="noStrike" cap="none" normalizeH="0" baseline="0" dirty="0">
              <a:ln>
                <a:noFill/>
              </a:ln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kumimoji="0" lang="en-US" altLang="en-US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close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( ): </a:t>
            </a:r>
            <a:r>
              <a:rPr lang="en-US" b="0" i="0" dirty="0">
                <a:solidFill>
                  <a:srgbClr val="161616"/>
                </a:solidFill>
                <a:effectLst/>
                <a:latin typeface="-apple-system"/>
                <a:ea typeface="Roboto" panose="02000000000000000000" pitchFamily="2" charset="0"/>
                <a:cs typeface="Roboto" panose="02000000000000000000" pitchFamily="2" charset="0"/>
              </a:rPr>
              <a:t>If successful, close() returns 0. If unsuccessful, it returns -1.</a:t>
            </a:r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r>
              <a:rPr kumimoji="0" lang="en-US" altLang="en-US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Syntax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600" b="0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int close(int </a:t>
            </a:r>
            <a:r>
              <a:rPr lang="en-US" sz="1600" b="0" i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socket</a:t>
            </a:r>
            <a:r>
              <a:rPr lang="en-US" sz="1600" b="0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) ;</a:t>
            </a:r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-apple-system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-apple-system"/>
            </a:endParaRPr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20338C-F6DA-E30B-54A1-6FE680CB7E8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1583C39-01BF-7F43-854C-FBB4E9AB6B0C}" type="datetime1">
              <a:rPr lang="en-US" smtClean="0"/>
              <a:pPr/>
              <a:t>4/8/2023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69FD9A-8F1C-0E3A-DBB6-C6D95F4C8F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 sz="1200" b="1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socket programming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F85676-22CE-DA37-F595-D8125F35AB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FE06C4-E8EC-24E7-CC56-2B620F5E00C7}"/>
              </a:ext>
            </a:extLst>
          </p:cNvPr>
          <p:cNvSpPr txBox="1"/>
          <p:nvPr/>
        </p:nvSpPr>
        <p:spPr>
          <a:xfrm>
            <a:off x="991340" y="136525"/>
            <a:ext cx="609452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u="sng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Server</a:t>
            </a:r>
            <a:r>
              <a:rPr lang="en-IN" sz="20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273412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4BE8A-F4EA-366B-87A6-8C53B81D3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278" y="0"/>
            <a:ext cx="9925235" cy="427040"/>
          </a:xfrm>
        </p:spPr>
        <p:txBody>
          <a:bodyPr/>
          <a:lstStyle/>
          <a:p>
            <a:r>
              <a:rPr lang="en-US" sz="2500" u="sng" dirty="0"/>
              <a:t>Some Other function calls</a:t>
            </a:r>
            <a:r>
              <a:rPr lang="en-US" sz="2500" dirty="0"/>
              <a:t>():</a:t>
            </a:r>
            <a:endParaRPr lang="en-IN" sz="2500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7946CF-C1FC-2647-47FE-42587B4B9C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538" y="595146"/>
            <a:ext cx="10164932" cy="5943766"/>
          </a:xfrm>
        </p:spPr>
        <p:txBody>
          <a:bodyPr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600" b="1" u="sng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shutdown</a:t>
            </a:r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( ):</a:t>
            </a:r>
            <a:r>
              <a:rPr lang="en-US" b="1" dirty="0"/>
              <a:t> </a:t>
            </a:r>
            <a:r>
              <a:rPr lang="en-US" sz="1600" dirty="0">
                <a:latin typeface="+mj-lt"/>
                <a:ea typeface="Roboto" panose="02000000000000000000" pitchFamily="2" charset="0"/>
                <a:cs typeface="Roboto" panose="02000000000000000000" pitchFamily="2" charset="0"/>
              </a:rPr>
              <a:t>Just in case you want a little more control over how the socket closes, you can use the shutdown( ) function. It allows you to cut off communication in a certain direction, or both ways.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600" b="1" u="sng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Syntax</a:t>
            </a:r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	</a:t>
            </a:r>
            <a:r>
              <a:rPr lang="en-US" sz="1600" dirty="0"/>
              <a:t>int shutdown(int </a:t>
            </a:r>
            <a:r>
              <a:rPr lang="en-US" sz="1600" i="1" dirty="0" err="1"/>
              <a:t>sockfd</a:t>
            </a:r>
            <a:r>
              <a:rPr lang="en-US" sz="1600" dirty="0"/>
              <a:t>, int </a:t>
            </a:r>
            <a:r>
              <a:rPr lang="en-US" sz="1600" i="1" dirty="0"/>
              <a:t>how</a:t>
            </a:r>
            <a:r>
              <a:rPr lang="en-US" sz="1600" dirty="0"/>
              <a:t>);   </a:t>
            </a:r>
            <a:r>
              <a:rPr lang="en-US" sz="1600" b="1" dirty="0"/>
              <a:t>// on success 0, else -1</a:t>
            </a:r>
          </a:p>
          <a:p>
            <a:pPr lvl="2" algn="just"/>
            <a:r>
              <a:rPr lang="en-US" sz="1600" b="1" dirty="0"/>
              <a:t>• </a:t>
            </a:r>
            <a:r>
              <a:rPr lang="en-US" b="1" dirty="0" err="1"/>
              <a:t>sockfd</a:t>
            </a:r>
            <a:r>
              <a:rPr lang="en-US" dirty="0"/>
              <a:t> is the socket file descriptor we want to shut down, and </a:t>
            </a:r>
            <a:r>
              <a:rPr lang="en-US" b="1" dirty="0"/>
              <a:t>how</a:t>
            </a:r>
            <a:r>
              <a:rPr lang="en-US" dirty="0"/>
              <a:t> is one of the following: </a:t>
            </a:r>
          </a:p>
          <a:p>
            <a:pPr lvl="1" algn="just"/>
            <a:r>
              <a:rPr lang="en-US" sz="1600" b="1" dirty="0"/>
              <a:t>	• 0</a:t>
            </a:r>
            <a:r>
              <a:rPr lang="en-US" sz="1600" dirty="0"/>
              <a:t> – Further receives are disallowed,</a:t>
            </a:r>
          </a:p>
          <a:p>
            <a:pPr lvl="1" algn="just"/>
            <a:r>
              <a:rPr lang="en-US" sz="1600" b="1" dirty="0"/>
              <a:t>	• 1</a:t>
            </a:r>
            <a:r>
              <a:rPr lang="en-US" sz="1600" dirty="0"/>
              <a:t> – Further sends are disallowed,</a:t>
            </a:r>
          </a:p>
          <a:p>
            <a:pPr lvl="1" algn="just"/>
            <a:r>
              <a:rPr lang="en-US" sz="1600" b="1" dirty="0"/>
              <a:t>	• 2</a:t>
            </a:r>
            <a:r>
              <a:rPr lang="en-US" sz="1600" dirty="0"/>
              <a:t> – Further sends and receives are disallowed (like </a:t>
            </a:r>
            <a:r>
              <a:rPr lang="en-US" sz="1600" b="1" dirty="0"/>
              <a:t>close()</a:t>
            </a:r>
            <a:r>
              <a:rPr lang="en-US" sz="1600" dirty="0"/>
              <a:t>).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16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600" b="1" u="sng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inet_addr</a:t>
            </a:r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( ): </a:t>
            </a:r>
            <a:r>
              <a:rPr lang="en-US" sz="1600" dirty="0">
                <a:latin typeface="+mj-lt"/>
                <a:ea typeface="Roboto" panose="02000000000000000000" pitchFamily="2" charset="0"/>
                <a:cs typeface="Roboto" panose="02000000000000000000" pitchFamily="2" charset="0"/>
              </a:rPr>
              <a:t>converts an IP-</a:t>
            </a:r>
            <a:r>
              <a:rPr lang="en-US" sz="1600" dirty="0" err="1">
                <a:latin typeface="+mj-lt"/>
                <a:ea typeface="Roboto" panose="02000000000000000000" pitchFamily="2" charset="0"/>
                <a:cs typeface="Roboto" panose="02000000000000000000" pitchFamily="2" charset="0"/>
              </a:rPr>
              <a:t>addr</a:t>
            </a:r>
            <a:r>
              <a:rPr lang="en-US" sz="1600" dirty="0">
                <a:latin typeface="+mj-lt"/>
                <a:ea typeface="Roboto" panose="02000000000000000000" pitchFamily="2" charset="0"/>
                <a:cs typeface="Roboto" panose="02000000000000000000" pitchFamily="2" charset="0"/>
              </a:rPr>
              <a:t> format dotted-string to a </a:t>
            </a:r>
            <a:r>
              <a:rPr lang="en-US" sz="1600" i="0" dirty="0">
                <a:solidFill>
                  <a:srgbClr val="000000"/>
                </a:solidFill>
                <a:effectLst/>
                <a:latin typeface="+mj-lt"/>
                <a:ea typeface="Roboto" panose="02000000000000000000" pitchFamily="2" charset="0"/>
                <a:cs typeface="Roboto" panose="02000000000000000000" pitchFamily="2" charset="0"/>
              </a:rPr>
              <a:t>in the standard IPv4 dotted decimal notation. 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+mj-lt"/>
                <a:ea typeface="Roboto" panose="02000000000000000000" pitchFamily="2" charset="0"/>
                <a:cs typeface="Roboto" panose="02000000000000000000" pitchFamily="2" charset="0"/>
              </a:rPr>
              <a:t>Upon successful completion, </a:t>
            </a:r>
            <a:r>
              <a:rPr lang="en-US" sz="1600" b="0" i="1" dirty="0" err="1">
                <a:solidFill>
                  <a:srgbClr val="000000"/>
                </a:solidFill>
                <a:effectLst/>
                <a:latin typeface="+mj-lt"/>
                <a:ea typeface="Roboto" panose="02000000000000000000" pitchFamily="2" charset="0"/>
                <a:cs typeface="Roboto" panose="02000000000000000000" pitchFamily="2" charset="0"/>
              </a:rPr>
              <a:t>inet_addr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+mj-lt"/>
                <a:ea typeface="Roboto" panose="02000000000000000000" pitchFamily="2" charset="0"/>
                <a:cs typeface="Roboto" panose="02000000000000000000" pitchFamily="2" charset="0"/>
              </a:rPr>
              <a:t>() shall return the 32-bit binary network byte ordered Internet address. Otherwise, it shall return 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+mj-lt"/>
              </a:rPr>
              <a:t>( </a:t>
            </a:r>
            <a:r>
              <a:rPr lang="en-US" sz="1400" b="1" i="0" dirty="0" err="1">
                <a:solidFill>
                  <a:srgbClr val="000000"/>
                </a:solidFill>
                <a:effectLst/>
                <a:latin typeface="+mj-lt"/>
              </a:rPr>
              <a:t>in_addr_t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+mj-lt"/>
              </a:rPr>
              <a:t>)(-1).</a:t>
            </a:r>
            <a:r>
              <a:rPr lang="en-US" sz="1600" i="0" dirty="0">
                <a:solidFill>
                  <a:srgbClr val="000000"/>
                </a:solidFill>
                <a:effectLst/>
                <a:latin typeface="+mj-lt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600" b="1" u="sng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Syntax</a:t>
            </a:r>
            <a:r>
              <a:rPr lang="en-US" sz="1600" b="1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	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in_addr_t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inet_addr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(const char *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cp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);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600" i="0" dirty="0">
              <a:solidFill>
                <a:srgbClr val="000000"/>
              </a:solidFill>
              <a:effectLst/>
              <a:latin typeface="+mj-lt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600" b="1" i="0" u="sng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inet_ntoa</a:t>
            </a:r>
            <a:r>
              <a:rPr lang="en-US" sz="1600" b="1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( ): </a:t>
            </a:r>
            <a:r>
              <a:rPr lang="en-US" sz="1600" dirty="0">
                <a:latin typeface="+mj-lt"/>
              </a:rPr>
              <a:t>convert the Internet host address specified 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in</a:t>
            </a:r>
            <a:r>
              <a:rPr lang="en-US" sz="1600" dirty="0">
                <a:latin typeface="+mj-lt"/>
              </a:rPr>
              <a:t>to a string in the Internet standard dot notation &amp; 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return a pointer to the network address in Internet standard dot notation.</a:t>
            </a:r>
            <a:endParaRPr lang="en-US" sz="1600" b="1" i="0" dirty="0">
              <a:solidFill>
                <a:srgbClr val="000000"/>
              </a:solidFill>
              <a:effectLst/>
              <a:latin typeface="+mj-lt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600" b="1" u="sng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Syntax</a:t>
            </a:r>
            <a:r>
              <a:rPr lang="en-US" sz="1600" b="1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	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char *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inet_ntoa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(struct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in_addr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 </a:t>
            </a:r>
            <a:r>
              <a:rPr kumimoji="0" lang="en-US" altLang="en-US" sz="1600" b="1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inp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);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4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600" b="1" u="sng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htons</a:t>
            </a:r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( ):</a:t>
            </a:r>
            <a:r>
              <a:rPr lang="en-US" sz="1800" b="1" dirty="0">
                <a:latin typeface="+mj-lt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converts the </a:t>
            </a:r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unsigned short 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int to </a:t>
            </a:r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network byte order</a:t>
            </a:r>
            <a:r>
              <a:rPr lang="en-US" sz="1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(BIG-ENDIAN).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600" b="1" u="sng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Syntax</a:t>
            </a:r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	</a:t>
            </a:r>
            <a:r>
              <a:rPr lang="en-US" sz="1600" dirty="0"/>
              <a:t>int </a:t>
            </a:r>
            <a:r>
              <a:rPr lang="en-US" sz="1600" dirty="0" err="1"/>
              <a:t>htons</a:t>
            </a:r>
            <a:r>
              <a:rPr lang="en-US" sz="1600" dirty="0"/>
              <a:t>(</a:t>
            </a:r>
            <a:r>
              <a:rPr lang="en-US" sz="1600" b="1" dirty="0"/>
              <a:t>PORT</a:t>
            </a:r>
            <a:r>
              <a:rPr lang="en-US" sz="1600" dirty="0"/>
              <a:t>); 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600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1600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lvl="1" algn="just"/>
            <a:endParaRPr lang="en-US" sz="16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lvl="1" algn="just"/>
            <a:endParaRPr lang="en-IN" sz="1600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20338C-F6DA-E30B-54A1-6FE680CB7E8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1583C39-01BF-7F43-854C-FBB4E9AB6B0C}" type="datetime1">
              <a:rPr lang="en-US" smtClean="0"/>
              <a:pPr/>
              <a:t>4/8/2023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69FD9A-8F1C-0E3A-DBB6-C6D95F4C8F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 sz="1200" b="1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socket programming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F85676-22CE-DA37-F595-D8125F35AB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02228AAD-8AB7-3427-CDF6-A0C528719F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19479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C9FD0-ACF1-C9C1-A70C-E89B25A2EF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397877"/>
            <a:ext cx="11088211" cy="6045061"/>
          </a:xfrm>
        </p:spPr>
        <p:txBody>
          <a:bodyPr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600" b="1" u="sng" dirty="0" err="1">
                <a:latin typeface="+mj-lt"/>
                <a:ea typeface="Roboto" panose="02000000000000000000" pitchFamily="2" charset="0"/>
                <a:cs typeface="Roboto" panose="02000000000000000000" pitchFamily="2" charset="0"/>
              </a:rPr>
              <a:t>htonl</a:t>
            </a:r>
            <a:r>
              <a:rPr lang="en-US" sz="1600" b="1" dirty="0">
                <a:latin typeface="+mj-lt"/>
                <a:ea typeface="Roboto" panose="02000000000000000000" pitchFamily="2" charset="0"/>
                <a:cs typeface="Roboto" panose="02000000000000000000" pitchFamily="2" charset="0"/>
              </a:rPr>
              <a:t>( ): </a:t>
            </a:r>
            <a:r>
              <a:rPr lang="en-US" sz="1600" dirty="0">
                <a:latin typeface="+mj-lt"/>
                <a:ea typeface="Roboto" panose="02000000000000000000" pitchFamily="2" charset="0"/>
                <a:cs typeface="Roboto" panose="02000000000000000000" pitchFamily="2" charset="0"/>
              </a:rPr>
              <a:t>converts the </a:t>
            </a:r>
            <a:r>
              <a:rPr lang="en-US" sz="1600" b="1" dirty="0">
                <a:latin typeface="+mj-lt"/>
                <a:ea typeface="Roboto" panose="02000000000000000000" pitchFamily="2" charset="0"/>
                <a:cs typeface="Roboto" panose="02000000000000000000" pitchFamily="2" charset="0"/>
              </a:rPr>
              <a:t>unsigned long </a:t>
            </a:r>
            <a:r>
              <a:rPr lang="en-US" sz="1600" dirty="0">
                <a:latin typeface="+mj-lt"/>
                <a:ea typeface="Roboto" panose="02000000000000000000" pitchFamily="2" charset="0"/>
                <a:cs typeface="Roboto" panose="02000000000000000000" pitchFamily="2" charset="0"/>
              </a:rPr>
              <a:t>int to </a:t>
            </a:r>
            <a:r>
              <a:rPr lang="en-US" sz="1600" b="1" dirty="0">
                <a:latin typeface="+mj-lt"/>
                <a:ea typeface="Roboto" panose="02000000000000000000" pitchFamily="2" charset="0"/>
                <a:cs typeface="Roboto" panose="02000000000000000000" pitchFamily="2" charset="0"/>
              </a:rPr>
              <a:t>network byte order</a:t>
            </a:r>
            <a:r>
              <a:rPr lang="en-US" sz="1400" b="1" dirty="0">
                <a:latin typeface="+mj-lt"/>
                <a:ea typeface="Roboto" panose="02000000000000000000" pitchFamily="2" charset="0"/>
                <a:cs typeface="Roboto" panose="02000000000000000000" pitchFamily="2" charset="0"/>
              </a:rPr>
              <a:t>(BIG-ENDIAN)</a:t>
            </a:r>
            <a:r>
              <a:rPr lang="en-US" sz="1600" b="1" dirty="0">
                <a:latin typeface="+mj-lt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600" dirty="0"/>
              <a:t>&amp; returns the converted value.</a:t>
            </a:r>
            <a:endParaRPr lang="en-US" sz="1600" b="1" dirty="0">
              <a:latin typeface="+mj-lt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600" b="1" u="sng" dirty="0">
                <a:latin typeface="+mj-lt"/>
                <a:ea typeface="Roboto" panose="02000000000000000000" pitchFamily="2" charset="0"/>
                <a:cs typeface="Roboto" panose="02000000000000000000" pitchFamily="2" charset="0"/>
              </a:rPr>
              <a:t>Syntax</a:t>
            </a:r>
            <a:r>
              <a:rPr lang="en-US" sz="1600" b="1" dirty="0">
                <a:latin typeface="+mj-lt"/>
                <a:ea typeface="Roboto" panose="02000000000000000000" pitchFamily="2" charset="0"/>
                <a:cs typeface="Roboto" panose="02000000000000000000" pitchFamily="2" charset="0"/>
              </a:rPr>
              <a:t>: 	</a:t>
            </a:r>
            <a:r>
              <a:rPr lang="en-US" sz="1600" dirty="0">
                <a:latin typeface="+mj-lt"/>
              </a:rPr>
              <a:t>int </a:t>
            </a:r>
            <a:r>
              <a:rPr lang="en-US" sz="1600" dirty="0" err="1">
                <a:latin typeface="+mj-lt"/>
              </a:rPr>
              <a:t>htonl</a:t>
            </a:r>
            <a:r>
              <a:rPr lang="en-US" sz="1600" dirty="0">
                <a:latin typeface="+mj-lt"/>
              </a:rPr>
              <a:t>(</a:t>
            </a:r>
            <a:r>
              <a:rPr lang="en-US" sz="1600" b="1" dirty="0">
                <a:latin typeface="+mj-lt"/>
              </a:rPr>
              <a:t>PORT</a:t>
            </a:r>
            <a:r>
              <a:rPr lang="en-US" sz="1600" dirty="0">
                <a:latin typeface="+mj-lt"/>
              </a:rPr>
              <a:t>); 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b="1" dirty="0">
              <a:latin typeface="+mj-lt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600" b="1" u="sng" dirty="0">
                <a:latin typeface="+mj-lt"/>
                <a:ea typeface="Roboto" panose="02000000000000000000" pitchFamily="2" charset="0"/>
                <a:cs typeface="Roboto" panose="02000000000000000000" pitchFamily="2" charset="0"/>
              </a:rPr>
              <a:t>send</a:t>
            </a:r>
            <a:r>
              <a:rPr lang="en-US" sz="1600" b="1" dirty="0">
                <a:latin typeface="+mj-lt"/>
                <a:ea typeface="Roboto" panose="02000000000000000000" pitchFamily="2" charset="0"/>
                <a:cs typeface="Roboto" panose="02000000000000000000" pitchFamily="2" charset="0"/>
              </a:rPr>
              <a:t>( ): </a:t>
            </a:r>
            <a:r>
              <a:rPr lang="en-US" sz="1600" dirty="0">
                <a:latin typeface="+mj-lt"/>
                <a:ea typeface="Roboto" panose="02000000000000000000" pitchFamily="2" charset="0"/>
                <a:cs typeface="Roboto" panose="02000000000000000000" pitchFamily="2" charset="0"/>
              </a:rPr>
              <a:t>send data to a socket. Generally speaking, </a:t>
            </a:r>
            <a:r>
              <a:rPr lang="en-US" sz="1600" b="1" dirty="0">
                <a:latin typeface="+mj-lt"/>
                <a:ea typeface="Roboto" panose="02000000000000000000" pitchFamily="2" charset="0"/>
                <a:cs typeface="Roboto" panose="02000000000000000000" pitchFamily="2" charset="0"/>
              </a:rPr>
              <a:t>send() </a:t>
            </a:r>
            <a:r>
              <a:rPr lang="en-US" sz="1600" dirty="0">
                <a:latin typeface="+mj-lt"/>
                <a:ea typeface="Roboto" panose="02000000000000000000" pitchFamily="2" charset="0"/>
                <a:cs typeface="Roboto" panose="02000000000000000000" pitchFamily="2" charset="0"/>
              </a:rPr>
              <a:t>is used for TCP </a:t>
            </a:r>
            <a:r>
              <a:rPr lang="en-US" sz="1600" b="1" dirty="0">
                <a:latin typeface="+mj-lt"/>
                <a:ea typeface="Roboto" panose="02000000000000000000" pitchFamily="2" charset="0"/>
                <a:cs typeface="Roboto" panose="02000000000000000000" pitchFamily="2" charset="0"/>
              </a:rPr>
              <a:t>SOCK_STREAM</a:t>
            </a:r>
            <a:r>
              <a:rPr lang="en-US" sz="1600" dirty="0">
                <a:latin typeface="+mj-lt"/>
                <a:ea typeface="Roboto" panose="02000000000000000000" pitchFamily="2" charset="0"/>
                <a:cs typeface="Roboto" panose="02000000000000000000" pitchFamily="2" charset="0"/>
              </a:rPr>
              <a:t> connected sockets. </a:t>
            </a:r>
            <a:r>
              <a:rPr lang="en-US" sz="1600" dirty="0">
                <a:latin typeface="+mj-lt"/>
              </a:rPr>
              <a:t>Returns the number of bytes actually sent, or -1 on error. </a:t>
            </a:r>
            <a:endParaRPr lang="en-US" sz="1600" dirty="0">
              <a:latin typeface="+mj-lt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600" b="1" u="sng" dirty="0">
                <a:latin typeface="+mj-lt"/>
                <a:ea typeface="Roboto" panose="02000000000000000000" pitchFamily="2" charset="0"/>
                <a:cs typeface="Roboto" panose="02000000000000000000" pitchFamily="2" charset="0"/>
              </a:rPr>
              <a:t>Syntax</a:t>
            </a:r>
            <a:r>
              <a:rPr lang="en-US" sz="1600" dirty="0">
                <a:latin typeface="+mj-lt"/>
                <a:ea typeface="Roboto" panose="02000000000000000000" pitchFamily="2" charset="0"/>
                <a:cs typeface="Roboto" panose="02000000000000000000" pitchFamily="2" charset="0"/>
              </a:rPr>
              <a:t>: 	</a:t>
            </a:r>
            <a:r>
              <a:rPr lang="en-IN" sz="1600" dirty="0">
                <a:latin typeface="+mj-lt"/>
                <a:ea typeface="Roboto" panose="02000000000000000000" pitchFamily="2" charset="0"/>
                <a:cs typeface="Roboto" panose="02000000000000000000" pitchFamily="2" charset="0"/>
              </a:rPr>
              <a:t>int send(int s, void *</a:t>
            </a:r>
            <a:r>
              <a:rPr lang="en-IN" sz="1600" dirty="0" err="1">
                <a:latin typeface="+mj-lt"/>
                <a:ea typeface="Roboto" panose="02000000000000000000" pitchFamily="2" charset="0"/>
                <a:cs typeface="Roboto" panose="02000000000000000000" pitchFamily="2" charset="0"/>
              </a:rPr>
              <a:t>buf</a:t>
            </a:r>
            <a:r>
              <a:rPr lang="en-IN" sz="1600" dirty="0">
                <a:latin typeface="+mj-lt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IN" sz="1600" dirty="0" err="1">
                <a:latin typeface="+mj-lt"/>
                <a:ea typeface="Roboto" panose="02000000000000000000" pitchFamily="2" charset="0"/>
                <a:cs typeface="Roboto" panose="02000000000000000000" pitchFamily="2" charset="0"/>
              </a:rPr>
              <a:t>size_t</a:t>
            </a:r>
            <a:r>
              <a:rPr lang="en-IN" sz="1600" dirty="0">
                <a:latin typeface="+mj-lt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N" sz="1600" dirty="0" err="1">
                <a:latin typeface="+mj-lt"/>
                <a:ea typeface="Roboto" panose="02000000000000000000" pitchFamily="2" charset="0"/>
                <a:cs typeface="Roboto" panose="02000000000000000000" pitchFamily="2" charset="0"/>
              </a:rPr>
              <a:t>len</a:t>
            </a:r>
            <a:r>
              <a:rPr lang="en-IN" sz="1600" dirty="0">
                <a:latin typeface="+mj-lt"/>
                <a:ea typeface="Roboto" panose="02000000000000000000" pitchFamily="2" charset="0"/>
                <a:cs typeface="Roboto" panose="02000000000000000000" pitchFamily="2" charset="0"/>
              </a:rPr>
              <a:t>, int flags);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600" dirty="0">
              <a:latin typeface="+mj-lt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600" b="1" u="sng" dirty="0" err="1">
                <a:latin typeface="+mj-lt"/>
                <a:ea typeface="Roboto" panose="02000000000000000000" pitchFamily="2" charset="0"/>
                <a:cs typeface="Roboto" panose="02000000000000000000" pitchFamily="2" charset="0"/>
              </a:rPr>
              <a:t>recv</a:t>
            </a:r>
            <a:r>
              <a:rPr lang="en-US" sz="1600" b="1" dirty="0">
                <a:latin typeface="+mj-lt"/>
                <a:ea typeface="Roboto" panose="02000000000000000000" pitchFamily="2" charset="0"/>
                <a:cs typeface="Roboto" panose="02000000000000000000" pitchFamily="2" charset="0"/>
              </a:rPr>
              <a:t>( ): </a:t>
            </a:r>
            <a:r>
              <a:rPr lang="en-US" sz="1600" dirty="0">
                <a:latin typeface="+mj-lt"/>
                <a:ea typeface="Roboto" panose="02000000000000000000" pitchFamily="2" charset="0"/>
                <a:cs typeface="Roboto" panose="02000000000000000000" pitchFamily="2" charset="0"/>
              </a:rPr>
              <a:t>receives the incoming </a:t>
            </a:r>
            <a:r>
              <a:rPr lang="en-US" sz="1600" b="0" i="0" dirty="0">
                <a:solidFill>
                  <a:srgbClr val="161616"/>
                </a:solidFill>
                <a:effectLst/>
                <a:latin typeface="+mj-lt"/>
              </a:rPr>
              <a:t>data on a socket with descriptor </a:t>
            </a:r>
            <a:r>
              <a:rPr lang="en-US" sz="1600" b="0" i="1" dirty="0">
                <a:solidFill>
                  <a:srgbClr val="161616"/>
                </a:solidFill>
                <a:effectLst/>
                <a:latin typeface="+mj-lt"/>
              </a:rPr>
              <a:t>socket</a:t>
            </a:r>
            <a:r>
              <a:rPr lang="en-US" sz="1600" dirty="0">
                <a:latin typeface="+mj-lt"/>
                <a:ea typeface="Roboto" panose="02000000000000000000" pitchFamily="2" charset="0"/>
                <a:cs typeface="Roboto" panose="02000000000000000000" pitchFamily="2" charset="0"/>
              </a:rPr>
              <a:t> &amp; stores it in a buffer. </a:t>
            </a:r>
            <a:r>
              <a:rPr lang="en-US" sz="1600" b="0" i="0" dirty="0">
                <a:solidFill>
                  <a:srgbClr val="161616"/>
                </a:solidFill>
                <a:effectLst/>
                <a:latin typeface="+mj-lt"/>
                <a:ea typeface="Roboto" panose="02000000000000000000" pitchFamily="2" charset="0"/>
                <a:cs typeface="Roboto" panose="02000000000000000000" pitchFamily="2" charset="0"/>
              </a:rPr>
              <a:t>If successful, </a:t>
            </a:r>
            <a:r>
              <a:rPr lang="en-US" sz="1600" b="0" i="0" dirty="0" err="1">
                <a:solidFill>
                  <a:srgbClr val="161616"/>
                </a:solidFill>
                <a:effectLst/>
                <a:latin typeface="+mj-lt"/>
                <a:ea typeface="Roboto" panose="02000000000000000000" pitchFamily="2" charset="0"/>
                <a:cs typeface="Roboto" panose="02000000000000000000" pitchFamily="2" charset="0"/>
              </a:rPr>
              <a:t>recv</a:t>
            </a:r>
            <a:r>
              <a:rPr lang="en-US" sz="1600" b="0" i="0" dirty="0">
                <a:solidFill>
                  <a:srgbClr val="161616"/>
                </a:solidFill>
                <a:effectLst/>
                <a:latin typeface="+mj-lt"/>
                <a:ea typeface="Roboto" panose="02000000000000000000" pitchFamily="2" charset="0"/>
                <a:cs typeface="Roboto" panose="02000000000000000000" pitchFamily="2" charset="0"/>
              </a:rPr>
              <a:t>() returns the num of bytes received. The value 0 indicates the connection is closed. If unsuccessful, </a:t>
            </a:r>
            <a:r>
              <a:rPr lang="en-US" sz="1600" b="0" i="0" dirty="0" err="1">
                <a:solidFill>
                  <a:srgbClr val="161616"/>
                </a:solidFill>
                <a:effectLst/>
                <a:latin typeface="+mj-lt"/>
                <a:ea typeface="Roboto" panose="02000000000000000000" pitchFamily="2" charset="0"/>
                <a:cs typeface="Roboto" panose="02000000000000000000" pitchFamily="2" charset="0"/>
              </a:rPr>
              <a:t>recv</a:t>
            </a:r>
            <a:r>
              <a:rPr lang="en-US" sz="1600" b="0" i="0" dirty="0">
                <a:solidFill>
                  <a:srgbClr val="161616"/>
                </a:solidFill>
                <a:effectLst/>
                <a:latin typeface="+mj-lt"/>
                <a:ea typeface="Roboto" panose="02000000000000000000" pitchFamily="2" charset="0"/>
                <a:cs typeface="Roboto" panose="02000000000000000000" pitchFamily="2" charset="0"/>
              </a:rPr>
              <a:t>() returns -1.</a:t>
            </a:r>
            <a:endParaRPr lang="en-US" sz="1600" dirty="0">
              <a:latin typeface="+mj-lt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600" b="1" u="sng" dirty="0">
                <a:latin typeface="+mj-lt"/>
                <a:ea typeface="Roboto" panose="02000000000000000000" pitchFamily="2" charset="0"/>
                <a:cs typeface="Roboto" panose="02000000000000000000" pitchFamily="2" charset="0"/>
              </a:rPr>
              <a:t>Syntax</a:t>
            </a:r>
            <a:r>
              <a:rPr lang="en-US" sz="1600" dirty="0">
                <a:latin typeface="+mj-lt"/>
                <a:ea typeface="Roboto" panose="02000000000000000000" pitchFamily="2" charset="0"/>
                <a:cs typeface="Roboto" panose="02000000000000000000" pitchFamily="2" charset="0"/>
              </a:rPr>
              <a:t>: 	</a:t>
            </a:r>
            <a:r>
              <a:rPr lang="en-IN" sz="1600" dirty="0">
                <a:latin typeface="+mj-lt"/>
                <a:ea typeface="Roboto" panose="02000000000000000000" pitchFamily="2" charset="0"/>
                <a:cs typeface="Roboto" panose="02000000000000000000" pitchFamily="2" charset="0"/>
              </a:rPr>
              <a:t>int </a:t>
            </a:r>
            <a:r>
              <a:rPr lang="en-IN" sz="1600" dirty="0" err="1">
                <a:latin typeface="+mj-lt"/>
                <a:ea typeface="Roboto" panose="02000000000000000000" pitchFamily="2" charset="0"/>
                <a:cs typeface="Roboto" panose="02000000000000000000" pitchFamily="2" charset="0"/>
              </a:rPr>
              <a:t>recv</a:t>
            </a:r>
            <a:r>
              <a:rPr lang="en-IN" sz="1600" dirty="0">
                <a:latin typeface="+mj-lt"/>
                <a:ea typeface="Roboto" panose="02000000000000000000" pitchFamily="2" charset="0"/>
                <a:cs typeface="Roboto" panose="02000000000000000000" pitchFamily="2" charset="0"/>
              </a:rPr>
              <a:t>(int s, char *</a:t>
            </a:r>
            <a:r>
              <a:rPr lang="en-IN" sz="1600" dirty="0" err="1">
                <a:latin typeface="+mj-lt"/>
                <a:ea typeface="Roboto" panose="02000000000000000000" pitchFamily="2" charset="0"/>
                <a:cs typeface="Roboto" panose="02000000000000000000" pitchFamily="2" charset="0"/>
              </a:rPr>
              <a:t>buf</a:t>
            </a:r>
            <a:r>
              <a:rPr lang="en-IN" sz="1600" dirty="0">
                <a:latin typeface="+mj-lt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IN" sz="1600" dirty="0" err="1">
                <a:latin typeface="+mj-lt"/>
                <a:ea typeface="Roboto" panose="02000000000000000000" pitchFamily="2" charset="0"/>
                <a:cs typeface="Roboto" panose="02000000000000000000" pitchFamily="2" charset="0"/>
              </a:rPr>
              <a:t>size_t</a:t>
            </a:r>
            <a:r>
              <a:rPr lang="en-IN" sz="1600" dirty="0">
                <a:latin typeface="+mj-lt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N" sz="1600" dirty="0" err="1">
                <a:latin typeface="+mj-lt"/>
                <a:ea typeface="Roboto" panose="02000000000000000000" pitchFamily="2" charset="0"/>
                <a:cs typeface="Roboto" panose="02000000000000000000" pitchFamily="2" charset="0"/>
              </a:rPr>
              <a:t>len</a:t>
            </a:r>
            <a:r>
              <a:rPr lang="en-IN" sz="1600" dirty="0">
                <a:latin typeface="+mj-lt"/>
                <a:ea typeface="Roboto" panose="02000000000000000000" pitchFamily="2" charset="0"/>
                <a:cs typeface="Roboto" panose="02000000000000000000" pitchFamily="2" charset="0"/>
              </a:rPr>
              <a:t>, int flags);</a:t>
            </a:r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r>
              <a:rPr lang="en-IN" sz="1400" b="1" dirty="0">
                <a:latin typeface="+mj-lt"/>
                <a:ea typeface="Roboto" panose="02000000000000000000" pitchFamily="2" charset="0"/>
                <a:cs typeface="Roboto" panose="02000000000000000000" pitchFamily="2" charset="0"/>
              </a:rPr>
              <a:t>Flags</a:t>
            </a:r>
            <a:r>
              <a:rPr lang="en-IN" sz="1400" dirty="0">
                <a:latin typeface="+mj-lt"/>
                <a:ea typeface="Roboto" panose="02000000000000000000" pitchFamily="2" charset="0"/>
                <a:cs typeface="Roboto" panose="02000000000000000000" pitchFamily="2" charset="0"/>
              </a:rPr>
              <a:t>: </a:t>
            </a:r>
            <a:r>
              <a:rPr lang="en-IN" sz="1600" dirty="0">
                <a:latin typeface="+mj-lt"/>
              </a:rPr>
              <a:t>MSG_OOB , MSG_PEEK , </a:t>
            </a:r>
            <a:r>
              <a:rPr lang="en-IN" dirty="0">
                <a:latin typeface="+mj-lt"/>
              </a:rPr>
              <a:t>MSG_WAITALL</a:t>
            </a:r>
            <a:r>
              <a:rPr lang="en-IN" sz="1600" dirty="0">
                <a:latin typeface="+mj-lt"/>
              </a:rPr>
              <a:t> </a:t>
            </a:r>
            <a:endParaRPr lang="en-IN" sz="1400" dirty="0">
              <a:latin typeface="+mj-lt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400" dirty="0">
              <a:latin typeface="+mj-lt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600" b="1" u="sng" dirty="0" err="1">
                <a:latin typeface="+mj-lt"/>
                <a:ea typeface="Roboto" panose="02000000000000000000" pitchFamily="2" charset="0"/>
                <a:cs typeface="Roboto" panose="02000000000000000000" pitchFamily="2" charset="0"/>
              </a:rPr>
              <a:t>gethostbyname</a:t>
            </a:r>
            <a:r>
              <a:rPr lang="en-US" sz="1600" b="1" dirty="0">
                <a:latin typeface="+mj-lt"/>
                <a:ea typeface="Roboto" panose="02000000000000000000" pitchFamily="2" charset="0"/>
                <a:cs typeface="Roboto" panose="02000000000000000000" pitchFamily="2" charset="0"/>
              </a:rPr>
              <a:t>( ): </a:t>
            </a:r>
            <a:r>
              <a:rPr lang="en-US" sz="1600" dirty="0">
                <a:latin typeface="+mj-lt"/>
              </a:rPr>
              <a:t>takes a string like </a:t>
            </a:r>
            <a:r>
              <a:rPr lang="en-US" sz="1600" b="1" dirty="0">
                <a:latin typeface="+mj-lt"/>
              </a:rPr>
              <a:t>“www.yahoo.com”,</a:t>
            </a:r>
            <a:r>
              <a:rPr lang="en-US" sz="1600" dirty="0">
                <a:latin typeface="+mj-lt"/>
              </a:rPr>
              <a:t> and returns a struct </a:t>
            </a:r>
            <a:r>
              <a:rPr lang="en-US" sz="1600" b="1" dirty="0" err="1">
                <a:latin typeface="+mj-lt"/>
              </a:rPr>
              <a:t>hostent</a:t>
            </a:r>
            <a:r>
              <a:rPr lang="en-US" sz="1600" dirty="0">
                <a:latin typeface="+mj-lt"/>
              </a:rPr>
              <a:t> which contains of information, including the IP address.</a:t>
            </a:r>
            <a:r>
              <a:rPr lang="en-US" sz="1200" dirty="0">
                <a:latin typeface="+mj-lt"/>
              </a:rPr>
              <a:t> </a:t>
            </a:r>
            <a:r>
              <a:rPr lang="en-US" sz="1600" dirty="0">
                <a:latin typeface="+mj-lt"/>
              </a:rPr>
              <a:t>Returns a pointer to a resultant </a:t>
            </a:r>
            <a:r>
              <a:rPr lang="en-US" sz="1600" b="1" dirty="0">
                <a:latin typeface="+mj-lt"/>
              </a:rPr>
              <a:t>struct</a:t>
            </a:r>
            <a:r>
              <a:rPr lang="en-US" sz="1600" dirty="0">
                <a:latin typeface="+mj-lt"/>
              </a:rPr>
              <a:t> </a:t>
            </a:r>
            <a:r>
              <a:rPr lang="en-US" sz="1600" b="1" dirty="0" err="1">
                <a:latin typeface="+mj-lt"/>
              </a:rPr>
              <a:t>hostent</a:t>
            </a:r>
            <a:r>
              <a:rPr lang="en-US" sz="1600" dirty="0">
                <a:latin typeface="+mj-lt"/>
              </a:rPr>
              <a:t> or success, or NULL on error.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600" b="1" u="sng" dirty="0">
                <a:latin typeface="+mj-lt"/>
                <a:ea typeface="Roboto" panose="02000000000000000000" pitchFamily="2" charset="0"/>
                <a:cs typeface="Roboto" panose="02000000000000000000" pitchFamily="2" charset="0"/>
              </a:rPr>
              <a:t>Syntax</a:t>
            </a:r>
            <a:r>
              <a:rPr lang="en-US" sz="1600" dirty="0">
                <a:latin typeface="+mj-lt"/>
                <a:ea typeface="Roboto" panose="02000000000000000000" pitchFamily="2" charset="0"/>
                <a:cs typeface="Roboto" panose="02000000000000000000" pitchFamily="2" charset="0"/>
              </a:rPr>
              <a:t>: 	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effectLst/>
                <a:latin typeface="+mj-lt"/>
                <a:ea typeface="Roboto" panose="02000000000000000000" pitchFamily="2" charset="0"/>
                <a:cs typeface="Roboto" panose="02000000000000000000" pitchFamily="2" charset="0"/>
              </a:rPr>
              <a:t>struct </a:t>
            </a:r>
            <a:r>
              <a:rPr kumimoji="0" lang="en-US" altLang="en-US" sz="1600" i="0" u="none" strike="noStrike" cap="none" normalizeH="0" baseline="0" dirty="0" err="1">
                <a:ln>
                  <a:noFill/>
                </a:ln>
                <a:effectLst/>
                <a:latin typeface="+mj-lt"/>
                <a:ea typeface="Roboto" panose="02000000000000000000" pitchFamily="2" charset="0"/>
                <a:cs typeface="Roboto" panose="02000000000000000000" pitchFamily="2" charset="0"/>
              </a:rPr>
              <a:t>hostent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effectLst/>
                <a:latin typeface="+mj-lt"/>
                <a:ea typeface="Roboto" panose="02000000000000000000" pitchFamily="2" charset="0"/>
                <a:cs typeface="Roboto" panose="02000000000000000000" pitchFamily="2" charset="0"/>
              </a:rPr>
              <a:t> *</a:t>
            </a:r>
            <a:r>
              <a:rPr kumimoji="0" lang="en-US" altLang="en-US" sz="1600" i="0" u="none" strike="noStrike" cap="none" normalizeH="0" baseline="0" dirty="0" err="1">
                <a:ln>
                  <a:noFill/>
                </a:ln>
                <a:effectLst/>
                <a:latin typeface="+mj-lt"/>
                <a:ea typeface="Roboto" panose="02000000000000000000" pitchFamily="2" charset="0"/>
                <a:cs typeface="Roboto" panose="02000000000000000000" pitchFamily="2" charset="0"/>
              </a:rPr>
              <a:t>gethostbyname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effectLst/>
                <a:latin typeface="+mj-lt"/>
                <a:ea typeface="Roboto" panose="02000000000000000000" pitchFamily="2" charset="0"/>
                <a:cs typeface="Roboto" panose="02000000000000000000" pitchFamily="2" charset="0"/>
              </a:rPr>
              <a:t>(const char *</a:t>
            </a:r>
            <a:r>
              <a:rPr kumimoji="0" lang="en-US" altLang="en-US" sz="1600" i="1" u="none" strike="noStrike" cap="none" normalizeH="0" baseline="0" dirty="0">
                <a:ln>
                  <a:noFill/>
                </a:ln>
                <a:effectLst/>
                <a:latin typeface="+mj-lt"/>
                <a:ea typeface="Roboto" panose="02000000000000000000" pitchFamily="2" charset="0"/>
                <a:cs typeface="Roboto" panose="02000000000000000000" pitchFamily="2" charset="0"/>
              </a:rPr>
              <a:t>name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effectLst/>
                <a:latin typeface="+mj-lt"/>
                <a:ea typeface="Roboto" panose="02000000000000000000" pitchFamily="2" charset="0"/>
                <a:cs typeface="Roboto" panose="02000000000000000000" pitchFamily="2" charset="0"/>
              </a:rPr>
              <a:t>);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400" dirty="0">
              <a:latin typeface="+mj-lt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600" b="1" u="sng" dirty="0" err="1">
                <a:latin typeface="+mj-lt"/>
              </a:rPr>
              <a:t>gethostbyaddr</a:t>
            </a:r>
            <a:r>
              <a:rPr lang="en-US" sz="1600" b="1" dirty="0">
                <a:latin typeface="+mj-lt"/>
              </a:rPr>
              <a:t>( ):</a:t>
            </a:r>
            <a:r>
              <a:rPr lang="en-US" sz="1600" dirty="0">
                <a:latin typeface="+mj-lt"/>
              </a:rPr>
              <a:t> takes a </a:t>
            </a:r>
            <a:r>
              <a:rPr lang="en-US" sz="1600" b="1" dirty="0">
                <a:latin typeface="+mj-lt"/>
              </a:rPr>
              <a:t>struct </a:t>
            </a:r>
            <a:r>
              <a:rPr lang="en-US" sz="1600" b="1" dirty="0" err="1">
                <a:latin typeface="+mj-lt"/>
              </a:rPr>
              <a:t>in_addr</a:t>
            </a:r>
            <a:r>
              <a:rPr lang="en-US" sz="1600" b="1" dirty="0">
                <a:latin typeface="+mj-lt"/>
              </a:rPr>
              <a:t> </a:t>
            </a:r>
            <a:r>
              <a:rPr lang="en-US" sz="1600" dirty="0">
                <a:latin typeface="+mj-lt"/>
              </a:rPr>
              <a:t>and brings you up a corresponding host name (if there is one), so it’s sort of the reverse of </a:t>
            </a:r>
            <a:r>
              <a:rPr lang="en-US" sz="1600" b="1" dirty="0" err="1">
                <a:latin typeface="+mj-lt"/>
              </a:rPr>
              <a:t>gethostbyname</a:t>
            </a:r>
            <a:r>
              <a:rPr lang="en-US" sz="1600" b="1" dirty="0">
                <a:latin typeface="+mj-lt"/>
              </a:rPr>
              <a:t>(). </a:t>
            </a:r>
            <a:r>
              <a:rPr lang="en-US" sz="1600" dirty="0">
                <a:latin typeface="+mj-lt"/>
              </a:rPr>
              <a:t>As for parameters, even though </a:t>
            </a:r>
            <a:r>
              <a:rPr lang="en-US" sz="1600" b="1" dirty="0" err="1">
                <a:latin typeface="+mj-lt"/>
              </a:rPr>
              <a:t>addr</a:t>
            </a:r>
            <a:r>
              <a:rPr lang="en-US" sz="1600" dirty="0">
                <a:latin typeface="+mj-lt"/>
              </a:rPr>
              <a:t> is a </a:t>
            </a:r>
            <a:r>
              <a:rPr lang="en-US" sz="1600" b="1" dirty="0">
                <a:latin typeface="+mj-lt"/>
              </a:rPr>
              <a:t>char*, </a:t>
            </a:r>
            <a:r>
              <a:rPr lang="en-US" sz="1600" dirty="0">
                <a:latin typeface="+mj-lt"/>
              </a:rPr>
              <a:t>you actually want to pass in a pointer to a </a:t>
            </a:r>
            <a:r>
              <a:rPr lang="en-US" sz="1600" b="1" dirty="0">
                <a:latin typeface="+mj-lt"/>
              </a:rPr>
              <a:t>struct </a:t>
            </a:r>
            <a:r>
              <a:rPr lang="en-US" sz="1600" b="1" dirty="0" err="1">
                <a:latin typeface="+mj-lt"/>
              </a:rPr>
              <a:t>in_addr</a:t>
            </a:r>
            <a:r>
              <a:rPr lang="en-US" sz="1600" dirty="0">
                <a:latin typeface="+mj-lt"/>
              </a:rPr>
              <a:t>.</a:t>
            </a:r>
            <a:r>
              <a:rPr lang="en-US" sz="1600" b="1" dirty="0">
                <a:latin typeface="+mj-lt"/>
              </a:rPr>
              <a:t> </a:t>
            </a:r>
            <a:r>
              <a:rPr lang="en-US" sz="1600" b="1" dirty="0" err="1">
                <a:latin typeface="+mj-lt"/>
              </a:rPr>
              <a:t>len</a:t>
            </a:r>
            <a:r>
              <a:rPr lang="en-US" sz="1600" b="1" dirty="0">
                <a:latin typeface="+mj-lt"/>
              </a:rPr>
              <a:t> </a:t>
            </a:r>
            <a:r>
              <a:rPr lang="en-US" sz="1600" dirty="0">
                <a:latin typeface="+mj-lt"/>
              </a:rPr>
              <a:t>should be </a:t>
            </a:r>
            <a:r>
              <a:rPr lang="en-US" sz="1600" b="1" dirty="0" err="1">
                <a:latin typeface="+mj-lt"/>
              </a:rPr>
              <a:t>sizeof</a:t>
            </a:r>
            <a:r>
              <a:rPr lang="en-US" sz="1600" b="1" dirty="0">
                <a:latin typeface="+mj-lt"/>
              </a:rPr>
              <a:t>(struct </a:t>
            </a:r>
            <a:r>
              <a:rPr lang="en-US" sz="1600" b="1" dirty="0" err="1">
                <a:latin typeface="+mj-lt"/>
              </a:rPr>
              <a:t>in_addr</a:t>
            </a:r>
            <a:r>
              <a:rPr lang="en-US" sz="1600" b="1" dirty="0">
                <a:latin typeface="+mj-lt"/>
              </a:rPr>
              <a:t>), </a:t>
            </a:r>
            <a:r>
              <a:rPr lang="en-US" sz="1600" dirty="0">
                <a:latin typeface="+mj-lt"/>
              </a:rPr>
              <a:t>and </a:t>
            </a:r>
            <a:r>
              <a:rPr lang="en-US" sz="1600" b="1" dirty="0">
                <a:latin typeface="+mj-lt"/>
              </a:rPr>
              <a:t>type</a:t>
            </a:r>
            <a:r>
              <a:rPr lang="en-US" sz="1600" dirty="0">
                <a:latin typeface="+mj-lt"/>
              </a:rPr>
              <a:t> should be AF_INET.</a:t>
            </a:r>
            <a:endParaRPr lang="en-US" sz="1600" b="1" dirty="0">
              <a:latin typeface="+mj-lt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effectLst/>
                <a:latin typeface="+mj-lt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600" b="1" u="sng" dirty="0">
                <a:latin typeface="+mj-lt"/>
                <a:ea typeface="Roboto" panose="02000000000000000000" pitchFamily="2" charset="0"/>
                <a:cs typeface="Roboto" panose="02000000000000000000" pitchFamily="2" charset="0"/>
              </a:rPr>
              <a:t>Syntax</a:t>
            </a:r>
            <a:r>
              <a:rPr lang="en-US" sz="1600" dirty="0">
                <a:latin typeface="+mj-lt"/>
                <a:ea typeface="Roboto" panose="02000000000000000000" pitchFamily="2" charset="0"/>
                <a:cs typeface="Roboto" panose="02000000000000000000" pitchFamily="2" charset="0"/>
              </a:rPr>
              <a:t>: 	</a:t>
            </a:r>
            <a:r>
              <a:rPr lang="en-US" sz="1600" dirty="0"/>
              <a:t>struct </a:t>
            </a:r>
            <a:r>
              <a:rPr lang="en-US" sz="1600" dirty="0" err="1"/>
              <a:t>hostent</a:t>
            </a:r>
            <a:r>
              <a:rPr lang="en-US" sz="1600" dirty="0"/>
              <a:t> *</a:t>
            </a:r>
            <a:r>
              <a:rPr lang="en-US" sz="1600" dirty="0" err="1"/>
              <a:t>gethostbyaddr</a:t>
            </a:r>
            <a:r>
              <a:rPr lang="en-US" sz="1600" dirty="0"/>
              <a:t>(const char *</a:t>
            </a:r>
            <a:r>
              <a:rPr lang="en-US" sz="1600" dirty="0" err="1"/>
              <a:t>addr</a:t>
            </a:r>
            <a:r>
              <a:rPr lang="en-US" sz="1600" dirty="0"/>
              <a:t>, int </a:t>
            </a:r>
            <a:r>
              <a:rPr lang="en-US" sz="1600" dirty="0" err="1"/>
              <a:t>len</a:t>
            </a:r>
            <a:r>
              <a:rPr lang="en-US" sz="1600" dirty="0"/>
              <a:t>, int type); </a:t>
            </a:r>
            <a:endParaRPr kumimoji="0" lang="en-US" altLang="en-US" sz="1600" i="0" u="none" strike="noStrike" cap="none" normalizeH="0" baseline="0" dirty="0">
              <a:ln>
                <a:noFill/>
              </a:ln>
              <a:effectLst/>
              <a:latin typeface="+mj-lt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kumimoji="0" lang="en-US" altLang="en-US" sz="1600" i="0" u="none" strike="noStrike" cap="none" normalizeH="0" baseline="0" dirty="0">
              <a:ln>
                <a:noFill/>
              </a:ln>
              <a:effectLst/>
              <a:latin typeface="+mj-lt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IN" sz="1600" dirty="0">
              <a:latin typeface="+mj-lt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400" dirty="0">
              <a:latin typeface="+mj-lt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600" dirty="0">
              <a:latin typeface="+mj-lt"/>
            </a:endParaRPr>
          </a:p>
          <a:p>
            <a:endParaRPr lang="en-IN" dirty="0">
              <a:latin typeface="+mj-lt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5C9BF2-E8AE-B9DD-CB21-730CF68DCEF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1583C39-01BF-7F43-854C-FBB4E9AB6B0C}" type="datetime1">
              <a:rPr lang="en-US" smtClean="0"/>
              <a:pPr/>
              <a:t>4/8/2023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3486BA-99A9-7529-CAC9-72EB288002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9FA59B-1C8D-0733-BC1E-29DA3900A1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20100784-EEE3-239F-86BA-C5FE2D7240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9323"/>
            <a:ext cx="184731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16762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niversal Color Block_Win32_AP_v2" id="{3EA4D81A-EBDE-431D-8B15-A5A6F500D5A4}" vid="{8EBF5489-0BE1-418D-A69C-2193D304C7E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5334180-0405-413B-834A-44FA9E05ADB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D5BAB77-79E1-4739-AA51-10C9079186D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4A615295-94F6-4CE2-A1B1-6B7E1DAA5A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Universal presentation</Template>
  <TotalTime>6490</TotalTime>
  <Words>2034</Words>
  <Application>Microsoft Office PowerPoint</Application>
  <PresentationFormat>Widescreen</PresentationFormat>
  <Paragraphs>163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5" baseType="lpstr">
      <vt:lpstr>-apple-system</vt:lpstr>
      <vt:lpstr>Arial</vt:lpstr>
      <vt:lpstr>Calibri</vt:lpstr>
      <vt:lpstr>Google Sans</vt:lpstr>
      <vt:lpstr>IBM Plex Sans</vt:lpstr>
      <vt:lpstr>Open Sans</vt:lpstr>
      <vt:lpstr>Roboto</vt:lpstr>
      <vt:lpstr>Tenorite</vt:lpstr>
      <vt:lpstr>Times New Roman</vt:lpstr>
      <vt:lpstr>urw-din</vt:lpstr>
      <vt:lpstr>Verdana</vt:lpstr>
      <vt:lpstr>Office Theme</vt:lpstr>
      <vt:lpstr>Socket Programming</vt:lpstr>
      <vt:lpstr>Agenda</vt:lpstr>
      <vt:lpstr>What is socket programming?</vt:lpstr>
      <vt:lpstr>Client–Server Architecture</vt:lpstr>
      <vt:lpstr>Breakdown the Client-Server Architecture</vt:lpstr>
      <vt:lpstr>PowerPoint Presentation</vt:lpstr>
      <vt:lpstr>PowerPoint Presentation</vt:lpstr>
      <vt:lpstr>Some Other function calls():</vt:lpstr>
      <vt:lpstr>PowerPoint Presentation</vt:lpstr>
      <vt:lpstr>PowerPoint Presentation</vt:lpstr>
      <vt:lpstr>STANDARD SOCKET OPTION LEVELS</vt:lpstr>
      <vt:lpstr>Socket level &amp; It’s corresponding options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Socket Programming</dc:title>
  <dc:creator>Madhav Mohan</dc:creator>
  <cp:lastModifiedBy>Madhav Mohan</cp:lastModifiedBy>
  <cp:revision>4</cp:revision>
  <dcterms:created xsi:type="dcterms:W3CDTF">2023-03-26T06:23:21Z</dcterms:created>
  <dcterms:modified xsi:type="dcterms:W3CDTF">2023-04-12T12:08:39Z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