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7" r:id="rId9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11"/>
      <p:bold r:id="rId12"/>
      <p:italic r:id="rId13"/>
      <p:boldItalic r:id="rId14"/>
    </p:embeddedFont>
    <p:embeddedFont>
      <p:font typeface="Montserrat ExtraBold" panose="00000900000000000000" pitchFamily="2" charset="0"/>
      <p:bold r:id="rId15"/>
      <p:boldItalic r:id="rId16"/>
    </p:embeddedFont>
    <p:embeddedFont>
      <p:font typeface="Montserrat ExtraLight" panose="000003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323169-1C43-4CE9-9F2C-9AB30965CAAF}">
  <a:tblStyle styleId="{46323169-1C43-4CE9-9F2C-9AB30965CA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Inteligencia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Carlos Giovanny Garcia Cisneros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Arturo Hernandez Bueno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Artificial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Teconologías utilizadas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417427"/>
            <a:ext cx="5561360" cy="286849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" sz="1200" dirty="0"/>
              <a:t>Clasificación viola jones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lang="en" sz="12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" sz="1200" dirty="0"/>
              <a:t>Herramientas Haar-like feature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lang="en" sz="12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" sz="1200" dirty="0"/>
              <a:t>Visión computarizada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lang="en" sz="12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" sz="1200" dirty="0"/>
              <a:t>Boosting adaptativo</a:t>
            </a:r>
            <a:endParaRPr sz="12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5109D3E5-CC78-4F5F-934E-25D5F0F9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688" y="2414024"/>
            <a:ext cx="2464761" cy="116195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3564159" y="2571750"/>
            <a:ext cx="5419654" cy="6447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Clasificacion viola-jones</a:t>
            </a:r>
            <a:endParaRPr sz="4800" dirty="0"/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1"/>
          </p:nvPr>
        </p:nvSpPr>
        <p:spPr>
          <a:xfrm>
            <a:off x="4303886" y="32164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Propuesto por Paul viola y Michael Jones en 2001.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 las herramientas Haar-like features.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subTitle" idx="1"/>
          </p:nvPr>
        </p:nvSpPr>
        <p:spPr>
          <a:xfrm>
            <a:off x="1205960" y="1354846"/>
            <a:ext cx="2490567" cy="602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Clasificador para distinguir</a:t>
            </a:r>
            <a:endParaRPr dirty="0"/>
          </a:p>
        </p:txBody>
      </p:sp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303595"/>
            <a:ext cx="5442900" cy="60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pic>
        <p:nvPicPr>
          <p:cNvPr id="2050" name="Picture 2" descr="Fichas para preescolar: ¿Por qué ayudarlos a distinguir sus emociones?">
            <a:extLst>
              <a:ext uri="{FF2B5EF4-FFF2-40B4-BE49-F238E27FC236}">
                <a16:creationId xmlns:a16="http://schemas.microsoft.com/office/drawing/2014/main" id="{CB7BF860-5C09-4109-B6E8-7B459DF4B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14" y="1956880"/>
            <a:ext cx="1844860" cy="1849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00;p42">
            <a:extLst>
              <a:ext uri="{FF2B5EF4-FFF2-40B4-BE49-F238E27FC236}">
                <a16:creationId xmlns:a16="http://schemas.microsoft.com/office/drawing/2014/main" id="{8E99300F-3E25-4944-A66C-261502D77844}"/>
              </a:ext>
            </a:extLst>
          </p:cNvPr>
          <p:cNvSpPr txBox="1">
            <a:spLocks/>
          </p:cNvSpPr>
          <p:nvPr/>
        </p:nvSpPr>
        <p:spPr>
          <a:xfrm>
            <a:off x="5447473" y="1354846"/>
            <a:ext cx="2490567" cy="60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MX" dirty="0"/>
              <a:t>Clasificador con algoritmo </a:t>
            </a:r>
            <a:r>
              <a:rPr lang="es-MX" dirty="0" err="1"/>
              <a:t>Adaboost</a:t>
            </a:r>
            <a:endParaRPr lang="es-MX" dirty="0"/>
          </a:p>
        </p:txBody>
      </p:sp>
      <p:pic>
        <p:nvPicPr>
          <p:cNvPr id="2054" name="Picture 6" descr="A description of how the AdaBoost algorithm works. The learner is... |  Download Scientific Diagram">
            <a:extLst>
              <a:ext uri="{FF2B5EF4-FFF2-40B4-BE49-F238E27FC236}">
                <a16:creationId xmlns:a16="http://schemas.microsoft.com/office/drawing/2014/main" id="{DB7165F3-ABDF-4C5D-BDB5-34202538B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73" y="1956880"/>
            <a:ext cx="3583966" cy="1412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Haar-like features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621400" y="1417427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MX" dirty="0"/>
              <a:t>Abarca zonas de la pantalla/imagen de forma rectangular</a:t>
            </a:r>
          </a:p>
          <a:p>
            <a:pPr marL="285750" indent="-285750"/>
            <a:r>
              <a:rPr lang="es-MX" dirty="0"/>
              <a:t>Suma</a:t>
            </a:r>
          </a:p>
          <a:p>
            <a:pPr marL="285750" indent="-285750"/>
            <a:r>
              <a:rPr lang="es-MX" dirty="0"/>
              <a:t>Diferencia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074" name="Picture 2" descr="Applied Sciences | Free Full-Text | Sparse Haar-Like Feature and Image  Similarity-Based Detection Algorithm for Circular Hole of Engine Cylinder  Head">
            <a:extLst>
              <a:ext uri="{FF2B5EF4-FFF2-40B4-BE49-F238E27FC236}">
                <a16:creationId xmlns:a16="http://schemas.microsoft.com/office/drawing/2014/main" id="{AA217B34-2DF5-469A-94E7-B646E966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62" y="2736208"/>
            <a:ext cx="2465888" cy="1108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ar-like features based eye detection algorithm and its implementation on  TI TMS320DM6446 platform | Semantic Scholar">
            <a:extLst>
              <a:ext uri="{FF2B5EF4-FFF2-40B4-BE49-F238E27FC236}">
                <a16:creationId xmlns:a16="http://schemas.microsoft.com/office/drawing/2014/main" id="{F030BEC2-E9B0-44E5-8A07-7CB4FA3B48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/>
        </p:blipFill>
        <p:spPr bwMode="auto">
          <a:xfrm>
            <a:off x="3406891" y="2463073"/>
            <a:ext cx="2010697" cy="1588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Visión computarizada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565738" y="2463590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Segmentación de imágenes</a:t>
            </a:r>
            <a:endParaRPr sz="1600"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3437910" y="2463590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Aprendizaje profundo</a:t>
            </a:r>
            <a:endParaRPr sz="1600"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1624888" y="3084513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4497060" y="3084513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" name="Google Shape;215;p44">
            <a:extLst>
              <a:ext uri="{FF2B5EF4-FFF2-40B4-BE49-F238E27FC236}">
                <a16:creationId xmlns:a16="http://schemas.microsoft.com/office/drawing/2014/main" id="{174B1C7E-E335-45C4-9D84-A3B781FDE520}"/>
              </a:ext>
            </a:extLst>
          </p:cNvPr>
          <p:cNvSpPr txBox="1">
            <a:spLocks/>
          </p:cNvSpPr>
          <p:nvPr/>
        </p:nvSpPr>
        <p:spPr>
          <a:xfrm>
            <a:off x="938500" y="1191300"/>
            <a:ext cx="4629300" cy="113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/>
            <a:r>
              <a:rPr lang="es-MX" dirty="0"/>
              <a:t>Subcampo de la IA para procesamiento de imágenes y extracción de información.</a:t>
            </a:r>
          </a:p>
          <a:p>
            <a:pPr marL="285750" indent="-285750" algn="l"/>
            <a:r>
              <a:rPr lang="es-MX" dirty="0"/>
              <a:t>Se utilizan las siguientes técnicas:</a:t>
            </a:r>
          </a:p>
        </p:txBody>
      </p:sp>
      <p:sp>
        <p:nvSpPr>
          <p:cNvPr id="23" name="Google Shape;225;p45">
            <a:extLst>
              <a:ext uri="{FF2B5EF4-FFF2-40B4-BE49-F238E27FC236}">
                <a16:creationId xmlns:a16="http://schemas.microsoft.com/office/drawing/2014/main" id="{BFFD13A5-355D-400C-967D-05DBBBD51B93}"/>
              </a:ext>
            </a:extLst>
          </p:cNvPr>
          <p:cNvSpPr txBox="1">
            <a:spLocks/>
          </p:cNvSpPr>
          <p:nvPr/>
        </p:nvSpPr>
        <p:spPr>
          <a:xfrm>
            <a:off x="6310082" y="2463590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MX" sz="1600" dirty="0"/>
              <a:t>Filtrado de imágenes</a:t>
            </a:r>
          </a:p>
        </p:txBody>
      </p:sp>
      <p:cxnSp>
        <p:nvCxnSpPr>
          <p:cNvPr id="24" name="Google Shape;228;p45">
            <a:extLst>
              <a:ext uri="{FF2B5EF4-FFF2-40B4-BE49-F238E27FC236}">
                <a16:creationId xmlns:a16="http://schemas.microsoft.com/office/drawing/2014/main" id="{CC80F920-5FA9-4E62-89DF-FA865FE0B73D}"/>
              </a:ext>
            </a:extLst>
          </p:cNvPr>
          <p:cNvCxnSpPr/>
          <p:nvPr/>
        </p:nvCxnSpPr>
        <p:spPr>
          <a:xfrm>
            <a:off x="7369232" y="3084513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5" name="Google Shape;223;p45">
            <a:extLst>
              <a:ext uri="{FF2B5EF4-FFF2-40B4-BE49-F238E27FC236}">
                <a16:creationId xmlns:a16="http://schemas.microsoft.com/office/drawing/2014/main" id="{BCD05570-418B-486C-932E-697031D8613E}"/>
              </a:ext>
            </a:extLst>
          </p:cNvPr>
          <p:cNvSpPr txBox="1">
            <a:spLocks/>
          </p:cNvSpPr>
          <p:nvPr/>
        </p:nvSpPr>
        <p:spPr>
          <a:xfrm>
            <a:off x="565738" y="3606590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MX" sz="1600" dirty="0"/>
              <a:t>Detección de características</a:t>
            </a:r>
          </a:p>
        </p:txBody>
      </p:sp>
      <p:sp>
        <p:nvSpPr>
          <p:cNvPr id="26" name="Google Shape;225;p45">
            <a:extLst>
              <a:ext uri="{FF2B5EF4-FFF2-40B4-BE49-F238E27FC236}">
                <a16:creationId xmlns:a16="http://schemas.microsoft.com/office/drawing/2014/main" id="{D6B0D0EB-3951-4567-BAAF-88A13A446EA1}"/>
              </a:ext>
            </a:extLst>
          </p:cNvPr>
          <p:cNvSpPr txBox="1">
            <a:spLocks/>
          </p:cNvSpPr>
          <p:nvPr/>
        </p:nvSpPr>
        <p:spPr>
          <a:xfrm>
            <a:off x="3437910" y="3606590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MX" sz="1600" dirty="0"/>
              <a:t>Detección de bordes</a:t>
            </a:r>
          </a:p>
        </p:txBody>
      </p:sp>
      <p:cxnSp>
        <p:nvCxnSpPr>
          <p:cNvPr id="27" name="Google Shape;227;p45">
            <a:extLst>
              <a:ext uri="{FF2B5EF4-FFF2-40B4-BE49-F238E27FC236}">
                <a16:creationId xmlns:a16="http://schemas.microsoft.com/office/drawing/2014/main" id="{8545344C-E390-4539-A8B8-EF31E99AEA82}"/>
              </a:ext>
            </a:extLst>
          </p:cNvPr>
          <p:cNvCxnSpPr/>
          <p:nvPr/>
        </p:nvCxnSpPr>
        <p:spPr>
          <a:xfrm>
            <a:off x="1624888" y="4227513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8" name="Google Shape;228;p45">
            <a:extLst>
              <a:ext uri="{FF2B5EF4-FFF2-40B4-BE49-F238E27FC236}">
                <a16:creationId xmlns:a16="http://schemas.microsoft.com/office/drawing/2014/main" id="{91D3AE89-F5E1-47F3-9183-37B08B05A3FA}"/>
              </a:ext>
            </a:extLst>
          </p:cNvPr>
          <p:cNvCxnSpPr/>
          <p:nvPr/>
        </p:nvCxnSpPr>
        <p:spPr>
          <a:xfrm>
            <a:off x="4497060" y="4227513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9" name="Google Shape;225;p45">
            <a:extLst>
              <a:ext uri="{FF2B5EF4-FFF2-40B4-BE49-F238E27FC236}">
                <a16:creationId xmlns:a16="http://schemas.microsoft.com/office/drawing/2014/main" id="{781288FE-6F8B-48DE-821C-317FBD87D907}"/>
              </a:ext>
            </a:extLst>
          </p:cNvPr>
          <p:cNvSpPr txBox="1">
            <a:spLocks/>
          </p:cNvSpPr>
          <p:nvPr/>
        </p:nvSpPr>
        <p:spPr>
          <a:xfrm>
            <a:off x="6310082" y="3606590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MX" sz="1600" dirty="0"/>
              <a:t>Estimación de movimiento</a:t>
            </a:r>
          </a:p>
        </p:txBody>
      </p:sp>
      <p:cxnSp>
        <p:nvCxnSpPr>
          <p:cNvPr id="30" name="Google Shape;228;p45">
            <a:extLst>
              <a:ext uri="{FF2B5EF4-FFF2-40B4-BE49-F238E27FC236}">
                <a16:creationId xmlns:a16="http://schemas.microsoft.com/office/drawing/2014/main" id="{960F6DB3-6622-4645-8A91-273EF8190FF6}"/>
              </a:ext>
            </a:extLst>
          </p:cNvPr>
          <p:cNvCxnSpPr/>
          <p:nvPr/>
        </p:nvCxnSpPr>
        <p:spPr>
          <a:xfrm>
            <a:off x="7369232" y="4227513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31" name="Google Shape;12830;p83">
            <a:extLst>
              <a:ext uri="{FF2B5EF4-FFF2-40B4-BE49-F238E27FC236}">
                <a16:creationId xmlns:a16="http://schemas.microsoft.com/office/drawing/2014/main" id="{F213082F-FC97-45DA-ABB3-A2B4D987A0A2}"/>
              </a:ext>
            </a:extLst>
          </p:cNvPr>
          <p:cNvGrpSpPr/>
          <p:nvPr/>
        </p:nvGrpSpPr>
        <p:grpSpPr>
          <a:xfrm>
            <a:off x="3031567" y="3011990"/>
            <a:ext cx="330613" cy="358379"/>
            <a:chOff x="3110102" y="1499880"/>
            <a:chExt cx="330613" cy="358379"/>
          </a:xfrm>
        </p:grpSpPr>
        <p:sp>
          <p:nvSpPr>
            <p:cNvPr id="32" name="Google Shape;12831;p83">
              <a:extLst>
                <a:ext uri="{FF2B5EF4-FFF2-40B4-BE49-F238E27FC236}">
                  <a16:creationId xmlns:a16="http://schemas.microsoft.com/office/drawing/2014/main" id="{DE4A3E0F-E854-45E0-9FE3-BA1E7F9367BC}"/>
                </a:ext>
              </a:extLst>
            </p:cNvPr>
            <p:cNvSpPr/>
            <p:nvPr/>
          </p:nvSpPr>
          <p:spPr>
            <a:xfrm>
              <a:off x="3385024" y="1775979"/>
              <a:ext cx="55341" cy="71211"/>
            </a:xfrm>
            <a:custGeom>
              <a:avLst/>
              <a:gdLst/>
              <a:ahLst/>
              <a:cxnLst/>
              <a:rect l="l" t="t" r="r" b="b"/>
              <a:pathLst>
                <a:path w="1740" h="2239" extrusionOk="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832;p83">
              <a:extLst>
                <a:ext uri="{FF2B5EF4-FFF2-40B4-BE49-F238E27FC236}">
                  <a16:creationId xmlns:a16="http://schemas.microsoft.com/office/drawing/2014/main" id="{6F5C092E-66DD-492A-ACA2-14405FA6A323}"/>
                </a:ext>
              </a:extLst>
            </p:cNvPr>
            <p:cNvSpPr/>
            <p:nvPr/>
          </p:nvSpPr>
          <p:spPr>
            <a:xfrm>
              <a:off x="3347176" y="1535501"/>
              <a:ext cx="93189" cy="61765"/>
            </a:xfrm>
            <a:custGeom>
              <a:avLst/>
              <a:gdLst/>
              <a:ahLst/>
              <a:cxnLst/>
              <a:rect l="l" t="t" r="r" b="b"/>
              <a:pathLst>
                <a:path w="2930" h="1942" extrusionOk="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33;p83">
              <a:extLst>
                <a:ext uri="{FF2B5EF4-FFF2-40B4-BE49-F238E27FC236}">
                  <a16:creationId xmlns:a16="http://schemas.microsoft.com/office/drawing/2014/main" id="{00B8A28D-3739-4F54-9E33-AE9DA3D32AC5}"/>
                </a:ext>
              </a:extLst>
            </p:cNvPr>
            <p:cNvSpPr/>
            <p:nvPr/>
          </p:nvSpPr>
          <p:spPr>
            <a:xfrm>
              <a:off x="3110102" y="1580728"/>
              <a:ext cx="330613" cy="277530"/>
            </a:xfrm>
            <a:custGeom>
              <a:avLst/>
              <a:gdLst/>
              <a:ahLst/>
              <a:cxnLst/>
              <a:rect l="l" t="t" r="r" b="b"/>
              <a:pathLst>
                <a:path w="10395" h="8726" extrusionOk="0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34;p83">
              <a:extLst>
                <a:ext uri="{FF2B5EF4-FFF2-40B4-BE49-F238E27FC236}">
                  <a16:creationId xmlns:a16="http://schemas.microsoft.com/office/drawing/2014/main" id="{43021755-A64D-4B78-86E9-9BDC6768D2DC}"/>
                </a:ext>
              </a:extLst>
            </p:cNvPr>
            <p:cNvSpPr/>
            <p:nvPr/>
          </p:nvSpPr>
          <p:spPr>
            <a:xfrm>
              <a:off x="3139267" y="1504428"/>
              <a:ext cx="77668" cy="78113"/>
            </a:xfrm>
            <a:custGeom>
              <a:avLst/>
              <a:gdLst/>
              <a:ahLst/>
              <a:cxnLst/>
              <a:rect l="l" t="t" r="r" b="b"/>
              <a:pathLst>
                <a:path w="2442" h="2456" extrusionOk="0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35;p83">
              <a:extLst>
                <a:ext uri="{FF2B5EF4-FFF2-40B4-BE49-F238E27FC236}">
                  <a16:creationId xmlns:a16="http://schemas.microsoft.com/office/drawing/2014/main" id="{FC475DE6-C3D4-4B13-894B-8B5982802824}"/>
                </a:ext>
              </a:extLst>
            </p:cNvPr>
            <p:cNvSpPr/>
            <p:nvPr/>
          </p:nvSpPr>
          <p:spPr>
            <a:xfrm>
              <a:off x="3226381" y="1499880"/>
              <a:ext cx="116279" cy="82661"/>
            </a:xfrm>
            <a:custGeom>
              <a:avLst/>
              <a:gdLst/>
              <a:ahLst/>
              <a:cxnLst/>
              <a:rect l="l" t="t" r="r" b="b"/>
              <a:pathLst>
                <a:path w="3656" h="2599" extrusionOk="0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36;p83">
              <a:extLst>
                <a:ext uri="{FF2B5EF4-FFF2-40B4-BE49-F238E27FC236}">
                  <a16:creationId xmlns:a16="http://schemas.microsoft.com/office/drawing/2014/main" id="{0F3DF3EC-88B4-49D3-8D1F-28266CAEFBCB}"/>
                </a:ext>
              </a:extLst>
            </p:cNvPr>
            <p:cNvSpPr/>
            <p:nvPr/>
          </p:nvSpPr>
          <p:spPr>
            <a:xfrm>
              <a:off x="3179786" y="1775216"/>
              <a:ext cx="86764" cy="46594"/>
            </a:xfrm>
            <a:custGeom>
              <a:avLst/>
              <a:gdLst/>
              <a:ahLst/>
              <a:cxnLst/>
              <a:rect l="l" t="t" r="r" b="b"/>
              <a:pathLst>
                <a:path w="2728" h="1465" extrusionOk="0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37;p83">
              <a:extLst>
                <a:ext uri="{FF2B5EF4-FFF2-40B4-BE49-F238E27FC236}">
                  <a16:creationId xmlns:a16="http://schemas.microsoft.com/office/drawing/2014/main" id="{D4004796-D4E0-4FCE-BB2C-6D3E490F50BE}"/>
                </a:ext>
              </a:extLst>
            </p:cNvPr>
            <p:cNvSpPr/>
            <p:nvPr/>
          </p:nvSpPr>
          <p:spPr>
            <a:xfrm>
              <a:off x="3154024" y="1712337"/>
              <a:ext cx="15203" cy="109473"/>
            </a:xfrm>
            <a:custGeom>
              <a:avLst/>
              <a:gdLst/>
              <a:ahLst/>
              <a:cxnLst/>
              <a:rect l="l" t="t" r="r" b="b"/>
              <a:pathLst>
                <a:path w="478" h="3442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2830;p83">
            <a:extLst>
              <a:ext uri="{FF2B5EF4-FFF2-40B4-BE49-F238E27FC236}">
                <a16:creationId xmlns:a16="http://schemas.microsoft.com/office/drawing/2014/main" id="{FCE4650D-8C6A-42D8-A301-66D85322CFD9}"/>
              </a:ext>
            </a:extLst>
          </p:cNvPr>
          <p:cNvGrpSpPr/>
          <p:nvPr/>
        </p:nvGrpSpPr>
        <p:grpSpPr>
          <a:xfrm>
            <a:off x="5903739" y="3011989"/>
            <a:ext cx="330613" cy="358379"/>
            <a:chOff x="3110102" y="1499880"/>
            <a:chExt cx="330613" cy="358379"/>
          </a:xfrm>
        </p:grpSpPr>
        <p:sp>
          <p:nvSpPr>
            <p:cNvPr id="40" name="Google Shape;12831;p83">
              <a:extLst>
                <a:ext uri="{FF2B5EF4-FFF2-40B4-BE49-F238E27FC236}">
                  <a16:creationId xmlns:a16="http://schemas.microsoft.com/office/drawing/2014/main" id="{4C74A8AF-6990-4428-AC0C-28CFFB069295}"/>
                </a:ext>
              </a:extLst>
            </p:cNvPr>
            <p:cNvSpPr/>
            <p:nvPr/>
          </p:nvSpPr>
          <p:spPr>
            <a:xfrm>
              <a:off x="3385024" y="1775979"/>
              <a:ext cx="55341" cy="71211"/>
            </a:xfrm>
            <a:custGeom>
              <a:avLst/>
              <a:gdLst/>
              <a:ahLst/>
              <a:cxnLst/>
              <a:rect l="l" t="t" r="r" b="b"/>
              <a:pathLst>
                <a:path w="1740" h="2239" extrusionOk="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32;p83">
              <a:extLst>
                <a:ext uri="{FF2B5EF4-FFF2-40B4-BE49-F238E27FC236}">
                  <a16:creationId xmlns:a16="http://schemas.microsoft.com/office/drawing/2014/main" id="{8EFF1FCB-FFA2-43C2-8C20-A2294ABC8F7B}"/>
                </a:ext>
              </a:extLst>
            </p:cNvPr>
            <p:cNvSpPr/>
            <p:nvPr/>
          </p:nvSpPr>
          <p:spPr>
            <a:xfrm>
              <a:off x="3347176" y="1535501"/>
              <a:ext cx="93189" cy="61765"/>
            </a:xfrm>
            <a:custGeom>
              <a:avLst/>
              <a:gdLst/>
              <a:ahLst/>
              <a:cxnLst/>
              <a:rect l="l" t="t" r="r" b="b"/>
              <a:pathLst>
                <a:path w="2930" h="1942" extrusionOk="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833;p83">
              <a:extLst>
                <a:ext uri="{FF2B5EF4-FFF2-40B4-BE49-F238E27FC236}">
                  <a16:creationId xmlns:a16="http://schemas.microsoft.com/office/drawing/2014/main" id="{D0FACF4B-3913-4B1A-957D-DD41B043D7D8}"/>
                </a:ext>
              </a:extLst>
            </p:cNvPr>
            <p:cNvSpPr/>
            <p:nvPr/>
          </p:nvSpPr>
          <p:spPr>
            <a:xfrm>
              <a:off x="3110102" y="1580728"/>
              <a:ext cx="330613" cy="277530"/>
            </a:xfrm>
            <a:custGeom>
              <a:avLst/>
              <a:gdLst/>
              <a:ahLst/>
              <a:cxnLst/>
              <a:rect l="l" t="t" r="r" b="b"/>
              <a:pathLst>
                <a:path w="10395" h="8726" extrusionOk="0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2834;p83">
              <a:extLst>
                <a:ext uri="{FF2B5EF4-FFF2-40B4-BE49-F238E27FC236}">
                  <a16:creationId xmlns:a16="http://schemas.microsoft.com/office/drawing/2014/main" id="{D5F82B50-DB9E-4748-A4FF-7FDBF7690DC0}"/>
                </a:ext>
              </a:extLst>
            </p:cNvPr>
            <p:cNvSpPr/>
            <p:nvPr/>
          </p:nvSpPr>
          <p:spPr>
            <a:xfrm>
              <a:off x="3139267" y="1504428"/>
              <a:ext cx="77668" cy="78113"/>
            </a:xfrm>
            <a:custGeom>
              <a:avLst/>
              <a:gdLst/>
              <a:ahLst/>
              <a:cxnLst/>
              <a:rect l="l" t="t" r="r" b="b"/>
              <a:pathLst>
                <a:path w="2442" h="2456" extrusionOk="0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35;p83">
              <a:extLst>
                <a:ext uri="{FF2B5EF4-FFF2-40B4-BE49-F238E27FC236}">
                  <a16:creationId xmlns:a16="http://schemas.microsoft.com/office/drawing/2014/main" id="{929ECBFD-8FA4-4ECC-B9AF-EFC4A6A7AC4C}"/>
                </a:ext>
              </a:extLst>
            </p:cNvPr>
            <p:cNvSpPr/>
            <p:nvPr/>
          </p:nvSpPr>
          <p:spPr>
            <a:xfrm>
              <a:off x="3226381" y="1499880"/>
              <a:ext cx="116279" cy="82661"/>
            </a:xfrm>
            <a:custGeom>
              <a:avLst/>
              <a:gdLst/>
              <a:ahLst/>
              <a:cxnLst/>
              <a:rect l="l" t="t" r="r" b="b"/>
              <a:pathLst>
                <a:path w="3656" h="2599" extrusionOk="0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36;p83">
              <a:extLst>
                <a:ext uri="{FF2B5EF4-FFF2-40B4-BE49-F238E27FC236}">
                  <a16:creationId xmlns:a16="http://schemas.microsoft.com/office/drawing/2014/main" id="{AA031E70-8195-48DD-AF7E-7863A3BCD38C}"/>
                </a:ext>
              </a:extLst>
            </p:cNvPr>
            <p:cNvSpPr/>
            <p:nvPr/>
          </p:nvSpPr>
          <p:spPr>
            <a:xfrm>
              <a:off x="3179786" y="1775216"/>
              <a:ext cx="86764" cy="46594"/>
            </a:xfrm>
            <a:custGeom>
              <a:avLst/>
              <a:gdLst/>
              <a:ahLst/>
              <a:cxnLst/>
              <a:rect l="l" t="t" r="r" b="b"/>
              <a:pathLst>
                <a:path w="2728" h="1465" extrusionOk="0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837;p83">
              <a:extLst>
                <a:ext uri="{FF2B5EF4-FFF2-40B4-BE49-F238E27FC236}">
                  <a16:creationId xmlns:a16="http://schemas.microsoft.com/office/drawing/2014/main" id="{1FEFB979-CD7B-4BE2-B0AC-E9B3A968189C}"/>
                </a:ext>
              </a:extLst>
            </p:cNvPr>
            <p:cNvSpPr/>
            <p:nvPr/>
          </p:nvSpPr>
          <p:spPr>
            <a:xfrm>
              <a:off x="3154024" y="1712337"/>
              <a:ext cx="15203" cy="109473"/>
            </a:xfrm>
            <a:custGeom>
              <a:avLst/>
              <a:gdLst/>
              <a:ahLst/>
              <a:cxnLst/>
              <a:rect l="l" t="t" r="r" b="b"/>
              <a:pathLst>
                <a:path w="478" h="3442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Adaptative Boosting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6" name="Google Shape;215;p44">
            <a:extLst>
              <a:ext uri="{FF2B5EF4-FFF2-40B4-BE49-F238E27FC236}">
                <a16:creationId xmlns:a16="http://schemas.microsoft.com/office/drawing/2014/main" id="{9C3B503C-AD57-4489-96B2-9D7BE57237F4}"/>
              </a:ext>
            </a:extLst>
          </p:cNvPr>
          <p:cNvSpPr txBox="1">
            <a:spLocks/>
          </p:cNvSpPr>
          <p:nvPr/>
        </p:nvSpPr>
        <p:spPr>
          <a:xfrm>
            <a:off x="938500" y="1940580"/>
            <a:ext cx="3062000" cy="126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/>
            <a:r>
              <a:rPr lang="es-MX" sz="1200" dirty="0"/>
              <a:t>El </a:t>
            </a:r>
            <a:r>
              <a:rPr lang="es-MX" sz="1200" dirty="0" err="1"/>
              <a:t>boosting</a:t>
            </a:r>
            <a:r>
              <a:rPr lang="es-MX" sz="1200" dirty="0"/>
              <a:t> adaptativo es una técnica de aprendizaje automático que se utiliza para mejorar el rendimiento de los modelos de</a:t>
            </a:r>
          </a:p>
          <a:p>
            <a:pPr marL="285750" indent="-285750" algn="l"/>
            <a:r>
              <a:rPr lang="es-MX" sz="1200" dirty="0"/>
              <a:t>clasificación débiles mediante la combinación de varios de ellos en un clasificador fuerte.</a:t>
            </a:r>
          </a:p>
        </p:txBody>
      </p:sp>
      <p:pic>
        <p:nvPicPr>
          <p:cNvPr id="4098" name="Picture 2" descr="What is Boosting in Machine Learning – Data Science Duniya">
            <a:extLst>
              <a:ext uri="{FF2B5EF4-FFF2-40B4-BE49-F238E27FC236}">
                <a16:creationId xmlns:a16="http://schemas.microsoft.com/office/drawing/2014/main" id="{A293079C-05E3-4E3C-8BCA-80B0D8712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0"/>
          <a:stretch/>
        </p:blipFill>
        <p:spPr bwMode="auto">
          <a:xfrm>
            <a:off x="4572000" y="1313183"/>
            <a:ext cx="3900805" cy="2517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</a:t>
            </a:r>
            <a:endParaRPr dirty="0"/>
          </a:p>
        </p:txBody>
      </p:sp>
      <p:sp>
        <p:nvSpPr>
          <p:cNvPr id="274" name="Google Shape;274;p4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Reconocimiento de rostros</a:t>
            </a:r>
            <a:endParaRPr dirty="0"/>
          </a:p>
        </p:txBody>
      </p:sp>
      <p:cxnSp>
        <p:nvCxnSpPr>
          <p:cNvPr id="275" name="Google Shape;275;p49"/>
          <p:cNvCxnSpPr/>
          <p:nvPr/>
        </p:nvCxnSpPr>
        <p:spPr>
          <a:xfrm>
            <a:off x="3190500" y="23542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139</Words>
  <Application>Microsoft Office PowerPoint</Application>
  <PresentationFormat>Presentación en pantalla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Montserrat</vt:lpstr>
      <vt:lpstr>Arial</vt:lpstr>
      <vt:lpstr>Montserrat ExtraLight</vt:lpstr>
      <vt:lpstr>Montserrat ExtraBold</vt:lpstr>
      <vt:lpstr>Futuristic Background by Slidesgo</vt:lpstr>
      <vt:lpstr>Inteligencia</vt:lpstr>
      <vt:lpstr>Teconologías utilizadas</vt:lpstr>
      <vt:lpstr>Clasificacion viola-jones</vt:lpstr>
      <vt:lpstr>Proceso</vt:lpstr>
      <vt:lpstr>Haar-like features</vt:lpstr>
      <vt:lpstr>Visión computarizada</vt:lpstr>
      <vt:lpstr>Adaptative Boosting</vt:lpstr>
      <vt:lpstr>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</dc:title>
  <dc:creator>Yovanny Garcia</dc:creator>
  <cp:lastModifiedBy>Yovanny Garcia</cp:lastModifiedBy>
  <cp:revision>7</cp:revision>
  <dcterms:modified xsi:type="dcterms:W3CDTF">2023-04-19T18:33:22Z</dcterms:modified>
</cp:coreProperties>
</file>