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77" r:id="rId10"/>
    <p:sldId id="278" r:id="rId11"/>
    <p:sldId id="279" r:id="rId12"/>
    <p:sldId id="264" r:id="rId13"/>
    <p:sldId id="265" r:id="rId14"/>
    <p:sldId id="266" r:id="rId15"/>
    <p:sldId id="280" r:id="rId16"/>
    <p:sldId id="281" r:id="rId17"/>
    <p:sldId id="283" r:id="rId18"/>
    <p:sldId id="267" r:id="rId19"/>
    <p:sldId id="282" r:id="rId20"/>
    <p:sldId id="268" r:id="rId21"/>
    <p:sldId id="270" r:id="rId22"/>
    <p:sldId id="272" r:id="rId23"/>
    <p:sldId id="274" r:id="rId24"/>
    <p:sldId id="27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26" autoAdjust="0"/>
  </p:normalViewPr>
  <p:slideViewPr>
    <p:cSldViewPr snapToGrid="0" snapToObjects="1">
      <p:cViewPr>
        <p:scale>
          <a:sx n="88" d="100"/>
          <a:sy n="88" d="100"/>
        </p:scale>
        <p:origin x="876"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4C52DABA-6D13-3147-B67E-B20ADA0DF2AA}" type="datetimeFigureOut">
              <a:rPr lang="en-US" smtClean="0"/>
              <a:t>12/21/2020</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5A81695F-92B4-B94C-86B1-4BA081EAEFA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C52DABA-6D13-3147-B67E-B20ADA0DF2AA}" type="datetimeFigureOut">
              <a:rPr lang="en-US" smtClean="0"/>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2DABA-6D13-3147-B67E-B20ADA0DF2AA}" type="datetimeFigureOut">
              <a:rPr lang="en-US" smtClean="0"/>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C52DABA-6D13-3147-B67E-B20ADA0DF2AA}"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C52DABA-6D13-3147-B67E-B20ADA0DF2AA}"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C52DABA-6D13-3147-B67E-B20ADA0DF2AA}"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4C52DABA-6D13-3147-B67E-B20ADA0DF2AA}" type="datetimeFigureOut">
              <a:rPr lang="en-US" smtClean="0"/>
              <a:t>12/21/2020</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5A81695F-92B4-B94C-86B1-4BA081EAEFA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a:t>Click to edit Master text styles</a:t>
            </a:r>
          </a:p>
        </p:txBody>
      </p:sp>
      <p:sp>
        <p:nvSpPr>
          <p:cNvPr id="4" name="Date Placeholder 3"/>
          <p:cNvSpPr>
            <a:spLocks noGrp="1"/>
          </p:cNvSpPr>
          <p:nvPr>
            <p:ph type="dt" sz="half" idx="10"/>
          </p:nvPr>
        </p:nvSpPr>
        <p:spPr/>
        <p:txBody>
          <a:bodyPr/>
          <a:lstStyle/>
          <a:p>
            <a:fld id="{4C52DABA-6D13-3147-B67E-B20ADA0DF2AA}"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2DABA-6D13-3147-B67E-B20ADA0DF2AA}" type="datetimeFigureOut">
              <a:rPr lang="en-US" smtClean="0"/>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1695F-92B4-B94C-86B1-4BA081EAEFA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C52DABA-6D13-3147-B67E-B20ADA0DF2AA}" type="datetimeFigureOut">
              <a:rPr lang="en-US" smtClean="0"/>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1695F-92B4-B94C-86B1-4BA081EAEFAA}"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C52DABA-6D13-3147-B67E-B20ADA0DF2AA}" type="datetimeFigureOut">
              <a:rPr lang="en-US" smtClean="0"/>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1695F-92B4-B94C-86B1-4BA081EAEFAA}"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8.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7.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4C52DABA-6D13-3147-B67E-B20ADA0DF2AA}" type="datetimeFigureOut">
              <a:rPr lang="en-US" smtClean="0"/>
              <a:t>12/21/2020</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5A81695F-92B4-B94C-86B1-4BA081EAEF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ACTOR –NETWORK THEORY</a:t>
            </a:r>
          </a:p>
        </p:txBody>
      </p:sp>
    </p:spTree>
    <p:extLst>
      <p:ext uri="{BB962C8B-B14F-4D97-AF65-F5344CB8AC3E}">
        <p14:creationId xmlns:p14="http://schemas.microsoft.com/office/powerpoint/2010/main" val="288665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ST BRIEUC BAY- NORTH WESTERN FRANCE</a:t>
            </a:r>
          </a:p>
        </p:txBody>
      </p:sp>
      <p:pic>
        <p:nvPicPr>
          <p:cNvPr id="4" name="Content Placeholder 3" descr="images.jpg"/>
          <p:cNvPicPr>
            <a:picLocks noGrp="1" noChangeAspect="1"/>
          </p:cNvPicPr>
          <p:nvPr>
            <p:ph idx="1"/>
          </p:nvPr>
        </p:nvPicPr>
        <p:blipFill>
          <a:blip r:embed="rId2">
            <a:extLst>
              <a:ext uri="{28A0092B-C50C-407E-A947-70E740481C1C}">
                <a14:useLocalDpi xmlns:a14="http://schemas.microsoft.com/office/drawing/2010/main" val="0"/>
              </a:ext>
            </a:extLst>
          </a:blip>
          <a:srcRect t="8330" b="8330"/>
          <a:stretch>
            <a:fillRect/>
          </a:stretch>
        </p:blipFill>
        <p:spPr/>
      </p:pic>
    </p:spTree>
    <p:extLst>
      <p:ext uri="{BB962C8B-B14F-4D97-AF65-F5344CB8AC3E}">
        <p14:creationId xmlns:p14="http://schemas.microsoft.com/office/powerpoint/2010/main" val="226132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THE FRENCH DELICACY THAT ENDANGERED A PRECIOUS MARINE SPECIES</a:t>
            </a:r>
          </a:p>
        </p:txBody>
      </p:sp>
      <p:pic>
        <p:nvPicPr>
          <p:cNvPr id="4" name="Content Placeholder 3" descr="download.jpg"/>
          <p:cNvPicPr>
            <a:picLocks noGrp="1" noChangeAspect="1"/>
          </p:cNvPicPr>
          <p:nvPr>
            <p:ph idx="1"/>
          </p:nvPr>
        </p:nvPicPr>
        <p:blipFill>
          <a:blip r:embed="rId2">
            <a:extLst>
              <a:ext uri="{28A0092B-C50C-407E-A947-70E740481C1C}">
                <a14:useLocalDpi xmlns:a14="http://schemas.microsoft.com/office/drawing/2010/main" val="0"/>
              </a:ext>
            </a:extLst>
          </a:blip>
          <a:srcRect t="483" b="483"/>
          <a:stretch>
            <a:fillRect/>
          </a:stretch>
        </p:blipFill>
        <p:spPr/>
      </p:pic>
    </p:spTree>
    <p:extLst>
      <p:ext uri="{BB962C8B-B14F-4D97-AF65-F5344CB8AC3E}">
        <p14:creationId xmlns:p14="http://schemas.microsoft.com/office/powerpoint/2010/main" val="98745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MOMENTS OF TRANSLATION</a:t>
            </a:r>
          </a:p>
        </p:txBody>
      </p:sp>
      <p:sp>
        <p:nvSpPr>
          <p:cNvPr id="3" name="Content Placeholder 2"/>
          <p:cNvSpPr>
            <a:spLocks noGrp="1"/>
          </p:cNvSpPr>
          <p:nvPr>
            <p:ph idx="1"/>
          </p:nvPr>
        </p:nvSpPr>
        <p:spPr/>
        <p:txBody>
          <a:bodyPr>
            <a:normAutofit lnSpcReduction="10000"/>
          </a:bodyPr>
          <a:lstStyle/>
          <a:p>
            <a:r>
              <a:rPr lang="en-US" dirty="0"/>
              <a:t>Four ‘moments’ of translation are discerned in the attempts by these researchers to impose themselves and their definition of the situation on others: </a:t>
            </a:r>
          </a:p>
          <a:p>
            <a:r>
              <a:rPr lang="en-US" dirty="0"/>
              <a:t>(a) </a:t>
            </a:r>
            <a:r>
              <a:rPr lang="en-US" b="1" dirty="0"/>
              <a:t>PROBLEMATIZATION</a:t>
            </a:r>
            <a:r>
              <a:rPr lang="en-US" dirty="0"/>
              <a:t> </a:t>
            </a:r>
          </a:p>
          <a:p>
            <a:r>
              <a:rPr lang="en-US" dirty="0"/>
              <a:t>the researchers sought to become indispensable to other actors in the drama by defining the nature and the problems of the latter and then suggesting that these would be resolved if the actors negotiated the ‘obligatory passage point’ of the researchers’ </a:t>
            </a:r>
            <a:r>
              <a:rPr lang="en-US" dirty="0" err="1"/>
              <a:t>programme</a:t>
            </a:r>
            <a:r>
              <a:rPr lang="en-US" dirty="0"/>
              <a:t> of investigation;</a:t>
            </a:r>
          </a:p>
        </p:txBody>
      </p:sp>
    </p:spTree>
    <p:extLst>
      <p:ext uri="{BB962C8B-B14F-4D97-AF65-F5344CB8AC3E}">
        <p14:creationId xmlns:p14="http://schemas.microsoft.com/office/powerpoint/2010/main" val="264874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INTERESSEMENT AND ENROLMENT</a:t>
            </a:r>
          </a:p>
        </p:txBody>
      </p:sp>
      <p:sp>
        <p:nvSpPr>
          <p:cNvPr id="3" name="Content Placeholder 2"/>
          <p:cNvSpPr>
            <a:spLocks noGrp="1"/>
          </p:cNvSpPr>
          <p:nvPr>
            <p:ph idx="1"/>
          </p:nvPr>
        </p:nvSpPr>
        <p:spPr/>
        <p:txBody>
          <a:bodyPr>
            <a:normAutofit/>
          </a:bodyPr>
          <a:lstStyle/>
          <a:p>
            <a:r>
              <a:rPr lang="en-US" b="1" dirty="0"/>
              <a:t>INTERESSMENT</a:t>
            </a:r>
            <a:r>
              <a:rPr lang="en-US" dirty="0"/>
              <a:t>: a series of processes by which the researchers sought to lock the other actors into the roles that had been proposed for them in that </a:t>
            </a:r>
            <a:r>
              <a:rPr lang="en-US" dirty="0" err="1"/>
              <a:t>programme</a:t>
            </a:r>
            <a:r>
              <a:rPr lang="en-US" dirty="0"/>
              <a:t>; </a:t>
            </a:r>
          </a:p>
          <a:p>
            <a:r>
              <a:rPr lang="en-US" dirty="0"/>
              <a:t>(c) </a:t>
            </a:r>
            <a:r>
              <a:rPr lang="en-US" b="1" dirty="0"/>
              <a:t>ENROLMENT</a:t>
            </a:r>
            <a:r>
              <a:rPr lang="en-US" dirty="0"/>
              <a:t>: a set of strategies in which the researchers sought to define and interrelate the various roles they had allocated to others;</a:t>
            </a:r>
            <a:r>
              <a:rPr lang="en-US" dirty="0">
                <a:effectLst/>
              </a:rPr>
              <a:t> </a:t>
            </a:r>
            <a:endParaRPr lang="en-US" dirty="0"/>
          </a:p>
        </p:txBody>
      </p:sp>
    </p:spTree>
    <p:extLst>
      <p:ext uri="{BB962C8B-B14F-4D97-AF65-F5344CB8AC3E}">
        <p14:creationId xmlns:p14="http://schemas.microsoft.com/office/powerpoint/2010/main" val="1200372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MOBILIZATION</a:t>
            </a:r>
          </a:p>
        </p:txBody>
      </p:sp>
      <p:sp>
        <p:nvSpPr>
          <p:cNvPr id="3" name="Content Placeholder 2"/>
          <p:cNvSpPr>
            <a:spLocks noGrp="1"/>
          </p:cNvSpPr>
          <p:nvPr>
            <p:ph idx="1"/>
          </p:nvPr>
        </p:nvSpPr>
        <p:spPr/>
        <p:txBody>
          <a:bodyPr/>
          <a:lstStyle/>
          <a:p>
            <a:r>
              <a:rPr lang="en-US" dirty="0"/>
              <a:t>(d) MOBILISATION: a set of methods used by the researchers to ensure that supposed spokesmen for various relevant collectivities were properly able to represent those collectivities and not betrayed by the latter. In conclusion it is noted that translation is a process, never a completed accomplishment, and it may (as in the empirical case considered) fail.</a:t>
            </a:r>
          </a:p>
        </p:txBody>
      </p:sp>
    </p:spTree>
    <p:extLst>
      <p:ext uri="{BB962C8B-B14F-4D97-AF65-F5344CB8AC3E}">
        <p14:creationId xmlns:p14="http://schemas.microsoft.com/office/powerpoint/2010/main" val="161238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VACCINE DEVELOPMENT THROUGH THE LENS OF ANT</a:t>
            </a:r>
          </a:p>
        </p:txBody>
      </p:sp>
      <p:sp>
        <p:nvSpPr>
          <p:cNvPr id="3" name="Content Placeholder 2"/>
          <p:cNvSpPr>
            <a:spLocks noGrp="1"/>
          </p:cNvSpPr>
          <p:nvPr>
            <p:ph idx="1"/>
          </p:nvPr>
        </p:nvSpPr>
        <p:spPr/>
        <p:txBody>
          <a:bodyPr>
            <a:normAutofit fontScale="70000" lnSpcReduction="20000"/>
          </a:bodyPr>
          <a:lstStyle/>
          <a:p>
            <a:r>
              <a:rPr lang="en-US" dirty="0"/>
              <a:t>Stages of Vaccine Development and Testing</a:t>
            </a:r>
          </a:p>
          <a:p>
            <a:r>
              <a:rPr lang="en-US" dirty="0"/>
              <a:t>In the United States, vaccine development and testing follow a standard set of steps. The first stages are exploratory in nature. Regulation and oversight increase as the candidate vaccine makes its way through the process.</a:t>
            </a:r>
          </a:p>
          <a:p>
            <a:endParaRPr lang="en-US" dirty="0"/>
          </a:p>
          <a:p>
            <a:r>
              <a:rPr lang="en-US" dirty="0"/>
              <a:t>First Steps: Laboratory and Animal Studies</a:t>
            </a:r>
          </a:p>
          <a:p>
            <a:r>
              <a:rPr lang="en-US" dirty="0"/>
              <a:t>Exploratory Stage</a:t>
            </a:r>
          </a:p>
          <a:p>
            <a:r>
              <a:rPr lang="en-US" dirty="0"/>
              <a:t>This stage involves basic laboratory research and often lasts 2-4 years. Federally funded academic and governmental scientists identify natural or synthetic antigens that might help prevent or treat a disease. These antigens could include virus-like particles, weakened viruses or bacteria, weakened bacterial toxins, or other substances derived from pathogens.</a:t>
            </a:r>
          </a:p>
          <a:p>
            <a:endParaRPr lang="en-US" dirty="0"/>
          </a:p>
        </p:txBody>
      </p:sp>
    </p:spTree>
    <p:extLst>
      <p:ext uri="{BB962C8B-B14F-4D97-AF65-F5344CB8AC3E}">
        <p14:creationId xmlns:p14="http://schemas.microsoft.com/office/powerpoint/2010/main" val="154296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NETWORKS WITH PATHOGENS AND ANIMALS</a:t>
            </a:r>
          </a:p>
        </p:txBody>
      </p:sp>
      <p:sp>
        <p:nvSpPr>
          <p:cNvPr id="3" name="Content Placeholder 2"/>
          <p:cNvSpPr>
            <a:spLocks noGrp="1"/>
          </p:cNvSpPr>
          <p:nvPr>
            <p:ph idx="1"/>
          </p:nvPr>
        </p:nvSpPr>
        <p:spPr>
          <a:xfrm>
            <a:off x="914400" y="1447800"/>
            <a:ext cx="7500257" cy="4906962"/>
          </a:xfrm>
        </p:spPr>
        <p:txBody>
          <a:bodyPr>
            <a:normAutofit fontScale="70000" lnSpcReduction="20000"/>
          </a:bodyPr>
          <a:lstStyle/>
          <a:p>
            <a:r>
              <a:rPr lang="en-US" dirty="0"/>
              <a:t>Pre-Clinical Stage</a:t>
            </a:r>
          </a:p>
          <a:p>
            <a:r>
              <a:rPr lang="en-US" dirty="0"/>
              <a:t>Pre-clinical studies use tissue-culture or cell-culture systems and animal testing to assess the safety of the candidate vaccine and its immunogenicity, or ability to provoke an immune response. Animal subjects may include mice and monkeys. These studies give researchers an idea of the cellular responses they might expect in humans. They may also suggest a safe starting dose for the next phase of research as well as a safe method of administering the vaccine.</a:t>
            </a:r>
          </a:p>
          <a:p>
            <a:endParaRPr lang="en-US" dirty="0"/>
          </a:p>
          <a:p>
            <a:r>
              <a:rPr lang="en-US" dirty="0"/>
              <a:t>Researchers may adapt the candidate vaccine during the pre-clinical state to try to make it more effective. They may also do challenge studies with the animals, meaning that they vaccinate the animals and then try to infect them with the target pathogen.</a:t>
            </a:r>
          </a:p>
          <a:p>
            <a:endParaRPr lang="en-US" dirty="0"/>
          </a:p>
          <a:p>
            <a:r>
              <a:rPr lang="en-US" dirty="0"/>
              <a:t>Many candidate vaccines never progress beyond this stage because they fail to produce the desired immune response. The pre-clinical stages often lasts 1-2 years and usually involves researchers in private industry.</a:t>
            </a:r>
          </a:p>
          <a:p>
            <a:endParaRPr lang="en-US" dirty="0"/>
          </a:p>
          <a:p>
            <a:endParaRPr lang="en-US" dirty="0"/>
          </a:p>
          <a:p>
            <a:endParaRPr lang="en-US" dirty="0"/>
          </a:p>
        </p:txBody>
      </p:sp>
    </p:spTree>
    <p:extLst>
      <p:ext uri="{BB962C8B-B14F-4D97-AF65-F5344CB8AC3E}">
        <p14:creationId xmlns:p14="http://schemas.microsoft.com/office/powerpoint/2010/main" val="133575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NETWORKS WITH GOVT</a:t>
            </a:r>
          </a:p>
        </p:txBody>
      </p:sp>
      <p:sp>
        <p:nvSpPr>
          <p:cNvPr id="3" name="Content Placeholder 2"/>
          <p:cNvSpPr>
            <a:spLocks noGrp="1"/>
          </p:cNvSpPr>
          <p:nvPr>
            <p:ph idx="1"/>
          </p:nvPr>
        </p:nvSpPr>
        <p:spPr>
          <a:xfrm>
            <a:off x="522515" y="1600200"/>
            <a:ext cx="8131628" cy="5007429"/>
          </a:xfrm>
        </p:spPr>
        <p:txBody>
          <a:bodyPr>
            <a:normAutofit fontScale="85000" lnSpcReduction="10000"/>
          </a:bodyPr>
          <a:lstStyle/>
          <a:p>
            <a:r>
              <a:rPr lang="en-US" dirty="0"/>
              <a:t>IND Application</a:t>
            </a:r>
          </a:p>
          <a:p>
            <a:r>
              <a:rPr lang="en-US" dirty="0"/>
              <a:t>A sponsor, usually a private company, submits an application for an </a:t>
            </a:r>
            <a:r>
              <a:rPr lang="en-US" dirty="0">
                <a:highlight>
                  <a:srgbClr val="FFFF00"/>
                </a:highlight>
              </a:rPr>
              <a:t>Investigational New Drug (IND) </a:t>
            </a:r>
            <a:r>
              <a:rPr lang="en-US" dirty="0"/>
              <a:t>to the U.S. Food and Drug Administration. The sponsor describes the manufacturing and testing processes, summarizes the laboratory reports, and describes the proposed study. An institutional review board, representing an institution where the clinical trial will be conducted, must approve the clinical protocol. The FDA has 30 days to approve the application.</a:t>
            </a:r>
          </a:p>
          <a:p>
            <a:endParaRPr lang="en-US" dirty="0"/>
          </a:p>
          <a:p>
            <a:r>
              <a:rPr lang="en-US" dirty="0"/>
              <a:t>Once the IND application has been approved, the vaccine is subject to three phases of testing.</a:t>
            </a:r>
          </a:p>
          <a:p>
            <a:endParaRPr lang="en-US" dirty="0"/>
          </a:p>
          <a:p>
            <a:r>
              <a:rPr lang="en-US" dirty="0"/>
              <a:t>Next Steps: Clinical Studies with Human Subjects</a:t>
            </a:r>
          </a:p>
          <a:p>
            <a:endParaRPr lang="en-US" dirty="0"/>
          </a:p>
        </p:txBody>
      </p:sp>
    </p:spTree>
    <p:extLst>
      <p:ext uri="{BB962C8B-B14F-4D97-AF65-F5344CB8AC3E}">
        <p14:creationId xmlns:p14="http://schemas.microsoft.com/office/powerpoint/2010/main" val="3182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NETWORKS WITH HUMAN VOLUNTEERS</a:t>
            </a:r>
          </a:p>
        </p:txBody>
      </p:sp>
      <p:sp>
        <p:nvSpPr>
          <p:cNvPr id="3" name="Content Placeholder 2"/>
          <p:cNvSpPr>
            <a:spLocks noGrp="1"/>
          </p:cNvSpPr>
          <p:nvPr>
            <p:ph idx="1"/>
          </p:nvPr>
        </p:nvSpPr>
        <p:spPr/>
        <p:txBody>
          <a:bodyPr>
            <a:normAutofit/>
          </a:bodyPr>
          <a:lstStyle/>
          <a:p>
            <a:r>
              <a:rPr lang="en-US" dirty="0"/>
              <a:t>Clinical development is a three-phase process. During Phase I, small groups of people receive the trial vaccine. In Phase II, the clinical study is expanded and vaccine is given to people who have characteristics (such as age and physical health) similar to those for whom the new vaccine is intended. In Phase III, the vaccine is given to thousands of people and tested for efficacy and safety.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51083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PRE-CONDTIONS OF SUCCESS</a:t>
            </a:r>
          </a:p>
        </p:txBody>
      </p:sp>
      <p:sp>
        <p:nvSpPr>
          <p:cNvPr id="3" name="Content Placeholder 2"/>
          <p:cNvSpPr>
            <a:spLocks noGrp="1"/>
          </p:cNvSpPr>
          <p:nvPr>
            <p:ph idx="1"/>
          </p:nvPr>
        </p:nvSpPr>
        <p:spPr/>
        <p:txBody>
          <a:bodyPr/>
          <a:lstStyle/>
          <a:p>
            <a:r>
              <a:rPr lang="en-US" b="1" dirty="0"/>
              <a:t>THE STEADY AND SUSTAINED MAINTENANCE OF PRECARIOUS NETWORKS- FAILURE OF ONE NETWORK MEANS A SETBACK OF SEVERAL YEARS.</a:t>
            </a:r>
          </a:p>
        </p:txBody>
      </p:sp>
    </p:spTree>
    <p:extLst>
      <p:ext uri="{BB962C8B-B14F-4D97-AF65-F5344CB8AC3E}">
        <p14:creationId xmlns:p14="http://schemas.microsoft.com/office/powerpoint/2010/main" val="1390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ACTOR NETWORK THEORY ORIGINS</a:t>
            </a:r>
          </a:p>
        </p:txBody>
      </p:sp>
      <p:sp>
        <p:nvSpPr>
          <p:cNvPr id="3" name="Content Placeholder 2"/>
          <p:cNvSpPr>
            <a:spLocks noGrp="1"/>
          </p:cNvSpPr>
          <p:nvPr>
            <p:ph idx="1"/>
          </p:nvPr>
        </p:nvSpPr>
        <p:spPr/>
        <p:txBody>
          <a:bodyPr>
            <a:normAutofit/>
          </a:bodyPr>
          <a:lstStyle/>
          <a:p>
            <a:r>
              <a:rPr lang="en-US" dirty="0"/>
              <a:t>Originally created by French scholars Bruno </a:t>
            </a:r>
            <a:r>
              <a:rPr lang="en-US" dirty="0" err="1"/>
              <a:t>Latour</a:t>
            </a:r>
            <a:r>
              <a:rPr lang="en-US" dirty="0"/>
              <a:t> and Michel </a:t>
            </a:r>
            <a:r>
              <a:rPr lang="en-US" dirty="0" err="1"/>
              <a:t>Callon</a:t>
            </a:r>
            <a:r>
              <a:rPr lang="en-US" dirty="0"/>
              <a:t> as an attempt to understand processes of technological innovation and scientific knowledge-creation, </a:t>
            </a:r>
          </a:p>
          <a:p>
            <a:r>
              <a:rPr lang="en-US" dirty="0"/>
              <a:t>Actor-Network Theory (ANT) can be contrasted with “heroic” accounts of scientific advance. For example, rather than saying Newton “founded” the theory of gravitation seemingly as though he were alone in a vacuum, Actor-Network Theory emphasizes and considers all surrounding factors — no one acts alone </a:t>
            </a:r>
          </a:p>
          <a:p>
            <a:endParaRPr lang="en-US" dirty="0"/>
          </a:p>
          <a:p>
            <a:endParaRPr lang="en-US" dirty="0"/>
          </a:p>
        </p:txBody>
      </p:sp>
    </p:spTree>
    <p:extLst>
      <p:ext uri="{BB962C8B-B14F-4D97-AF65-F5344CB8AC3E}">
        <p14:creationId xmlns:p14="http://schemas.microsoft.com/office/powerpoint/2010/main" val="1087630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TECHNOLOGICAL INNOVATION AND NETWORKS</a:t>
            </a:r>
          </a:p>
        </p:txBody>
      </p:sp>
      <p:sp>
        <p:nvSpPr>
          <p:cNvPr id="3" name="Content Placeholder 2"/>
          <p:cNvSpPr>
            <a:spLocks noGrp="1"/>
          </p:cNvSpPr>
          <p:nvPr>
            <p:ph idx="1"/>
          </p:nvPr>
        </p:nvSpPr>
        <p:spPr/>
        <p:txBody>
          <a:bodyPr/>
          <a:lstStyle/>
          <a:p>
            <a:r>
              <a:rPr lang="en-US" dirty="0"/>
              <a:t>INNOVATION WOULD DEMAND THE RECREATION AND RECALIBRATION OF NETWORKS THROUGH NEW PROCESSES OF FORMULATION, INTERPRETATION OF PROBLEMS, ASKING NEW QUESTIONS, REDEFINING PROCESSES OF TRANSLATION.</a:t>
            </a:r>
          </a:p>
          <a:p>
            <a:r>
              <a:rPr lang="en-US" dirty="0"/>
              <a:t> USING TECHNOLOGY TO SUSTAIN AND ENHANCE NETWORKS.</a:t>
            </a:r>
          </a:p>
        </p:txBody>
      </p:sp>
    </p:spTree>
    <p:extLst>
      <p:ext uri="{BB962C8B-B14F-4D97-AF65-F5344CB8AC3E}">
        <p14:creationId xmlns:p14="http://schemas.microsoft.com/office/powerpoint/2010/main" val="284701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t>SO WHAT HAPPENS TO TECHNOLOGICAL DETERMINATION?</a:t>
            </a:r>
          </a:p>
        </p:txBody>
      </p:sp>
      <p:sp>
        <p:nvSpPr>
          <p:cNvPr id="2" name="Content Placeholder 1"/>
          <p:cNvSpPr>
            <a:spLocks noGrp="1"/>
          </p:cNvSpPr>
          <p:nvPr>
            <p:ph idx="1"/>
          </p:nvPr>
        </p:nvSpPr>
        <p:spPr/>
        <p:txBody>
          <a:bodyPr>
            <a:normAutofit fontScale="62500" lnSpcReduction="20000"/>
          </a:bodyPr>
          <a:lstStyle/>
          <a:p>
            <a:r>
              <a:rPr lang="en-US" dirty="0"/>
              <a:t> </a:t>
            </a:r>
            <a:r>
              <a:rPr lang="en-US" sz="3600" b="1" dirty="0">
                <a:highlight>
                  <a:srgbClr val="FFFF00"/>
                </a:highlight>
              </a:rPr>
              <a:t>2 POINTS OF VIEW-</a:t>
            </a:r>
          </a:p>
          <a:p>
            <a:r>
              <a:rPr lang="en-US" sz="3600" b="1" dirty="0"/>
              <a:t>SOME ARGUE TECHNOLOGY DOES HAVE THE CAPACITY TO INITIATE FORCES OF CHANGE IN SOCIETY BUT THESE CANNOT BE SYSTEMATICALLY PROJECTED OR DEFINED.</a:t>
            </a:r>
          </a:p>
          <a:p>
            <a:endParaRPr lang="en-US" sz="3600" b="1" dirty="0"/>
          </a:p>
          <a:p>
            <a:r>
              <a:rPr lang="en-US" sz="3600" b="1" dirty="0"/>
              <a:t>SECOND, TECHNOLOGY IS NOT NEUTRAL OR AUTONOMOUS- IT IS EMBEDDED IN SOCIAL AND MATERIAL CONTEXT AND TAKES A PARTICULAR SHAPE FROM A MULTITUDE OF OTHER POSSIBILITIES.</a:t>
            </a:r>
          </a:p>
        </p:txBody>
      </p:sp>
    </p:spTree>
    <p:extLst>
      <p:ext uri="{BB962C8B-B14F-4D97-AF65-F5344CB8AC3E}">
        <p14:creationId xmlns:p14="http://schemas.microsoft.com/office/powerpoint/2010/main" val="1641276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PRINCIPLE OF SYMMETRY</a:t>
            </a:r>
          </a:p>
        </p:txBody>
      </p:sp>
      <p:sp>
        <p:nvSpPr>
          <p:cNvPr id="2" name="Content Placeholder 1"/>
          <p:cNvSpPr>
            <a:spLocks noGrp="1"/>
          </p:cNvSpPr>
          <p:nvPr>
            <p:ph idx="1"/>
          </p:nvPr>
        </p:nvSpPr>
        <p:spPr/>
        <p:txBody>
          <a:bodyPr>
            <a:normAutofit fontScale="85000" lnSpcReduction="10000"/>
          </a:bodyPr>
          <a:lstStyle/>
          <a:p>
            <a:r>
              <a:rPr lang="en-US" b="1" dirty="0"/>
              <a:t>WE NEED TO EXAMINE STORIES OF FAILED TECHNOLOGIES AS MUCH AS WE CELEBRATE THE SUCCESSFUL ONES. WE MUST UNDERSTAND FAILURES IN MORE COMPLEX WAYS AND SEEK TO UNDERSTAND IF THESE LED TO MORE PROMISING PATHS.</a:t>
            </a:r>
          </a:p>
          <a:p>
            <a:endParaRPr lang="en-US" b="1" dirty="0"/>
          </a:p>
          <a:p>
            <a:r>
              <a:rPr lang="en-US" b="1" dirty="0"/>
              <a:t>SOCIAL STUDIES OF SCIENCE INITIATED BY KUHN AND THOSE OF TECHNOLOGY THUS TELL THAT THE RELATIONS BETWEEN SCIENCE, TECHNOLOGY AND SOCIETY MUST BE UNDERSTOOD AS ENTANGLED IN THE COMPLETE LIFE CYCLE OF A SCIENTIFIC THEORY OR A TECHNOLOGICAL ARTIFACT.</a:t>
            </a:r>
          </a:p>
        </p:txBody>
      </p:sp>
    </p:spTree>
    <p:extLst>
      <p:ext uri="{BB962C8B-B14F-4D97-AF65-F5344CB8AC3E}">
        <p14:creationId xmlns:p14="http://schemas.microsoft.com/office/powerpoint/2010/main" val="666863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t>THE LIFE CYCLE APPROACH</a:t>
            </a:r>
          </a:p>
        </p:txBody>
      </p:sp>
      <p:sp>
        <p:nvSpPr>
          <p:cNvPr id="2" name="Content Placeholder 1"/>
          <p:cNvSpPr>
            <a:spLocks noGrp="1"/>
          </p:cNvSpPr>
          <p:nvPr>
            <p:ph idx="1"/>
          </p:nvPr>
        </p:nvSpPr>
        <p:spPr/>
        <p:txBody>
          <a:bodyPr/>
          <a:lstStyle/>
          <a:p>
            <a:r>
              <a:rPr lang="en-US" b="1" dirty="0"/>
              <a:t>THIS APPROACH HELPS US TO UNDERSTAND BETTER THE CHOICES HUMAN BEINGS HAVE MADE IN THE REALMS OF SCIENCE AND TECHNOLOGY, HOW AND WHEN THESE CHOICES WERE MADE, BY WHOM, WHOSE INTERESTS DID THESE SERVE AND ARE SUITABLE TO SERVING THE NEEDS OF A SUSTAINABLE HUMAN FUTURE.</a:t>
            </a:r>
          </a:p>
        </p:txBody>
      </p:sp>
    </p:spTree>
    <p:extLst>
      <p:ext uri="{BB962C8B-B14F-4D97-AF65-F5344CB8AC3E}">
        <p14:creationId xmlns:p14="http://schemas.microsoft.com/office/powerpoint/2010/main" val="94280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a:t>THE WAY WE TELL STORIES ABOUT SCIENCE AND TECHNOLOGY</a:t>
            </a:r>
          </a:p>
        </p:txBody>
      </p:sp>
      <p:sp>
        <p:nvSpPr>
          <p:cNvPr id="2" name="Content Placeholder 1"/>
          <p:cNvSpPr>
            <a:spLocks noGrp="1"/>
          </p:cNvSpPr>
          <p:nvPr>
            <p:ph idx="1"/>
          </p:nvPr>
        </p:nvSpPr>
        <p:spPr/>
        <p:txBody>
          <a:bodyPr/>
          <a:lstStyle/>
          <a:p>
            <a:r>
              <a:rPr lang="en-US" b="1" dirty="0"/>
              <a:t>WE ONLY GET TO HEAR STORIES OF THOSE SCIENTIFIC THEORIES OR TECHNOLOGICAL ARTIFACTS THAT HAVE BEEN GIVEN TO US- THE ONES CONSIDERED THE BEST AND THEREFORE THE MOST SUCCESSFUL BUT BY ACCEPTING THESE ARGUMENTS WE FAIL TO APPRECIATE THAT THERE MIGHT HAVE BEEN OTHER POSSIBILTIES THAT REMAINED UNEXPLORED OR KILLED BY POWERFUL INTERESTS IN SOCIETY.</a:t>
            </a:r>
          </a:p>
        </p:txBody>
      </p:sp>
    </p:spTree>
    <p:extLst>
      <p:ext uri="{BB962C8B-B14F-4D97-AF65-F5344CB8AC3E}">
        <p14:creationId xmlns:p14="http://schemas.microsoft.com/office/powerpoint/2010/main" val="93631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DRAWING ATTENTION TO THE NETWORK</a:t>
            </a:r>
          </a:p>
        </p:txBody>
      </p:sp>
      <p:sp>
        <p:nvSpPr>
          <p:cNvPr id="3" name="Content Placeholder 2"/>
          <p:cNvSpPr>
            <a:spLocks noGrp="1"/>
          </p:cNvSpPr>
          <p:nvPr>
            <p:ph idx="1"/>
          </p:nvPr>
        </p:nvSpPr>
        <p:spPr/>
        <p:txBody>
          <a:bodyPr/>
          <a:lstStyle/>
          <a:p>
            <a:r>
              <a:rPr lang="en-US" dirty="0"/>
              <a:t>Galileo’s past experiences, his colleagues, his connections with the Astronomer Royal, John </a:t>
            </a:r>
            <a:r>
              <a:rPr lang="en-US" dirty="0" err="1"/>
              <a:t>Flamsteed</a:t>
            </a:r>
            <a:r>
              <a:rPr lang="en-US" dirty="0"/>
              <a:t>, his use of Euclidean geometry, </a:t>
            </a:r>
            <a:r>
              <a:rPr lang="en-US" dirty="0" err="1"/>
              <a:t>Kepler’s</a:t>
            </a:r>
            <a:r>
              <a:rPr lang="en-US" dirty="0"/>
              <a:t> astronomy, Galileo’s mechanics, his tools, the details of his lab, cultural factors and restrictions placed upon him in his environment, and various other technical and non-technical elements would all be described and considered in his actor-network.</a:t>
            </a:r>
          </a:p>
        </p:txBody>
      </p:sp>
    </p:spTree>
    <p:extLst>
      <p:ext uri="{BB962C8B-B14F-4D97-AF65-F5344CB8AC3E}">
        <p14:creationId xmlns:p14="http://schemas.microsoft.com/office/powerpoint/2010/main" val="253073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ANT DO?</a:t>
            </a:r>
          </a:p>
        </p:txBody>
      </p:sp>
      <p:sp>
        <p:nvSpPr>
          <p:cNvPr id="3" name="Content Placeholder 2"/>
          <p:cNvSpPr>
            <a:spLocks noGrp="1"/>
          </p:cNvSpPr>
          <p:nvPr>
            <p:ph idx="1"/>
          </p:nvPr>
        </p:nvSpPr>
        <p:spPr/>
        <p:txBody>
          <a:bodyPr/>
          <a:lstStyle/>
          <a:p>
            <a:r>
              <a:rPr lang="en-US" dirty="0"/>
              <a:t>Actor-Network Theory does not typically attempt to explain why a network exists; it is more interested in the infrastructure of actor-networks, how they are formed, how they can fall apart.</a:t>
            </a:r>
          </a:p>
          <a:p>
            <a:endParaRPr lang="en-US" dirty="0"/>
          </a:p>
          <a:p>
            <a:endParaRPr lang="en-US" dirty="0"/>
          </a:p>
        </p:txBody>
      </p:sp>
    </p:spTree>
    <p:extLst>
      <p:ext uri="{BB962C8B-B14F-4D97-AF65-F5344CB8AC3E}">
        <p14:creationId xmlns:p14="http://schemas.microsoft.com/office/powerpoint/2010/main" val="307641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NEW OR DISTINCTIVE ABOUT ANT?</a:t>
            </a:r>
          </a:p>
        </p:txBody>
      </p:sp>
      <p:sp>
        <p:nvSpPr>
          <p:cNvPr id="3" name="Content Placeholder 2"/>
          <p:cNvSpPr>
            <a:spLocks noGrp="1"/>
          </p:cNvSpPr>
          <p:nvPr>
            <p:ph idx="1"/>
          </p:nvPr>
        </p:nvSpPr>
        <p:spPr/>
        <p:txBody>
          <a:bodyPr>
            <a:normAutofit/>
          </a:bodyPr>
          <a:lstStyle/>
          <a:p>
            <a:r>
              <a:rPr lang="en-US" dirty="0"/>
              <a:t>Actor-Network Theory incorporates what is known as a principle of generalized symmetry; that is, what is human and non-human (e.g. artifacts, organization structures) should be integrated into the same conceptual framework and assigned equal amounts of agency. In this way, one gains a detailed description of the concrete mechanisms at work that hold the network together, </a:t>
            </a:r>
            <a:r>
              <a:rPr lang="en-US" dirty="0">
                <a:highlight>
                  <a:srgbClr val="FFFF00"/>
                </a:highlight>
              </a:rPr>
              <a:t>while allowing an impartial treatment of the actors. Extends the SCOT theory in new directions. </a:t>
            </a:r>
          </a:p>
          <a:p>
            <a:endParaRPr lang="en-US" dirty="0"/>
          </a:p>
          <a:p>
            <a:endParaRPr lang="en-US" dirty="0"/>
          </a:p>
        </p:txBody>
      </p:sp>
    </p:spTree>
    <p:extLst>
      <p:ext uri="{BB962C8B-B14F-4D97-AF65-F5344CB8AC3E}">
        <p14:creationId xmlns:p14="http://schemas.microsoft.com/office/powerpoint/2010/main" val="24904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HOW ARE NETWORKS FORMED?</a:t>
            </a:r>
          </a:p>
        </p:txBody>
      </p:sp>
      <p:sp>
        <p:nvSpPr>
          <p:cNvPr id="3" name="Content Placeholder 2"/>
          <p:cNvSpPr>
            <a:spLocks noGrp="1"/>
          </p:cNvSpPr>
          <p:nvPr>
            <p:ph idx="1"/>
          </p:nvPr>
        </p:nvSpPr>
        <p:spPr/>
        <p:txBody>
          <a:bodyPr>
            <a:normAutofit lnSpcReduction="10000"/>
          </a:bodyPr>
          <a:lstStyle/>
          <a:p>
            <a:r>
              <a:rPr lang="en-US" dirty="0"/>
              <a:t>IN THE BIJKER AND PINCH THEORY OF </a:t>
            </a:r>
            <a:r>
              <a:rPr lang="en-US" dirty="0">
                <a:highlight>
                  <a:srgbClr val="FFFF00"/>
                </a:highlight>
              </a:rPr>
              <a:t>SOCIAL CONSTRUCTION OF TECHNOLOGY</a:t>
            </a:r>
            <a:r>
              <a:rPr lang="en-US" dirty="0"/>
              <a:t> THE FOCUS WAS NOT ON THE MECHANISMS OF NEGOTATIONS BETWEEN RELATIVE SOCIAL GROUPS- KEPT VAGUE. WHAT THEY CALL RELEVANT SOCIAL GROUPS, THE ANT THEORISTS CALL ‘NETWORKS’. SECOND, UNLIKE RELEVANT SOCIAL GROUPS MADE UP ONLY OF HUMANS, ANT THEORIEST ALSO INCLUDE NON-HUMANS AS PART OF THE NETWORK.</a:t>
            </a:r>
          </a:p>
        </p:txBody>
      </p:sp>
    </p:spTree>
    <p:extLst>
      <p:ext uri="{BB962C8B-B14F-4D97-AF65-F5344CB8AC3E}">
        <p14:creationId xmlns:p14="http://schemas.microsoft.com/office/powerpoint/2010/main" val="286693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AT THE HEART OF CREATING NETWORKS IS THE PROCESS OF TRANSLATION</a:t>
            </a:r>
          </a:p>
        </p:txBody>
      </p:sp>
      <p:sp>
        <p:nvSpPr>
          <p:cNvPr id="3" name="Content Placeholder 2"/>
          <p:cNvSpPr>
            <a:spLocks noGrp="1"/>
          </p:cNvSpPr>
          <p:nvPr>
            <p:ph idx="1"/>
          </p:nvPr>
        </p:nvSpPr>
        <p:spPr/>
        <p:txBody>
          <a:bodyPr/>
          <a:lstStyle/>
          <a:p>
            <a:r>
              <a:rPr lang="en-US" dirty="0"/>
              <a:t>TRANSLATION INVOLVES THE INTERPRETATION OF THE OBJECTIVES OF THE EXPERIMENTAL WORK (IN SCIENCE) OR TECHNOLOGICAL INNOVATION TO A RELEVANT GROUP OF ACTANTS. TRANSLATION WITH EACH INVOLVES THE FORMULATION OF THE PROBLEM IN TERMS OF EACH ACTANT’S INTERESTS, COMPETENCIES, AND ALLEGIANCES.</a:t>
            </a:r>
          </a:p>
        </p:txBody>
      </p:sp>
    </p:spTree>
    <p:extLst>
      <p:ext uri="{BB962C8B-B14F-4D97-AF65-F5344CB8AC3E}">
        <p14:creationId xmlns:p14="http://schemas.microsoft.com/office/powerpoint/2010/main" val="2957344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idx="1"/>
          </p:nvPr>
        </p:nvSpPr>
        <p:spPr/>
        <p:txBody>
          <a:bodyPr/>
          <a:lstStyle/>
          <a:p>
            <a:r>
              <a:rPr lang="en-US" b="1" dirty="0"/>
              <a:t>“Some elements of a sociology of translation: domestication of the scallops and the fishermen of St </a:t>
            </a:r>
            <a:r>
              <a:rPr lang="en-US" b="1" dirty="0" err="1"/>
              <a:t>Brieuc</a:t>
            </a:r>
            <a:r>
              <a:rPr lang="en-US" b="1" dirty="0"/>
              <a:t> Bay”</a:t>
            </a:r>
          </a:p>
          <a:p>
            <a:r>
              <a:rPr lang="en-US" dirty="0"/>
              <a:t>Michel </a:t>
            </a:r>
            <a:r>
              <a:rPr lang="en-US" dirty="0" err="1"/>
              <a:t>Callon</a:t>
            </a:r>
            <a:endParaRPr lang="en-US" dirty="0"/>
          </a:p>
          <a:p>
            <a:r>
              <a:rPr lang="en-US" dirty="0"/>
              <a:t>First published in J. Law, Power, action and belief: a new sociology of knowledge? London, </a:t>
            </a:r>
            <a:r>
              <a:rPr lang="en-US" dirty="0" err="1"/>
              <a:t>Routledge</a:t>
            </a:r>
            <a:r>
              <a:rPr lang="en-US" dirty="0"/>
              <a:t>, 1986, pp.196-223.</a:t>
            </a:r>
          </a:p>
          <a:p>
            <a:endParaRPr lang="en-US" dirty="0"/>
          </a:p>
        </p:txBody>
      </p:sp>
    </p:spTree>
    <p:extLst>
      <p:ext uri="{BB962C8B-B14F-4D97-AF65-F5344CB8AC3E}">
        <p14:creationId xmlns:p14="http://schemas.microsoft.com/office/powerpoint/2010/main" val="27118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SCALLOPS</a:t>
            </a:r>
          </a:p>
        </p:txBody>
      </p:sp>
      <p:pic>
        <p:nvPicPr>
          <p:cNvPr id="6" name="Content Placeholder 5" descr="download-1.jpg"/>
          <p:cNvPicPr>
            <a:picLocks noGrp="1" noChangeAspect="1"/>
          </p:cNvPicPr>
          <p:nvPr>
            <p:ph idx="1"/>
          </p:nvPr>
        </p:nvPicPr>
        <p:blipFill>
          <a:blip r:embed="rId2">
            <a:extLst>
              <a:ext uri="{28A0092B-C50C-407E-A947-70E740481C1C}">
                <a14:useLocalDpi xmlns:a14="http://schemas.microsoft.com/office/drawing/2010/main" val="0"/>
              </a:ext>
            </a:extLst>
          </a:blip>
          <a:srcRect l="3037" r="3037"/>
          <a:stretch>
            <a:fillRect/>
          </a:stretch>
        </p:blipFill>
        <p:spPr/>
      </p:pic>
    </p:spTree>
    <p:extLst>
      <p:ext uri="{BB962C8B-B14F-4D97-AF65-F5344CB8AC3E}">
        <p14:creationId xmlns:p14="http://schemas.microsoft.com/office/powerpoint/2010/main" val="4122639979"/>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167</TotalTime>
  <Words>1489</Words>
  <Application>Microsoft Office PowerPoint</Application>
  <PresentationFormat>On-screen Show (4:3)</PresentationFormat>
  <Paragraphs>74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Goudy Old Style</vt:lpstr>
      <vt:lpstr>Impact</vt:lpstr>
      <vt:lpstr>Rockwell</vt:lpstr>
      <vt:lpstr>Inkwell</vt:lpstr>
      <vt:lpstr>ACTOR –NETWORK THEORY</vt:lpstr>
      <vt:lpstr>ACTOR NETWORK THEORY ORIGINS</vt:lpstr>
      <vt:lpstr>DRAWING ATTENTION TO THE NETWORK</vt:lpstr>
      <vt:lpstr>WHAT DOES ANT DO?</vt:lpstr>
      <vt:lpstr>WHAT IS NEW OR DISTINCTIVE ABOUT ANT?</vt:lpstr>
      <vt:lpstr>SO HOW ARE NETWORKS FORMED?</vt:lpstr>
      <vt:lpstr>AT THE HEART OF CREATING NETWORKS IS THE PROCESS OF TRANSLATION</vt:lpstr>
      <vt:lpstr>REFERENCE </vt:lpstr>
      <vt:lpstr>SCALLOPS</vt:lpstr>
      <vt:lpstr>ST BRIEUC BAY- NORTH WESTERN FRANCE</vt:lpstr>
      <vt:lpstr>THE FRENCH DELICACY THAT ENDANGERED A PRECIOUS MARINE SPECIES</vt:lpstr>
      <vt:lpstr>4 MOMENTS OF TRANSLATION</vt:lpstr>
      <vt:lpstr>INTERESSEMENT AND ENROLMENT</vt:lpstr>
      <vt:lpstr>MOBILIZATION</vt:lpstr>
      <vt:lpstr>VACCINE DEVELOPMENT THROUGH THE LENS OF ANT</vt:lpstr>
      <vt:lpstr>NETWORKS WITH PATHOGENS AND ANIMALS</vt:lpstr>
      <vt:lpstr>NETWORKS WITH GOVT</vt:lpstr>
      <vt:lpstr>NETWORKS WITH HUMAN VOLUNTEERS</vt:lpstr>
      <vt:lpstr>PRE-CONDTIONS OF SUCCESS</vt:lpstr>
      <vt:lpstr>TECHNOLOGICAL INNOVATION AND NETWORKS</vt:lpstr>
      <vt:lpstr>SO WHAT HAPPENS TO TECHNOLOGICAL DETERMINATION?</vt:lpstr>
      <vt:lpstr>PRINCIPLE OF SYMMETRY</vt:lpstr>
      <vt:lpstr>THE LIFE CYCLE APPROACH</vt:lpstr>
      <vt:lpstr>THE WAY WE TELL STORIES ABOUT SCIENCE AND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ACTOR –NETWORK THEORY</dc:title>
  <dc:creator>MADHUMITA</dc:creator>
  <cp:lastModifiedBy>raj patel</cp:lastModifiedBy>
  <cp:revision>19</cp:revision>
  <dcterms:created xsi:type="dcterms:W3CDTF">2018-09-23T15:11:44Z</dcterms:created>
  <dcterms:modified xsi:type="dcterms:W3CDTF">2020-12-21T13:50:02Z</dcterms:modified>
</cp:coreProperties>
</file>