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317" r:id="rId2"/>
    <p:sldId id="319" r:id="rId3"/>
    <p:sldId id="305" r:id="rId4"/>
    <p:sldId id="320" r:id="rId5"/>
    <p:sldId id="316" r:id="rId6"/>
    <p:sldId id="289" r:id="rId7"/>
    <p:sldId id="274" r:id="rId8"/>
    <p:sldId id="287" r:id="rId9"/>
    <p:sldId id="307" r:id="rId10"/>
    <p:sldId id="292" r:id="rId11"/>
    <p:sldId id="259" r:id="rId12"/>
    <p:sldId id="312" r:id="rId13"/>
    <p:sldId id="308" r:id="rId14"/>
    <p:sldId id="309" r:id="rId15"/>
    <p:sldId id="293" r:id="rId16"/>
    <p:sldId id="313" r:id="rId17"/>
    <p:sldId id="314" r:id="rId18"/>
    <p:sldId id="280" r:id="rId19"/>
    <p:sldId id="263" r:id="rId20"/>
    <p:sldId id="290" r:id="rId21"/>
    <p:sldId id="264" r:id="rId22"/>
    <p:sldId id="294" r:id="rId23"/>
    <p:sldId id="300" r:id="rId24"/>
    <p:sldId id="302" r:id="rId25"/>
    <p:sldId id="296" r:id="rId26"/>
    <p:sldId id="298" r:id="rId27"/>
    <p:sldId id="303" r:id="rId28"/>
    <p:sldId id="266" r:id="rId29"/>
    <p:sldId id="268" r:id="rId30"/>
    <p:sldId id="270" r:id="rId31"/>
    <p:sldId id="27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26" autoAdjust="0"/>
  </p:normalViewPr>
  <p:slideViewPr>
    <p:cSldViewPr snapToGrid="0" snapToObjects="1">
      <p:cViewPr>
        <p:scale>
          <a:sx n="88" d="100"/>
          <a:sy n="88" d="100"/>
        </p:scale>
        <p:origin x="87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637624A6-2D09-A847-AB98-EC93244A287E}" type="datetimeFigureOut">
              <a:rPr lang="en-US" smtClean="0"/>
              <a:t>12/21/2020</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83F8D1EE-10C6-6A4B-8B79-5AB3BCD76C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37624A6-2D09-A847-AB98-EC93244A287E}"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8D1EE-10C6-6A4B-8B79-5AB3BCD76C12}"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37624A6-2D09-A847-AB98-EC93244A287E}"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8D1EE-10C6-6A4B-8B79-5AB3BCD76C12}"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37624A6-2D09-A847-AB98-EC93244A287E}"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637624A6-2D09-A847-AB98-EC93244A287E}"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7624A6-2D09-A847-AB98-EC93244A287E}"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637624A6-2D09-A847-AB98-EC93244A287E}" type="datetimeFigureOut">
              <a:rPr lang="en-US" smtClean="0"/>
              <a:t>12/21/2020</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83F8D1EE-10C6-6A4B-8B79-5AB3BCD76C12}" type="slidenum">
              <a:rPr lang="en-US" smtClean="0"/>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7624A6-2D09-A847-AB98-EC93244A287E}"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7624A6-2D09-A847-AB98-EC93244A287E}"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8D1EE-10C6-6A4B-8B79-5AB3BCD76C12}" type="slidenum">
              <a:rPr lang="en-US" smtClean="0"/>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37624A6-2D09-A847-AB98-EC93244A287E}"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37624A6-2D09-A847-AB98-EC93244A287E}"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637624A6-2D09-A847-AB98-EC93244A287E}"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637624A6-2D09-A847-AB98-EC93244A287E}" type="datetimeFigureOut">
              <a:rPr lang="en-US" smtClean="0"/>
              <a:t>12/21/2020</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83F8D1EE-10C6-6A4B-8B79-5AB3BCD76C12}" type="slidenum">
              <a:rPr lang="en-US" smtClean="0"/>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US"/>
              <a:t>Drag picture to placeholder or click icon to add</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a:t>Click to edit Master title style</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637624A6-2D09-A847-AB98-EC93244A287E}" type="datetimeFigureOut">
              <a:rPr lang="en-US" smtClean="0"/>
              <a:t>12/21/2020</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83F8D1EE-10C6-6A4B-8B79-5AB3BCD76C12}" type="slidenum">
              <a:rPr lang="en-US" smtClean="0"/>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637624A6-2D09-A847-AB98-EC93244A287E}" type="datetimeFigureOut">
              <a:rPr lang="en-US" smtClean="0"/>
              <a:t>12/21/2020</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83F8D1EE-10C6-6A4B-8B79-5AB3BCD76C12}" type="slidenum">
              <a:rPr lang="en-US" smtClean="0"/>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37624A6-2D09-A847-AB98-EC93244A287E}"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637624A6-2D09-A847-AB98-EC93244A287E}"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37624A6-2D09-A847-AB98-EC93244A287E}"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8D1EE-10C6-6A4B-8B79-5AB3BCD76C12}" type="slidenum">
              <a:rPr lang="en-US" smtClean="0"/>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637624A6-2D09-A847-AB98-EC93244A287E}" type="datetimeFigureOut">
              <a:rPr lang="en-US" smtClean="0"/>
              <a:t>12/21/2020</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83F8D1EE-10C6-6A4B-8B79-5AB3BCD76C1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FEMINIST CRITIQUES OF SCIENCE</a:t>
            </a:r>
          </a:p>
        </p:txBody>
      </p:sp>
      <p:pic>
        <p:nvPicPr>
          <p:cNvPr id="4" name="Content Placeholder 3" descr="images copy.jpg"/>
          <p:cNvPicPr>
            <a:picLocks noGrp="1" noChangeAspect="1"/>
          </p:cNvPicPr>
          <p:nvPr>
            <p:ph idx="1"/>
          </p:nvPr>
        </p:nvPicPr>
        <p:blipFill>
          <a:blip r:embed="rId2">
            <a:extLst>
              <a:ext uri="{28A0092B-C50C-407E-A947-70E740481C1C}">
                <a14:useLocalDpi xmlns:a14="http://schemas.microsoft.com/office/drawing/2010/main" val="0"/>
              </a:ext>
            </a:extLst>
          </a:blip>
          <a:srcRect l="6307" r="6307"/>
          <a:stretch>
            <a:fillRect/>
          </a:stretch>
        </p:blipFill>
        <p:spPr/>
      </p:pic>
    </p:spTree>
    <p:extLst>
      <p:ext uri="{BB962C8B-B14F-4D97-AF65-F5344CB8AC3E}">
        <p14:creationId xmlns:p14="http://schemas.microsoft.com/office/powerpoint/2010/main" val="280907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MOVE TO FEMINIST ANALYSIS OF SCIENTIFIC IDEAS</a:t>
            </a:r>
          </a:p>
        </p:txBody>
      </p:sp>
      <p:sp>
        <p:nvSpPr>
          <p:cNvPr id="3" name="Content Placeholder 2"/>
          <p:cNvSpPr>
            <a:spLocks noGrp="1"/>
          </p:cNvSpPr>
          <p:nvPr>
            <p:ph idx="1"/>
          </p:nvPr>
        </p:nvSpPr>
        <p:spPr/>
        <p:txBody>
          <a:bodyPr>
            <a:normAutofit/>
          </a:bodyPr>
          <a:lstStyle/>
          <a:p>
            <a:r>
              <a:rPr lang="en-US" b="1" dirty="0"/>
              <a:t>In applying feminist analyses to scientific ideas and practices, feminism sees science, like all spheres of intellectual activity, as conditioned by historical circumstances, societal beliefs, and accepted norms. </a:t>
            </a:r>
          </a:p>
          <a:p>
            <a:endParaRPr lang="en-US" dirty="0"/>
          </a:p>
          <a:p>
            <a:r>
              <a:rPr lang="en-US" b="1" dirty="0"/>
              <a:t>An initial task of feminist science studies scholars has been to identify in what ways notions about gender have, in fact, influenced scientific thought and practice.</a:t>
            </a:r>
          </a:p>
          <a:p>
            <a:endParaRPr lang="en-US" dirty="0"/>
          </a:p>
        </p:txBody>
      </p:sp>
    </p:spTree>
    <p:extLst>
      <p:ext uri="{BB962C8B-B14F-4D97-AF65-F5344CB8AC3E}">
        <p14:creationId xmlns:p14="http://schemas.microsoft.com/office/powerpoint/2010/main" val="280196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CAROLYN MERCHANT- THE DEATH OF NATURE</a:t>
            </a:r>
          </a:p>
        </p:txBody>
      </p:sp>
      <p:sp>
        <p:nvSpPr>
          <p:cNvPr id="3" name="Content Placeholder 2"/>
          <p:cNvSpPr>
            <a:spLocks noGrp="1"/>
          </p:cNvSpPr>
          <p:nvPr>
            <p:ph idx="1"/>
          </p:nvPr>
        </p:nvSpPr>
        <p:spPr/>
        <p:txBody>
          <a:bodyPr>
            <a:normAutofit fontScale="25000" lnSpcReduction="20000"/>
          </a:bodyPr>
          <a:lstStyle/>
          <a:p>
            <a:r>
              <a:rPr lang="en-US" sz="8000" b="1" dirty="0"/>
              <a:t>Most historians  now date the origins of the new feminist science to Carolyn Merchant’s </a:t>
            </a:r>
            <a:r>
              <a:rPr lang="en-US" sz="8000" b="1" i="1" dirty="0"/>
              <a:t>The Death of Nature</a:t>
            </a:r>
            <a:r>
              <a:rPr lang="en-US" sz="8000" b="1" dirty="0"/>
              <a:t> in 1980. In this path breaking study, Merchant, drew attention to the philosophical and cultural implications of the 17th century Scientific Revolution on our relationship with Nature. </a:t>
            </a:r>
          </a:p>
          <a:p>
            <a:pPr marL="0" indent="0">
              <a:buNone/>
            </a:pPr>
            <a:r>
              <a:rPr lang="en-US" sz="8000" b="1" dirty="0"/>
              <a:t>  To her, the Enlightenment was the period when         </a:t>
            </a:r>
            <a:r>
              <a:rPr lang="en-US" sz="8000" b="1" dirty="0" err="1"/>
              <a:t>Baconian</a:t>
            </a:r>
            <a:r>
              <a:rPr lang="en-US" sz="8000" b="1" dirty="0"/>
              <a:t> science began to atomize, dissect and objectify nature leading to its subsequent conception as passive or inert.</a:t>
            </a:r>
          </a:p>
          <a:p>
            <a:r>
              <a:rPr lang="en-US" sz="8000" b="1" dirty="0"/>
              <a:t> She cites Bacon’s use of metaphors that imposed a dominion model on “mother nature” and that justified her exploitation for use of ‘man’.  </a:t>
            </a:r>
          </a:p>
          <a:p>
            <a:endParaRPr lang="en-US" sz="4100" dirty="0"/>
          </a:p>
          <a:p>
            <a:r>
              <a:rPr lang="en-US" dirty="0"/>
              <a:t> </a:t>
            </a:r>
          </a:p>
        </p:txBody>
      </p:sp>
    </p:spTree>
    <p:extLst>
      <p:ext uri="{BB962C8B-B14F-4D97-AF65-F5344CB8AC3E}">
        <p14:creationId xmlns:p14="http://schemas.microsoft.com/office/powerpoint/2010/main" val="4743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DEATH OF NATURE 1980</a:t>
            </a:r>
          </a:p>
        </p:txBody>
      </p:sp>
      <p:pic>
        <p:nvPicPr>
          <p:cNvPr id="4" name="Content Placeholder 3" descr="download copy 6.jpg"/>
          <p:cNvPicPr>
            <a:picLocks noGrp="1" noChangeAspect="1"/>
          </p:cNvPicPr>
          <p:nvPr>
            <p:ph idx="1"/>
          </p:nvPr>
        </p:nvPicPr>
        <p:blipFill>
          <a:blip r:embed="rId2">
            <a:extLst>
              <a:ext uri="{28A0092B-C50C-407E-A947-70E740481C1C}">
                <a14:useLocalDpi xmlns:a14="http://schemas.microsoft.com/office/drawing/2010/main" val="0"/>
              </a:ext>
            </a:extLst>
          </a:blip>
          <a:srcRect t="19915" b="19915"/>
          <a:stretch>
            <a:fillRect/>
          </a:stretch>
        </p:blipFill>
        <p:spPr/>
      </p:pic>
    </p:spTree>
    <p:extLst>
      <p:ext uri="{BB962C8B-B14F-4D97-AF65-F5344CB8AC3E}">
        <p14:creationId xmlns:p14="http://schemas.microsoft.com/office/powerpoint/2010/main" val="121295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CAROLYN MERCHANT-DEATH OF NATURE- QUOTES</a:t>
            </a:r>
          </a:p>
        </p:txBody>
      </p:sp>
      <p:sp>
        <p:nvSpPr>
          <p:cNvPr id="3" name="Content Placeholder 2"/>
          <p:cNvSpPr>
            <a:spLocks noGrp="1"/>
          </p:cNvSpPr>
          <p:nvPr>
            <p:ph idx="1"/>
          </p:nvPr>
        </p:nvSpPr>
        <p:spPr/>
        <p:txBody>
          <a:bodyPr>
            <a:normAutofit fontScale="92500" lnSpcReduction="10000"/>
          </a:bodyPr>
          <a:lstStyle/>
          <a:p>
            <a:r>
              <a:rPr lang="en-US" dirty="0"/>
              <a:t>The Death of Nature. </a:t>
            </a:r>
          </a:p>
          <a:p>
            <a:r>
              <a:rPr lang="en-US" b="1" dirty="0"/>
              <a:t>“There I had argued that nature cast in the female gender, when stripped of activity and rendered passive, could be dominated by science, technology, and capitalist production. </a:t>
            </a:r>
          </a:p>
          <a:p>
            <a:r>
              <a:rPr lang="en-US" b="1" dirty="0"/>
              <a:t>During the transition to early modern capitalism, women lost ground in the sphere of production (through curtailment of their roles in the trades), while in the sphere of reproduction, and other male physicians were instrumental in undermining women’s traditional roles in midwifery and hence women’s control over their own bodies.</a:t>
            </a:r>
          </a:p>
        </p:txBody>
      </p:sp>
    </p:spTree>
    <p:extLst>
      <p:ext uri="{BB962C8B-B14F-4D97-AF65-F5344CB8AC3E}">
        <p14:creationId xmlns:p14="http://schemas.microsoft.com/office/powerpoint/2010/main" val="3560628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FRANCIS BACON- NATURE AS WOMAN</a:t>
            </a:r>
          </a:p>
        </p:txBody>
      </p:sp>
      <p:sp>
        <p:nvSpPr>
          <p:cNvPr id="3" name="Content Placeholder 2"/>
          <p:cNvSpPr>
            <a:spLocks noGrp="1"/>
          </p:cNvSpPr>
          <p:nvPr>
            <p:ph idx="1"/>
          </p:nvPr>
        </p:nvSpPr>
        <p:spPr/>
        <p:txBody>
          <a:bodyPr/>
          <a:lstStyle/>
          <a:p>
            <a:endParaRPr lang="en-US" dirty="0"/>
          </a:p>
          <a:p>
            <a:r>
              <a:rPr lang="en-US" b="1" dirty="0"/>
              <a:t>During the same period, Francis Bacon advocated extracting nature’s secrets from “her” bosom through science and technology. The subjugation of nature as female, I argued, was thus integral to the scientific method as power over nature: “As woman’s womb had symbolically yielded to the forceps, so nature’s womb harbored secrets that through technology could be wrested from her grasp for use in the improvement of the human condition.”</a:t>
            </a:r>
          </a:p>
        </p:txBody>
      </p:sp>
    </p:spTree>
    <p:extLst>
      <p:ext uri="{BB962C8B-B14F-4D97-AF65-F5344CB8AC3E}">
        <p14:creationId xmlns:p14="http://schemas.microsoft.com/office/powerpoint/2010/main" val="407891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INAUGURATION OF FEMINIST SCIENCE STUDIES</a:t>
            </a:r>
          </a:p>
        </p:txBody>
      </p:sp>
      <p:sp>
        <p:nvSpPr>
          <p:cNvPr id="3" name="Content Placeholder 2"/>
          <p:cNvSpPr>
            <a:spLocks noGrp="1"/>
          </p:cNvSpPr>
          <p:nvPr>
            <p:ph idx="1"/>
          </p:nvPr>
        </p:nvSpPr>
        <p:spPr/>
        <p:txBody>
          <a:bodyPr/>
          <a:lstStyle/>
          <a:p>
            <a:pPr marL="114300" indent="0">
              <a:buNone/>
            </a:pPr>
            <a:r>
              <a:rPr lang="en-US" b="1" dirty="0"/>
              <a:t>This compelling feminist critique of </a:t>
            </a:r>
            <a:r>
              <a:rPr lang="en-US" b="1" dirty="0" err="1"/>
              <a:t>Baconian</a:t>
            </a:r>
            <a:r>
              <a:rPr lang="en-US" b="1" dirty="0"/>
              <a:t> science  spurred an entirely new direction of scholarship that focused not only on gendered underpinnings of scientific knowledge but the status and experience of women in science. Her work inaugurated what is called Feminist Science Studies though she herself was known to have been the first </a:t>
            </a:r>
            <a:r>
              <a:rPr lang="en-US" b="1" dirty="0" err="1"/>
              <a:t>Ecofeminist</a:t>
            </a:r>
            <a:r>
              <a:rPr lang="en-US" b="1" dirty="0"/>
              <a:t> of her times.</a:t>
            </a:r>
          </a:p>
          <a:p>
            <a:pPr marL="114300" indent="0">
              <a:buNone/>
            </a:pPr>
            <a:r>
              <a:rPr lang="en-US" b="1" dirty="0"/>
              <a:t>ECOFEMINISM? </a:t>
            </a:r>
          </a:p>
          <a:p>
            <a:endParaRPr lang="en-US" b="1" dirty="0"/>
          </a:p>
        </p:txBody>
      </p:sp>
    </p:spTree>
    <p:extLst>
      <p:ext uri="{BB962C8B-B14F-4D97-AF65-F5344CB8AC3E}">
        <p14:creationId xmlns:p14="http://schemas.microsoft.com/office/powerpoint/2010/main" val="1495774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ECOFEMINIST PHILOSOPHIES</a:t>
            </a:r>
          </a:p>
        </p:txBody>
      </p:sp>
      <p:sp>
        <p:nvSpPr>
          <p:cNvPr id="3" name="Content Placeholder 2"/>
          <p:cNvSpPr>
            <a:spLocks noGrp="1"/>
          </p:cNvSpPr>
          <p:nvPr>
            <p:ph idx="1"/>
          </p:nvPr>
        </p:nvSpPr>
        <p:spPr/>
        <p:txBody>
          <a:bodyPr>
            <a:normAutofit/>
          </a:bodyPr>
          <a:lstStyle/>
          <a:p>
            <a:endParaRPr lang="en-US" b="1" dirty="0"/>
          </a:p>
          <a:p>
            <a:r>
              <a:rPr lang="en-US" b="1" dirty="0"/>
              <a:t>Ecofeminism uses the basic feminist tenets of equality between genders, and values a view of the world that respects organic processes, holistic connections, and the merits of intuition and collaboration. To these notions ecofeminism adds both a commitment to the environment and an awareness of the associations made between women and nature. </a:t>
            </a:r>
          </a:p>
        </p:txBody>
      </p:sp>
    </p:spTree>
    <p:extLst>
      <p:ext uri="{BB962C8B-B14F-4D97-AF65-F5344CB8AC3E}">
        <p14:creationId xmlns:p14="http://schemas.microsoft.com/office/powerpoint/2010/main" val="2844859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HOW BOTH NATURE AND WOMEN ARE SUBJECT TO PATRIARCHAL DOMINATION</a:t>
            </a:r>
          </a:p>
        </p:txBody>
      </p:sp>
      <p:sp>
        <p:nvSpPr>
          <p:cNvPr id="3" name="Content Placeholder 2"/>
          <p:cNvSpPr>
            <a:spLocks noGrp="1"/>
          </p:cNvSpPr>
          <p:nvPr>
            <p:ph idx="1"/>
          </p:nvPr>
        </p:nvSpPr>
        <p:spPr/>
        <p:txBody>
          <a:bodyPr>
            <a:normAutofit lnSpcReduction="10000"/>
          </a:bodyPr>
          <a:lstStyle/>
          <a:p>
            <a:r>
              <a:rPr lang="en-US" b="1" dirty="0"/>
              <a:t>Specifically, this philosophy emphasizes the ways both nature and women are treated by patriarchal (or male-</a:t>
            </a:r>
            <a:r>
              <a:rPr lang="en-US" b="1" dirty="0" err="1"/>
              <a:t>centred</a:t>
            </a:r>
            <a:r>
              <a:rPr lang="en-US" b="1" dirty="0"/>
              <a:t>) society. </a:t>
            </a:r>
            <a:r>
              <a:rPr lang="en-US" b="1" dirty="0" err="1"/>
              <a:t>Ecofeminists</a:t>
            </a:r>
            <a:r>
              <a:rPr lang="en-US" b="1" dirty="0"/>
              <a:t> examine the effect of gender categories in order to demonstrate the ways in which social norms exert unjust dominance over women and nature. </a:t>
            </a:r>
          </a:p>
          <a:p>
            <a:r>
              <a:rPr lang="en-US" b="1" dirty="0"/>
              <a:t>The philosophy also contends that those norms lead to an incomplete view of the world, and its practitioners advocate an alternative worldview that values the earth as sacred, recognizes humanity’s dependency on the natural world, and embraces all life as valuable.</a:t>
            </a:r>
          </a:p>
        </p:txBody>
      </p:sp>
    </p:spTree>
    <p:extLst>
      <p:ext uri="{BB962C8B-B14F-4D97-AF65-F5344CB8AC3E}">
        <p14:creationId xmlns:p14="http://schemas.microsoft.com/office/powerpoint/2010/main" val="239561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PIONEERS OF FEMINIST SCIENCE STUDIES</a:t>
            </a:r>
          </a:p>
        </p:txBody>
      </p:sp>
      <p:sp>
        <p:nvSpPr>
          <p:cNvPr id="3" name="Content Placeholder 2"/>
          <p:cNvSpPr>
            <a:spLocks noGrp="1"/>
          </p:cNvSpPr>
          <p:nvPr>
            <p:ph idx="1"/>
          </p:nvPr>
        </p:nvSpPr>
        <p:spPr/>
        <p:txBody>
          <a:bodyPr>
            <a:normAutofit lnSpcReduction="10000"/>
          </a:bodyPr>
          <a:lstStyle/>
          <a:p>
            <a:pPr marL="0" indent="0">
              <a:buNone/>
            </a:pPr>
            <a:r>
              <a:rPr lang="en-US" dirty="0"/>
              <a:t>Beginning with ground breaking works by feminist scientists like </a:t>
            </a:r>
            <a:r>
              <a:rPr lang="en-US" b="1" dirty="0"/>
              <a:t>Evelyn Fox Keller, Anne </a:t>
            </a:r>
            <a:r>
              <a:rPr lang="en-US" b="1" dirty="0" err="1"/>
              <a:t>Fausto</a:t>
            </a:r>
            <a:r>
              <a:rPr lang="en-US" b="1" dirty="0"/>
              <a:t>-Sterling, Ruth Hubbard</a:t>
            </a:r>
            <a:r>
              <a:rPr lang="en-US" dirty="0"/>
              <a:t>, and Marion Lowe, and feminist </a:t>
            </a:r>
            <a:r>
              <a:rPr lang="en-US" b="1" dirty="0"/>
              <a:t>philosophers</a:t>
            </a:r>
            <a:r>
              <a:rPr lang="en-US" dirty="0"/>
              <a:t> like Sandra Harding, feminist science studies is now a thriving field of scholarly activity with increasing numbers of practitioners in the U.S. and around the world. </a:t>
            </a:r>
          </a:p>
          <a:p>
            <a:pPr marL="0" indent="0">
              <a:buNone/>
            </a:pPr>
            <a:endParaRPr lang="en-US" dirty="0"/>
          </a:p>
          <a:p>
            <a:pPr marL="0" indent="0">
              <a:buNone/>
            </a:pPr>
            <a:r>
              <a:rPr lang="en-US" dirty="0"/>
              <a:t>While not necessarily called “feminist science studies” in earlier periods, many of the ideas in this field, in fact, extend back into the last century of the women’s movement.</a:t>
            </a:r>
          </a:p>
          <a:p>
            <a:endParaRPr lang="en-US" dirty="0"/>
          </a:p>
        </p:txBody>
      </p:sp>
    </p:spTree>
    <p:extLst>
      <p:ext uri="{BB962C8B-B14F-4D97-AF65-F5344CB8AC3E}">
        <p14:creationId xmlns:p14="http://schemas.microsoft.com/office/powerpoint/2010/main" val="2845992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EXPLORING THE GENDER STEREOTYPES IN SCIENTIFIC RESEARCH</a:t>
            </a:r>
          </a:p>
        </p:txBody>
      </p:sp>
      <p:sp>
        <p:nvSpPr>
          <p:cNvPr id="3" name="Content Placeholder 2"/>
          <p:cNvSpPr>
            <a:spLocks noGrp="1"/>
          </p:cNvSpPr>
          <p:nvPr>
            <p:ph idx="1"/>
          </p:nvPr>
        </p:nvSpPr>
        <p:spPr/>
        <p:txBody>
          <a:bodyPr>
            <a:normAutofit fontScale="85000" lnSpcReduction="20000"/>
          </a:bodyPr>
          <a:lstStyle/>
          <a:p>
            <a:r>
              <a:rPr lang="en-US" b="1" dirty="0"/>
              <a:t>An example of one of the benefits of this exchange is the rich investigation into the meaning and nature of biological sex differences (female or male) and the socially constructed definitions of gender (femininity and masculinity) that vary widely across time, place, income, and race. </a:t>
            </a:r>
          </a:p>
          <a:p>
            <a:r>
              <a:rPr lang="en-US" b="1" dirty="0"/>
              <a:t>For example, in “The Egg and the Sperm: How Science Has Constructed a Romance Based on Stereotypical Male-Female Roles” (1991),</a:t>
            </a:r>
          </a:p>
          <a:p>
            <a:endParaRPr lang="en-US" b="1" dirty="0"/>
          </a:p>
          <a:p>
            <a:r>
              <a:rPr lang="en-US" b="1" dirty="0"/>
              <a:t> Emily Martin shows how scientists have superimposed cultural sex stereotypes inappropriately onto the process of fertilization, resulting in inaccurate descriptions of cell and molecular interactions, faulty understandings of the physiology of fertilization, and skewed research priorities.</a:t>
            </a:r>
          </a:p>
          <a:p>
            <a:endParaRPr lang="en-US" dirty="0"/>
          </a:p>
        </p:txBody>
      </p:sp>
    </p:spTree>
    <p:extLst>
      <p:ext uri="{BB962C8B-B14F-4D97-AF65-F5344CB8AC3E}">
        <p14:creationId xmlns:p14="http://schemas.microsoft.com/office/powerpoint/2010/main" val="202169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FEMINISM, SCIENCE AND THE POST WAR  ANXIETIES</a:t>
            </a:r>
          </a:p>
        </p:txBody>
      </p:sp>
      <p:sp>
        <p:nvSpPr>
          <p:cNvPr id="3" name="Content Placeholder 2"/>
          <p:cNvSpPr>
            <a:spLocks noGrp="1"/>
          </p:cNvSpPr>
          <p:nvPr>
            <p:ph idx="1"/>
          </p:nvPr>
        </p:nvSpPr>
        <p:spPr/>
        <p:txBody>
          <a:bodyPr>
            <a:normAutofit/>
          </a:bodyPr>
          <a:lstStyle/>
          <a:p>
            <a:r>
              <a:rPr lang="en-US" b="1" dirty="0"/>
              <a:t>STS as it developed through the late 1960s and 70s in other words remained largely gender-blind. </a:t>
            </a:r>
          </a:p>
          <a:p>
            <a:r>
              <a:rPr lang="en-US" b="1" dirty="0"/>
              <a:t>Feminists argued that STS  suffered from a lack of engagement with feminist work and issues of inequality  on the one hand and a refusal to initiate a project of the historical retrieval of women’s contributions to science. </a:t>
            </a:r>
          </a:p>
          <a:p>
            <a:r>
              <a:rPr lang="en-US" b="1" dirty="0"/>
              <a:t> It was these questions in mind that feminist activists within the scientific establishment initiated the projects of feminist science. </a:t>
            </a:r>
          </a:p>
          <a:p>
            <a:endParaRPr lang="en-US" dirty="0"/>
          </a:p>
          <a:p>
            <a:endParaRPr lang="en-US" dirty="0"/>
          </a:p>
        </p:txBody>
      </p:sp>
    </p:spTree>
    <p:extLst>
      <p:ext uri="{BB962C8B-B14F-4D97-AF65-F5344CB8AC3E}">
        <p14:creationId xmlns:p14="http://schemas.microsoft.com/office/powerpoint/2010/main" val="2269249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GENDERED LANGUAGE OF BIOLOGY</a:t>
            </a:r>
          </a:p>
        </p:txBody>
      </p:sp>
      <p:sp>
        <p:nvSpPr>
          <p:cNvPr id="3" name="Content Placeholder 2"/>
          <p:cNvSpPr>
            <a:spLocks noGrp="1"/>
          </p:cNvSpPr>
          <p:nvPr>
            <p:ph idx="1"/>
          </p:nvPr>
        </p:nvSpPr>
        <p:spPr>
          <a:xfrm>
            <a:off x="457200" y="2209800"/>
            <a:ext cx="6357258" cy="4648200"/>
          </a:xfrm>
        </p:spPr>
        <p:txBody>
          <a:bodyPr>
            <a:normAutofit fontScale="85000" lnSpcReduction="10000"/>
          </a:bodyPr>
          <a:lstStyle/>
          <a:p>
            <a:r>
              <a:rPr lang="en-US" b="1" dirty="0"/>
              <a:t>MUCH OF THE SCIENTIFIC CONSTRUCTION OF GENDER LOOKS AT HOW CULTURAL ASSUMPTIONS ARE EMBEDDED IN THE LANGUAGE OF BIOLOGY. FOR EXAMPLE:</a:t>
            </a:r>
          </a:p>
          <a:p>
            <a:r>
              <a:rPr lang="en-US" b="1" dirty="0"/>
              <a:t>FOR EXAMPLE SINCE THE 19</a:t>
            </a:r>
            <a:r>
              <a:rPr lang="en-US" b="1" baseline="30000" dirty="0"/>
              <a:t>TH</a:t>
            </a:r>
            <a:r>
              <a:rPr lang="en-US" b="1" dirty="0"/>
              <a:t> CENTURY IN DESCRIPTIONS OF THE HUMAN REPRODUCTIVE SYSTEM- THE SPERM IS REGARDED AS ACTIVE AND THE EGG, PASSIVE. IN THE PROCESS OF FERTILIZATION IT IS SHOWN HOW THE EGG DOES NOT MOVE OR JOURNEY ON ITS OWN –IT IS PASSIVELY SWEPT INTO OR DRIFTS ALONG THE FALLOPIAN TUBE. </a:t>
            </a:r>
          </a:p>
          <a:p>
            <a:r>
              <a:rPr lang="en-US" b="1" dirty="0"/>
              <a:t>IN CONTRAST THE MALE SPERM IS DEEMED TO MOVE WITH SHEER FORCE AND VELOCITY TO DELIVER THE GENES TO THE EGG AND ACTIVATE THE DEVELOPMENTAL PROCESS OF THE EGG. WITH THIS ‘ACTIVE/PASSIVE’ REPRESENTATION OF THE EGG AND SPERM MARTIN SHOWS HOW SCIENCE HAS CONSTRUCTED A ROMANCE OUT OF STEREOTYPED GENDER ROLES.</a:t>
            </a:r>
          </a:p>
        </p:txBody>
      </p:sp>
    </p:spTree>
    <p:extLst>
      <p:ext uri="{BB962C8B-B14F-4D97-AF65-F5344CB8AC3E}">
        <p14:creationId xmlns:p14="http://schemas.microsoft.com/office/powerpoint/2010/main" val="3866480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ADDITION OF GENDER WITH RACE-</a:t>
            </a:r>
          </a:p>
        </p:txBody>
      </p:sp>
      <p:sp>
        <p:nvSpPr>
          <p:cNvPr id="3" name="Content Placeholder 2"/>
          <p:cNvSpPr>
            <a:spLocks noGrp="1"/>
          </p:cNvSpPr>
          <p:nvPr>
            <p:ph idx="1"/>
          </p:nvPr>
        </p:nvSpPr>
        <p:spPr/>
        <p:txBody>
          <a:bodyPr>
            <a:normAutofit/>
          </a:bodyPr>
          <a:lstStyle/>
          <a:p>
            <a:r>
              <a:rPr lang="en-US" b="1" dirty="0"/>
              <a:t>Feminist scholarship also examines ways in which ideas about sex and gender have influenced our real and imagined worlds, which Donna </a:t>
            </a:r>
            <a:r>
              <a:rPr lang="en-US" b="1" dirty="0" err="1"/>
              <a:t>Haraway</a:t>
            </a:r>
            <a:r>
              <a:rPr lang="en-US" b="1" dirty="0"/>
              <a:t> explores in illuminating ways in Primate Vision: Gender, Race, and Nature in the World of Modern Sciences (1989). </a:t>
            </a:r>
          </a:p>
          <a:p>
            <a:endParaRPr lang="en-US" b="1" dirty="0"/>
          </a:p>
          <a:p>
            <a:pPr marL="114300" indent="0">
              <a:buNone/>
            </a:pPr>
            <a:r>
              <a:rPr lang="en-US" b="1" dirty="0"/>
              <a:t>In this work, </a:t>
            </a:r>
            <a:r>
              <a:rPr lang="en-US" b="1" dirty="0" err="1"/>
              <a:t>Haraway</a:t>
            </a:r>
            <a:r>
              <a:rPr lang="en-US" b="1" dirty="0"/>
              <a:t> investigates how scientific findings in primatology have been deeply constrained and even flawed by gendered and </a:t>
            </a:r>
            <a:r>
              <a:rPr lang="en-US" b="1" dirty="0" err="1"/>
              <a:t>racialized</a:t>
            </a:r>
            <a:r>
              <a:rPr lang="en-US" b="1" dirty="0"/>
              <a:t> notions. </a:t>
            </a:r>
          </a:p>
        </p:txBody>
      </p:sp>
    </p:spTree>
    <p:extLst>
      <p:ext uri="{BB962C8B-B14F-4D97-AF65-F5344CB8AC3E}">
        <p14:creationId xmlns:p14="http://schemas.microsoft.com/office/powerpoint/2010/main" val="97449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PRIORTIZING  MALE PRIMATE BEHAVIOUR</a:t>
            </a:r>
          </a:p>
        </p:txBody>
      </p:sp>
      <p:sp>
        <p:nvSpPr>
          <p:cNvPr id="3" name="Content Placeholder 2"/>
          <p:cNvSpPr>
            <a:spLocks noGrp="1"/>
          </p:cNvSpPr>
          <p:nvPr>
            <p:ph idx="1"/>
          </p:nvPr>
        </p:nvSpPr>
        <p:spPr/>
        <p:txBody>
          <a:bodyPr>
            <a:normAutofit/>
          </a:bodyPr>
          <a:lstStyle/>
          <a:p>
            <a:pPr marL="114300" indent="0">
              <a:buNone/>
            </a:pPr>
            <a:r>
              <a:rPr lang="en-US" b="1" dirty="0"/>
              <a:t>She argues, for example, that before the 1970s primatologists unwittingly imposed their gendered template on their scientific work, leading them to study only the behavior of male primates or the adult female only in a mother-child relationship. </a:t>
            </a:r>
          </a:p>
          <a:p>
            <a:pPr marL="0" indent="0">
              <a:buNone/>
            </a:pPr>
            <a:r>
              <a:rPr lang="en-US" b="1" dirty="0"/>
              <a:t>As a result, they developed an inaccurate understanding of primate behavior, lacking attention to the role of female primates, including the extent of their sexual choice, aggressiveness, or even polyandrous behavior.</a:t>
            </a:r>
          </a:p>
          <a:p>
            <a:endParaRPr lang="en-US" dirty="0"/>
          </a:p>
        </p:txBody>
      </p:sp>
    </p:spTree>
    <p:extLst>
      <p:ext uri="{BB962C8B-B14F-4D97-AF65-F5344CB8AC3E}">
        <p14:creationId xmlns:p14="http://schemas.microsoft.com/office/powerpoint/2010/main" val="4200633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HARAWAY- PRIMATE VISIONS</a:t>
            </a:r>
          </a:p>
        </p:txBody>
      </p:sp>
      <p:sp>
        <p:nvSpPr>
          <p:cNvPr id="3" name="Content Placeholder 2"/>
          <p:cNvSpPr>
            <a:spLocks noGrp="1"/>
          </p:cNvSpPr>
          <p:nvPr>
            <p:ph idx="1"/>
          </p:nvPr>
        </p:nvSpPr>
        <p:spPr>
          <a:xfrm>
            <a:off x="457199" y="2209800"/>
            <a:ext cx="6508377" cy="4397829"/>
          </a:xfrm>
        </p:spPr>
        <p:txBody>
          <a:bodyPr>
            <a:normAutofit fontScale="92500" lnSpcReduction="10000"/>
          </a:bodyPr>
          <a:lstStyle/>
          <a:p>
            <a:r>
              <a:rPr lang="en-US" b="1" dirty="0"/>
              <a:t>Haraway asserted that there is a tendency to masculinize the stories about "reproductive competition and sex between aggressive males and receptive females [that] facilitate some and preclude other types of conclusions”. </a:t>
            </a:r>
          </a:p>
          <a:p>
            <a:r>
              <a:rPr lang="en-US" b="1" dirty="0"/>
              <a:t>She contended that female primatologists focus on different observations that require more communication and basic survival activities, offering very different perspectives of the origins of nature and culture than the currently accepted ones. Drawing on examples of Western narratives and ideologies of gender, race and class, </a:t>
            </a:r>
            <a:r>
              <a:rPr lang="en-US" b="1" dirty="0" err="1"/>
              <a:t>Haraway</a:t>
            </a:r>
            <a:r>
              <a:rPr lang="en-US" b="1" dirty="0"/>
              <a:t> questioned the most fundamental constructions of scientific human nature stories based on primates. In Primate Visions, she wrote: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5642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HARAWAY- RACIAL AND SEXUAL DIFFERENCE</a:t>
            </a:r>
          </a:p>
        </p:txBody>
      </p:sp>
      <p:sp>
        <p:nvSpPr>
          <p:cNvPr id="3" name="Content Placeholder 2"/>
          <p:cNvSpPr>
            <a:spLocks noGrp="1"/>
          </p:cNvSpPr>
          <p:nvPr>
            <p:ph idx="1"/>
          </p:nvPr>
        </p:nvSpPr>
        <p:spPr/>
        <p:txBody>
          <a:bodyPr/>
          <a:lstStyle/>
          <a:p>
            <a:r>
              <a:rPr lang="en-US" b="1" dirty="0"/>
              <a:t>"My hope has been that the always oblique and sometimes perverse focusing would facilitate revisions of fundamental, persistent western narratives about difference, especially racial and sexual difference”.</a:t>
            </a:r>
            <a:br>
              <a:rPr lang="en-US" b="1" dirty="0"/>
            </a:br>
            <a:endParaRPr lang="en-US" b="1" dirty="0"/>
          </a:p>
        </p:txBody>
      </p:sp>
    </p:spTree>
    <p:extLst>
      <p:ext uri="{BB962C8B-B14F-4D97-AF65-F5344CB8AC3E}">
        <p14:creationId xmlns:p14="http://schemas.microsoft.com/office/powerpoint/2010/main" val="665861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CHANGING THE SOCIAL EPISTEMOLOGY OF SCIENCE</a:t>
            </a:r>
          </a:p>
        </p:txBody>
      </p:sp>
      <p:sp>
        <p:nvSpPr>
          <p:cNvPr id="3" name="Content Placeholder 2"/>
          <p:cNvSpPr>
            <a:spLocks noGrp="1"/>
          </p:cNvSpPr>
          <p:nvPr>
            <p:ph idx="1"/>
          </p:nvPr>
        </p:nvSpPr>
        <p:spPr>
          <a:xfrm>
            <a:off x="457199" y="2057400"/>
            <a:ext cx="6651172" cy="4702629"/>
          </a:xfrm>
        </p:spPr>
        <p:txBody>
          <a:bodyPr>
            <a:normAutofit fontScale="85000" lnSpcReduction="20000"/>
          </a:bodyPr>
          <a:lstStyle/>
          <a:p>
            <a:r>
              <a:rPr lang="en-US" b="1" dirty="0"/>
              <a:t>As Helen </a:t>
            </a:r>
            <a:r>
              <a:rPr lang="en-US" b="1" dirty="0" err="1"/>
              <a:t>Longino</a:t>
            </a:r>
            <a:r>
              <a:rPr lang="en-US" b="1" dirty="0"/>
              <a:t> has pointed out in Science as Social Knowledge (1990), social and political interests, as well as personal biases, have an impact on the production of scientific knowledge. Social, political or personal interests can affect:</a:t>
            </a:r>
          </a:p>
          <a:p>
            <a:r>
              <a:rPr lang="en-US" b="1" dirty="0"/>
              <a:t>—how scientists set priorities for scientific investigation;</a:t>
            </a:r>
          </a:p>
          <a:p>
            <a:r>
              <a:rPr lang="en-US" b="1" dirty="0"/>
              <a:t>—what questions are posed about a topic;</a:t>
            </a:r>
          </a:p>
          <a:p>
            <a:r>
              <a:rPr lang="en-US" b="1" dirty="0"/>
              <a:t>—what explanatory framework or theory frames a scientific study; —what methods are used;</a:t>
            </a:r>
          </a:p>
          <a:p>
            <a:r>
              <a:rPr lang="en-US" b="1" dirty="0"/>
              <a:t>—what data are considered valid and invalid;</a:t>
            </a:r>
          </a:p>
          <a:p>
            <a:r>
              <a:rPr lang="en-US" b="1" dirty="0"/>
              <a:t>—how data are interpreted;</a:t>
            </a:r>
          </a:p>
          <a:p>
            <a:r>
              <a:rPr lang="en-US" b="1" dirty="0"/>
              <a:t>—how data in one study are compared to data in other studies; —what conclusions are drawn from the analysis of scientific data; and —what recommendations are made for future studies.</a:t>
            </a:r>
          </a:p>
          <a:p>
            <a:endParaRPr lang="en-US" dirty="0"/>
          </a:p>
        </p:txBody>
      </p:sp>
    </p:spTree>
    <p:extLst>
      <p:ext uri="{BB962C8B-B14F-4D97-AF65-F5344CB8AC3E}">
        <p14:creationId xmlns:p14="http://schemas.microsoft.com/office/powerpoint/2010/main" val="4261038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FEMINIST EMPRICISM AND THE PROBLEM OF SCIENTIFIC OBJECTIVITY</a:t>
            </a:r>
          </a:p>
        </p:txBody>
      </p:sp>
      <p:sp>
        <p:nvSpPr>
          <p:cNvPr id="3" name="Content Placeholder 2"/>
          <p:cNvSpPr>
            <a:spLocks noGrp="1"/>
          </p:cNvSpPr>
          <p:nvPr>
            <p:ph idx="1"/>
          </p:nvPr>
        </p:nvSpPr>
        <p:spPr/>
        <p:txBody>
          <a:bodyPr>
            <a:normAutofit lnSpcReduction="10000"/>
          </a:bodyPr>
          <a:lstStyle/>
          <a:p>
            <a:r>
              <a:rPr lang="en-US" b="1" dirty="0"/>
              <a:t>Feminist scientists see the real goal is to strive for what Sandra Harding has called “strong objectivity”—where all sources of error or bias, cultural as well as technical, are taken into account.</a:t>
            </a:r>
          </a:p>
          <a:p>
            <a:r>
              <a:rPr lang="en-US" b="1" dirty="0"/>
              <a:t>Feminist empiricist believe that it is possible to separate purified science from the distorting effects of society. To look at the social assumptions behind the formulation of scientific problems, to look at multiple points of view and focus on the need to remove those subjective biases in theory or practice that reinforce hierarchies and inequalities in society.</a:t>
            </a:r>
          </a:p>
          <a:p>
            <a:endParaRPr lang="en-US" b="1" dirty="0"/>
          </a:p>
          <a:p>
            <a:endParaRPr lang="en-US" dirty="0"/>
          </a:p>
        </p:txBody>
      </p:sp>
    </p:spTree>
    <p:extLst>
      <p:ext uri="{BB962C8B-B14F-4D97-AF65-F5344CB8AC3E}">
        <p14:creationId xmlns:p14="http://schemas.microsoft.com/office/powerpoint/2010/main" val="212247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FEMINIST STANDPOINT THEORY</a:t>
            </a:r>
          </a:p>
        </p:txBody>
      </p:sp>
      <p:sp>
        <p:nvSpPr>
          <p:cNvPr id="3" name="Content Placeholder 2"/>
          <p:cNvSpPr>
            <a:spLocks noGrp="1"/>
          </p:cNvSpPr>
          <p:nvPr>
            <p:ph idx="1"/>
          </p:nvPr>
        </p:nvSpPr>
        <p:spPr/>
        <p:txBody>
          <a:bodyPr>
            <a:normAutofit fontScale="85000" lnSpcReduction="20000"/>
          </a:bodyPr>
          <a:lstStyle/>
          <a:p>
            <a:r>
              <a:rPr lang="en-US" b="1" dirty="0"/>
              <a:t>FEMINIST EMPIRICISM FURTHER DEVELOPED TOWARDS A FEMINIST STANDPOINT THEORY IN THE WRITINGS OF SANDRA HARDING. A FEMINIST STANDPOINT IS A PRIVELEGED PERSPECTIVE AND NOT MERELY ANOTHER PERSPECTIVE.</a:t>
            </a:r>
          </a:p>
          <a:p>
            <a:r>
              <a:rPr lang="en-US" b="1" dirty="0"/>
              <a:t>THE CENTRAL ARGUMENT OF FEMINIST STANDPOINT THEORY IS THAT WOMEN’S EXPERIENCE OF SEXUAL DISCRIMINATION ALLOWS THEM TO BETTER UNDERSTAND GENDER RELATIONS.</a:t>
            </a:r>
          </a:p>
          <a:p>
            <a:r>
              <a:rPr lang="en-US" b="1" dirty="0"/>
              <a:t>THEY ARE ABLE TO SEE ASPECTS OF DISCRIMINATION THAT CANNOT BE SEEN FROM A MALE PERSPECTIVE.</a:t>
            </a:r>
          </a:p>
          <a:p>
            <a:r>
              <a:rPr lang="en-US" b="1" dirty="0"/>
              <a:t>A STANDPOINT IS NOT SIMPLY AN INTERESTED IN THE SENSE OF A BIASED POSITION BUT ONE THAT IS ENGAGED.</a:t>
            </a:r>
          </a:p>
          <a:p>
            <a:r>
              <a:rPr lang="en-US" b="1" dirty="0"/>
              <a:t>THOSE WHO ARE CONSTRAINED CAN BETTER UNDERSTAND THE CONDITIONS AND CONSEQUENCES OF CONSTRAINT.</a:t>
            </a:r>
          </a:p>
        </p:txBody>
      </p:sp>
    </p:spTree>
    <p:extLst>
      <p:ext uri="{BB962C8B-B14F-4D97-AF65-F5344CB8AC3E}">
        <p14:creationId xmlns:p14="http://schemas.microsoft.com/office/powerpoint/2010/main" val="2836881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CHANGING THE MASCULINE CULTURE OF SCIENCE</a:t>
            </a:r>
          </a:p>
        </p:txBody>
      </p:sp>
      <p:sp>
        <p:nvSpPr>
          <p:cNvPr id="3" name="Content Placeholder 2"/>
          <p:cNvSpPr>
            <a:spLocks noGrp="1"/>
          </p:cNvSpPr>
          <p:nvPr>
            <p:ph idx="1"/>
          </p:nvPr>
        </p:nvSpPr>
        <p:spPr/>
        <p:txBody>
          <a:bodyPr>
            <a:normAutofit fontScale="92500" lnSpcReduction="10000"/>
          </a:bodyPr>
          <a:lstStyle/>
          <a:p>
            <a:r>
              <a:rPr lang="en-US" b="1" dirty="0"/>
              <a:t>Feminist analysis has helped us understand why women have not participated fully in scientific communities and why many still feel unwelcome when they do. </a:t>
            </a:r>
          </a:p>
          <a:p>
            <a:r>
              <a:rPr lang="en-US" b="1" dirty="0"/>
              <a:t>It also articulates the reasons why it is advantageous to science that there be a diversity of people and perspectives in the scientific community. </a:t>
            </a:r>
          </a:p>
          <a:p>
            <a:r>
              <a:rPr lang="en-US" b="1" dirty="0"/>
              <a:t>Finally, feminist analysis helps to improve more traditional accounts of science and may contribute to substantive changes in both the culture and content of scientific practice and knowledge. </a:t>
            </a:r>
          </a:p>
          <a:p>
            <a:endParaRPr lang="en-US" dirty="0"/>
          </a:p>
        </p:txBody>
      </p:sp>
    </p:spTree>
    <p:extLst>
      <p:ext uri="{BB962C8B-B14F-4D97-AF65-F5344CB8AC3E}">
        <p14:creationId xmlns:p14="http://schemas.microsoft.com/office/powerpoint/2010/main" val="3487767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COSTS OF EXCLUDING WOMEN FROM SCIENCE</a:t>
            </a:r>
          </a:p>
        </p:txBody>
      </p:sp>
      <p:sp>
        <p:nvSpPr>
          <p:cNvPr id="3" name="Content Placeholder 2"/>
          <p:cNvSpPr>
            <a:spLocks noGrp="1"/>
          </p:cNvSpPr>
          <p:nvPr>
            <p:ph idx="1"/>
          </p:nvPr>
        </p:nvSpPr>
        <p:spPr/>
        <p:txBody>
          <a:bodyPr>
            <a:normAutofit fontScale="92500" lnSpcReduction="20000"/>
          </a:bodyPr>
          <a:lstStyle/>
          <a:p>
            <a:r>
              <a:rPr lang="en-US" dirty="0"/>
              <a:t>Feminist science studies today and in earlier periods has brought to the study of science an awareness of the costs of excluding women and other marginalized groups from full participation in science. </a:t>
            </a:r>
          </a:p>
          <a:p>
            <a:r>
              <a:rPr lang="en-US" dirty="0"/>
              <a:t>Part of the loss is to those excluded individuals who, because of their sex, racial-ethnic background, or class, have been deprived of the pleasures and challenges, the rewards and power, of studying and “doing” science. </a:t>
            </a:r>
          </a:p>
          <a:p>
            <a:r>
              <a:rPr lang="en-US" dirty="0"/>
              <a:t>But society as a whole has lost out on the talents and insights that they could have brought to science and technology.</a:t>
            </a:r>
          </a:p>
          <a:p>
            <a:endParaRPr lang="en-US" dirty="0"/>
          </a:p>
        </p:txBody>
      </p:sp>
    </p:spTree>
    <p:extLst>
      <p:ext uri="{BB962C8B-B14F-4D97-AF65-F5344CB8AC3E}">
        <p14:creationId xmlns:p14="http://schemas.microsoft.com/office/powerpoint/2010/main" val="1502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CRYING CALL FOR EQUALITY</a:t>
            </a:r>
          </a:p>
        </p:txBody>
      </p:sp>
      <p:pic>
        <p:nvPicPr>
          <p:cNvPr id="4" name="Content Placeholder 3" descr="download copy 2.jpg"/>
          <p:cNvPicPr>
            <a:picLocks noGrp="1" noChangeAspect="1"/>
          </p:cNvPicPr>
          <p:nvPr>
            <p:ph idx="1"/>
          </p:nvPr>
        </p:nvPicPr>
        <p:blipFill>
          <a:blip r:embed="rId2">
            <a:extLst>
              <a:ext uri="{28A0092B-C50C-407E-A947-70E740481C1C}">
                <a14:useLocalDpi xmlns:a14="http://schemas.microsoft.com/office/drawing/2010/main" val="0"/>
              </a:ext>
            </a:extLst>
          </a:blip>
          <a:srcRect l="6715" r="6715"/>
          <a:stretch>
            <a:fillRect/>
          </a:stretch>
        </p:blipFill>
        <p:spPr/>
      </p:pic>
    </p:spTree>
    <p:extLst>
      <p:ext uri="{BB962C8B-B14F-4D97-AF65-F5344CB8AC3E}">
        <p14:creationId xmlns:p14="http://schemas.microsoft.com/office/powerpoint/2010/main" val="1702356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HOW CAN THE INCLUSION OF WOMEN OF DIVERSITY INFORM THESE SCIENTIFIC DECISIONS?</a:t>
            </a:r>
          </a:p>
        </p:txBody>
      </p:sp>
      <p:sp>
        <p:nvSpPr>
          <p:cNvPr id="3" name="Content Placeholder 2"/>
          <p:cNvSpPr>
            <a:spLocks noGrp="1"/>
          </p:cNvSpPr>
          <p:nvPr>
            <p:ph idx="1"/>
          </p:nvPr>
        </p:nvSpPr>
        <p:spPr>
          <a:xfrm>
            <a:off x="457199" y="2057400"/>
            <a:ext cx="6508377" cy="4626429"/>
          </a:xfrm>
        </p:spPr>
        <p:txBody>
          <a:bodyPr>
            <a:normAutofit fontScale="85000" lnSpcReduction="10000"/>
          </a:bodyPr>
          <a:lstStyle/>
          <a:p>
            <a:endParaRPr lang="en-US" dirty="0"/>
          </a:p>
          <a:p>
            <a:endParaRPr lang="en-US" dirty="0"/>
          </a:p>
          <a:p>
            <a:r>
              <a:rPr lang="en-US" dirty="0"/>
              <a:t>That does not mean that feminist science studies argues that African-American women, for example—or Puerto Rican men or white women—necessarily look at scientific problems differently from the white men who have dominated Western science. But which problems or diseases, for example, are chosen for intensive study by a scientific community is likely to be determined by what that community knows about and what it thinks is “important.” In the U.S., for example, funding for breast cancer research did not become a Congressional priority until women’s health activists organized and lobbied for more funds and for a rethinking of standard scientific approaches to the problem.</a:t>
            </a:r>
          </a:p>
          <a:p>
            <a:pPr marL="0" indent="0">
              <a:buNone/>
            </a:pPr>
            <a:r>
              <a:rPr lang="en-US" dirty="0"/>
              <a:t> </a:t>
            </a:r>
          </a:p>
          <a:p>
            <a:endParaRPr lang="en-US" dirty="0"/>
          </a:p>
        </p:txBody>
      </p:sp>
    </p:spTree>
    <p:extLst>
      <p:ext uri="{BB962C8B-B14F-4D97-AF65-F5344CB8AC3E}">
        <p14:creationId xmlns:p14="http://schemas.microsoft.com/office/powerpoint/2010/main" val="1222595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INCLUSION OF NEGLECTED AREAS OF STUDY</a:t>
            </a:r>
          </a:p>
        </p:txBody>
      </p:sp>
      <p:sp>
        <p:nvSpPr>
          <p:cNvPr id="3" name="Content Placeholder 2"/>
          <p:cNvSpPr>
            <a:spLocks noGrp="1"/>
          </p:cNvSpPr>
          <p:nvPr>
            <p:ph idx="1"/>
          </p:nvPr>
        </p:nvSpPr>
        <p:spPr/>
        <p:txBody>
          <a:bodyPr>
            <a:normAutofit fontScale="92500" lnSpcReduction="10000"/>
          </a:bodyPr>
          <a:lstStyle/>
          <a:p>
            <a:r>
              <a:rPr lang="en-US" dirty="0"/>
              <a:t>Where were the women in science, and how was their work valued? What was their history? </a:t>
            </a:r>
          </a:p>
          <a:p>
            <a:r>
              <a:rPr lang="en-US" dirty="0"/>
              <a:t>How might constructing a more accurate history of science, one that takes women seriously, influence our understanding of both the history and the specific content of science? </a:t>
            </a:r>
          </a:p>
          <a:p>
            <a:r>
              <a:rPr lang="en-US" dirty="0"/>
              <a:t>How have traditional understandings of and assumptions about gender influenced the production of scientific knowledge? </a:t>
            </a:r>
          </a:p>
          <a:p>
            <a:r>
              <a:rPr lang="en-US" dirty="0"/>
              <a:t>How do cultural beliefs about gender affect the priorities, methods, and methodologies in the sciences?</a:t>
            </a:r>
          </a:p>
          <a:p>
            <a:endParaRPr lang="en-US" dirty="0"/>
          </a:p>
        </p:txBody>
      </p:sp>
    </p:spTree>
    <p:extLst>
      <p:ext uri="{BB962C8B-B14F-4D97-AF65-F5344CB8AC3E}">
        <p14:creationId xmlns:p14="http://schemas.microsoft.com/office/powerpoint/2010/main" val="290056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DEMAND FOR EQUAL PAY FOR EQUAL WORK</a:t>
            </a:r>
          </a:p>
        </p:txBody>
      </p:sp>
      <p:pic>
        <p:nvPicPr>
          <p:cNvPr id="4" name="Content Placeholder 3" descr="download copy 3.jpg"/>
          <p:cNvPicPr>
            <a:picLocks noGrp="1" noChangeAspect="1"/>
          </p:cNvPicPr>
          <p:nvPr>
            <p:ph idx="1"/>
          </p:nvPr>
        </p:nvPicPr>
        <p:blipFill>
          <a:blip r:embed="rId2">
            <a:extLst>
              <a:ext uri="{28A0092B-C50C-407E-A947-70E740481C1C}">
                <a14:useLocalDpi xmlns:a14="http://schemas.microsoft.com/office/drawing/2010/main" val="0"/>
              </a:ext>
            </a:extLst>
          </a:blip>
          <a:srcRect t="9834" b="9834"/>
          <a:stretch>
            <a:fillRect/>
          </a:stretch>
        </p:blipFill>
        <p:spPr/>
      </p:pic>
    </p:spTree>
    <p:extLst>
      <p:ext uri="{BB962C8B-B14F-4D97-AF65-F5344CB8AC3E}">
        <p14:creationId xmlns:p14="http://schemas.microsoft.com/office/powerpoint/2010/main" val="387703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FEMINIST INTERVENTIONS IN STS</a:t>
            </a:r>
          </a:p>
        </p:txBody>
      </p:sp>
      <p:sp>
        <p:nvSpPr>
          <p:cNvPr id="3" name="Content Placeholder 2"/>
          <p:cNvSpPr>
            <a:spLocks noGrp="1"/>
          </p:cNvSpPr>
          <p:nvPr>
            <p:ph idx="1"/>
          </p:nvPr>
        </p:nvSpPr>
        <p:spPr/>
        <p:txBody>
          <a:bodyPr>
            <a:normAutofit fontScale="92500" lnSpcReduction="20000"/>
          </a:bodyPr>
          <a:lstStyle/>
          <a:p>
            <a:r>
              <a:rPr lang="en-US" dirty="0"/>
              <a:t>Feminist activists both within the  scientific academia and outside welcomed the new critical Science and Technological Studies with mixed feeling. </a:t>
            </a:r>
          </a:p>
          <a:p>
            <a:r>
              <a:rPr lang="en-US" dirty="0"/>
              <a:t>While it was clear that STS had cleared the way for rejecting the received view of science as pure rational activity and scientific knowledge as the bearer of objective, irrefutable truths.</a:t>
            </a:r>
          </a:p>
          <a:p>
            <a:r>
              <a:rPr lang="en-US" dirty="0"/>
              <a:t>  </a:t>
            </a:r>
            <a:r>
              <a:rPr lang="en-US" b="1" dirty="0"/>
              <a:t>Feminists argued that discussions of the “social </a:t>
            </a:r>
            <a:r>
              <a:rPr lang="en-US" b="1" dirty="0" err="1"/>
              <a:t>constructedness</a:t>
            </a:r>
            <a:r>
              <a:rPr lang="en-US" b="1" dirty="0"/>
              <a:t>” or “</a:t>
            </a:r>
            <a:r>
              <a:rPr lang="en-US" b="1" dirty="0" err="1"/>
              <a:t>embeddedness</a:t>
            </a:r>
            <a:r>
              <a:rPr lang="en-US" b="1" dirty="0"/>
              <a:t> of scientific knowledge” ignored the presence of women in science on the one hand and remained particularly blind to the gendered nature of scientific practice at large.</a:t>
            </a:r>
          </a:p>
        </p:txBody>
      </p:sp>
    </p:spTree>
    <p:extLst>
      <p:ext uri="{BB962C8B-B14F-4D97-AF65-F5344CB8AC3E}">
        <p14:creationId xmlns:p14="http://schemas.microsoft.com/office/powerpoint/2010/main" val="261374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FEMINIST SCIENCE STUDIES –IS IT A UNFIED FIELD OF STUDY?</a:t>
            </a:r>
          </a:p>
        </p:txBody>
      </p:sp>
      <p:sp>
        <p:nvSpPr>
          <p:cNvPr id="3" name="Content Placeholder 2"/>
          <p:cNvSpPr>
            <a:spLocks noGrp="1"/>
          </p:cNvSpPr>
          <p:nvPr>
            <p:ph idx="1"/>
          </p:nvPr>
        </p:nvSpPr>
        <p:spPr/>
        <p:txBody>
          <a:bodyPr>
            <a:normAutofit/>
          </a:bodyPr>
          <a:lstStyle/>
          <a:p>
            <a:r>
              <a:rPr lang="en-US" b="1" dirty="0"/>
              <a:t>Feminism has never been monolithic. In fact, it is quite common at women’s studies conferences to see references to feminism that acknowledge it as a wide array of ideological, scholarly, and political viewpoints. </a:t>
            </a:r>
          </a:p>
          <a:p>
            <a:r>
              <a:rPr lang="en-US" b="1" dirty="0"/>
              <a:t>Nonetheless, feminists share a common understanding that women have historically been devalued and denied full equality. Feminism therefore provokes questions about undeserved power differentials in society.</a:t>
            </a:r>
          </a:p>
          <a:p>
            <a:endParaRPr lang="en-US" dirty="0"/>
          </a:p>
        </p:txBody>
      </p:sp>
    </p:spTree>
    <p:extLst>
      <p:ext uri="{BB962C8B-B14F-4D97-AF65-F5344CB8AC3E}">
        <p14:creationId xmlns:p14="http://schemas.microsoft.com/office/powerpoint/2010/main" val="329840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QUESTIONS OF FEMINISTS </a:t>
            </a:r>
          </a:p>
        </p:txBody>
      </p:sp>
      <p:sp>
        <p:nvSpPr>
          <p:cNvPr id="3" name="Content Placeholder 2"/>
          <p:cNvSpPr>
            <a:spLocks noGrp="1"/>
          </p:cNvSpPr>
          <p:nvPr>
            <p:ph idx="1"/>
          </p:nvPr>
        </p:nvSpPr>
        <p:spPr/>
        <p:txBody>
          <a:bodyPr>
            <a:normAutofit fontScale="85000" lnSpcReduction="10000"/>
          </a:bodyPr>
          <a:lstStyle/>
          <a:p>
            <a:r>
              <a:rPr lang="en-US" b="1" dirty="0"/>
              <a:t>WHY HAVE WOMEN BEEN EXCLUDED FROM SCIENCE? OR WHY HAVE WOMEN’S CONTRIBUTIONS TO SCIENCE NOT BEEN ACKNOWLEDGED/</a:t>
            </a:r>
          </a:p>
          <a:p>
            <a:r>
              <a:rPr lang="en-US" b="1" dirty="0"/>
              <a:t> HOW CAN WOMEN BE INCLUDED AS EQUAL PARTICIPANTS IN SCIENCE?</a:t>
            </a:r>
          </a:p>
          <a:p>
            <a:r>
              <a:rPr lang="en-US" b="1" dirty="0"/>
              <a:t>IS IT A QUESTION OF INSTITUTIONAL OPPORTUNITIES OR IS IT A QUESTION OF CHANGING THE ENTIRE CULTURE OF SCIENTIFIC PRACTICE? </a:t>
            </a:r>
          </a:p>
          <a:p>
            <a:r>
              <a:rPr lang="en-US" b="1" dirty="0"/>
              <a:t>THE NEED TO QUESTION AND CHANGE THE MASCULINE CULTURE OF SCIENCE? TO ASK HOW DID IT HAPPEN AND WHAT ARE ITS CONSEQUENCES? </a:t>
            </a:r>
          </a:p>
          <a:p>
            <a:r>
              <a:rPr lang="en-US" b="1" dirty="0"/>
              <a:t>DOES SCIENCE NEEDS TO BE ‘FEMINIZED’ OR HUMANIZED?</a:t>
            </a:r>
          </a:p>
          <a:p>
            <a:endParaRPr lang="en-US" dirty="0"/>
          </a:p>
          <a:p>
            <a:endParaRPr lang="en-US" dirty="0"/>
          </a:p>
        </p:txBody>
      </p:sp>
    </p:spTree>
    <p:extLst>
      <p:ext uri="{BB962C8B-B14F-4D97-AF65-F5344CB8AC3E}">
        <p14:creationId xmlns:p14="http://schemas.microsoft.com/office/powerpoint/2010/main" val="161891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WOMEN’S SCIENCE TO FEMINIST SCIENCE</a:t>
            </a:r>
          </a:p>
        </p:txBody>
      </p:sp>
      <p:sp>
        <p:nvSpPr>
          <p:cNvPr id="3" name="Content Placeholder 2"/>
          <p:cNvSpPr>
            <a:spLocks noGrp="1"/>
          </p:cNvSpPr>
          <p:nvPr>
            <p:ph idx="1"/>
          </p:nvPr>
        </p:nvSpPr>
        <p:spPr/>
        <p:txBody>
          <a:bodyPr>
            <a:normAutofit/>
          </a:bodyPr>
          <a:lstStyle/>
          <a:p>
            <a:r>
              <a:rPr lang="en-US" dirty="0"/>
              <a:t>It’s hard to summarize this huge body of  literature, but roughly speaking there are three for four distinct genres- historical literature  such as Margaret </a:t>
            </a:r>
            <a:r>
              <a:rPr lang="en-US" dirty="0" err="1"/>
              <a:t>Rossiter’s</a:t>
            </a:r>
            <a:r>
              <a:rPr lang="en-US" dirty="0"/>
              <a:t> two volume Women Scientists in America that focus on the retrieval of stories of women scientists that threw light on the changing identities, roles, and conditions of women through history. </a:t>
            </a:r>
          </a:p>
          <a:p>
            <a:endParaRPr lang="en-US" dirty="0"/>
          </a:p>
        </p:txBody>
      </p:sp>
    </p:spTree>
    <p:extLst>
      <p:ext uri="{BB962C8B-B14F-4D97-AF65-F5344CB8AC3E}">
        <p14:creationId xmlns:p14="http://schemas.microsoft.com/office/powerpoint/2010/main" val="3308023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CAREER AND CONTRIBUTIONS OF WOMEN AND PRACTICES OF EXCLUSION</a:t>
            </a:r>
          </a:p>
        </p:txBody>
      </p:sp>
      <p:sp>
        <p:nvSpPr>
          <p:cNvPr id="3" name="Content Placeholder 2"/>
          <p:cNvSpPr>
            <a:spLocks noGrp="1"/>
          </p:cNvSpPr>
          <p:nvPr>
            <p:ph idx="1"/>
          </p:nvPr>
        </p:nvSpPr>
        <p:spPr/>
        <p:txBody>
          <a:bodyPr>
            <a:normAutofit fontScale="85000" lnSpcReduction="10000"/>
          </a:bodyPr>
          <a:lstStyle/>
          <a:p>
            <a:r>
              <a:rPr lang="en-US" b="1" dirty="0"/>
              <a:t>The ‘women in sciences studies’ agenda  began with a primary focus on retrieval of the </a:t>
            </a:r>
            <a:r>
              <a:rPr lang="en-US" b="1" u="sng" dirty="0"/>
              <a:t>career and contributions </a:t>
            </a:r>
            <a:r>
              <a:rPr lang="en-US" b="1" dirty="0"/>
              <a:t>of women scientists and then went on to study the </a:t>
            </a:r>
            <a:r>
              <a:rPr lang="en-US" b="1" u="sng" dirty="0"/>
              <a:t>patriarchal structures of the  scientific establishment and the practices of exclusion that discouraged women from participating in many scientific disciplines. </a:t>
            </a:r>
          </a:p>
          <a:p>
            <a:endParaRPr lang="en-US" b="1" dirty="0"/>
          </a:p>
          <a:p>
            <a:r>
              <a:rPr lang="en-US" b="1" dirty="0"/>
              <a:t>Much of this work discussed explicit forms of discrimination such as differences in pay and status, sexual harassment, and the failure of scientific communities to acknowledge important work done by women. Other scholars have focused on more subtler barriers such as the effects gender roles and the masculine cultures of science and technology. </a:t>
            </a:r>
          </a:p>
          <a:p>
            <a:endParaRPr lang="en-US" dirty="0"/>
          </a:p>
        </p:txBody>
      </p:sp>
    </p:spTree>
    <p:extLst>
      <p:ext uri="{BB962C8B-B14F-4D97-AF65-F5344CB8AC3E}">
        <p14:creationId xmlns:p14="http://schemas.microsoft.com/office/powerpoint/2010/main" val="3899827101"/>
      </p:ext>
    </p:extLst>
  </p:cSld>
  <p:clrMapOvr>
    <a:masterClrMapping/>
  </p:clrMapOvr>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556</TotalTime>
  <Words>2584</Words>
  <Application>Microsoft Office PowerPoint</Application>
  <PresentationFormat>On-screen Show (4:3)</PresentationFormat>
  <Paragraphs>115</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Century Gothic</vt:lpstr>
      <vt:lpstr>Wingdings 2</vt:lpstr>
      <vt:lpstr>Plaza</vt:lpstr>
      <vt:lpstr>FEMINIST CRITIQUES OF SCIENCE</vt:lpstr>
      <vt:lpstr>FEMINISM, SCIENCE AND THE POST WAR  ANXIETIES</vt:lpstr>
      <vt:lpstr>THE CRYING CALL FOR EQUALITY</vt:lpstr>
      <vt:lpstr>DEMAND FOR EQUAL PAY FOR EQUAL WORK</vt:lpstr>
      <vt:lpstr>FEMINIST INTERVENTIONS IN STS</vt:lpstr>
      <vt:lpstr>FEMINIST SCIENCE STUDIES –IS IT A UNFIED FIELD OF STUDY?</vt:lpstr>
      <vt:lpstr>4 QUESTIONS OF FEMINISTS </vt:lpstr>
      <vt:lpstr>FROM WOMEN’S SCIENCE TO FEMINIST SCIENCE</vt:lpstr>
      <vt:lpstr>CAREER AND CONTRIBUTIONS OF WOMEN AND PRACTICES OF EXCLUSION</vt:lpstr>
      <vt:lpstr>THE MOVE TO FEMINIST ANALYSIS OF SCIENTIFIC IDEAS</vt:lpstr>
      <vt:lpstr>CAROLYN MERCHANT- THE DEATH OF NATURE</vt:lpstr>
      <vt:lpstr>THE DEATH OF NATURE 1980</vt:lpstr>
      <vt:lpstr>CAROLYN MERCHANT-DEATH OF NATURE- QUOTES</vt:lpstr>
      <vt:lpstr>FRANCIS BACON- NATURE AS WOMAN</vt:lpstr>
      <vt:lpstr>THE INAUGURATION OF FEMINIST SCIENCE STUDIES</vt:lpstr>
      <vt:lpstr>ECOFEMINIST PHILOSOPHIES</vt:lpstr>
      <vt:lpstr>HOW BOTH NATURE AND WOMEN ARE SUBJECT TO PATRIARCHAL DOMINATION</vt:lpstr>
      <vt:lpstr>PIONEERS OF FEMINIST SCIENCE STUDIES</vt:lpstr>
      <vt:lpstr>EXPLORING THE GENDER STEREOTYPES IN SCIENTIFIC RESEARCH</vt:lpstr>
      <vt:lpstr>THE GENDERED LANGUAGE OF BIOLOGY</vt:lpstr>
      <vt:lpstr>THE ADDITION OF GENDER WITH RACE-</vt:lpstr>
      <vt:lpstr>PRIORTIZING  MALE PRIMATE BEHAVIOUR</vt:lpstr>
      <vt:lpstr>HARAWAY- PRIMATE VISIONS</vt:lpstr>
      <vt:lpstr>HARAWAY- RACIAL AND SEXUAL DIFFERENCE</vt:lpstr>
      <vt:lpstr>CHANGING THE SOCIAL EPISTEMOLOGY OF SCIENCE</vt:lpstr>
      <vt:lpstr>FEMINIST EMPRICISM AND THE PROBLEM OF SCIENTIFIC OBJECTIVITY</vt:lpstr>
      <vt:lpstr>FEMINIST STANDPOINT THEORY</vt:lpstr>
      <vt:lpstr>CHANGING THE MASCULINE CULTURE OF SCIENCE</vt:lpstr>
      <vt:lpstr>THE COSTS OF EXCLUDING WOMEN FROM SCIENCE</vt:lpstr>
      <vt:lpstr>HOW CAN THE INCLUSION OF WOMEN OF DIVERSITY INFORM THESE SCIENTIFIC DECISIONS?</vt:lpstr>
      <vt:lpstr>THE INCLUSION OF NEGLECTED AREAS OF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FEMINIST CRITIQUES OF SCIENCE AND TECHNOLOGY</dc:title>
  <dc:creator>MADHUMITA</dc:creator>
  <cp:lastModifiedBy>raj patel</cp:lastModifiedBy>
  <cp:revision>72</cp:revision>
  <dcterms:created xsi:type="dcterms:W3CDTF">2018-09-30T13:19:45Z</dcterms:created>
  <dcterms:modified xsi:type="dcterms:W3CDTF">2020-12-21T15:59:50Z</dcterms:modified>
</cp:coreProperties>
</file>