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92" r:id="rId3"/>
    <p:sldId id="264" r:id="rId4"/>
    <p:sldId id="267" r:id="rId5"/>
    <p:sldId id="268" r:id="rId6"/>
    <p:sldId id="269" r:id="rId7"/>
    <p:sldId id="270" r:id="rId8"/>
    <p:sldId id="271" r:id="rId9"/>
    <p:sldId id="272" r:id="rId10"/>
    <p:sldId id="283" r:id="rId11"/>
    <p:sldId id="282" r:id="rId12"/>
    <p:sldId id="273" r:id="rId13"/>
    <p:sldId id="274" r:id="rId14"/>
    <p:sldId id="265" r:id="rId15"/>
    <p:sldId id="275" r:id="rId16"/>
    <p:sldId id="276" r:id="rId17"/>
    <p:sldId id="284" r:id="rId18"/>
    <p:sldId id="289" r:id="rId19"/>
    <p:sldId id="290" r:id="rId20"/>
    <p:sldId id="291" r:id="rId21"/>
    <p:sldId id="294" r:id="rId22"/>
    <p:sldId id="293"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26" autoAdjust="0"/>
  </p:normalViewPr>
  <p:slideViewPr>
    <p:cSldViewPr snapToGrid="0" snapToObjects="1">
      <p:cViewPr>
        <p:scale>
          <a:sx n="88" d="100"/>
          <a:sy n="88" d="100"/>
        </p:scale>
        <p:origin x="87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22677-F74C-457C-895F-E43E7BB4E63B}" type="datetimeFigureOut">
              <a:rPr lang="en-US" smtClean="0"/>
              <a:t>12/21/2020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C28E9C-431A-4B72-84E5-AC4B2933213F}" type="slidenum">
              <a:rPr lang="en-US" smtClean="0"/>
              <a:t>‹#›</a:t>
            </a:fld>
            <a:endParaRPr lang="en-US"/>
          </a:p>
        </p:txBody>
      </p:sp>
    </p:spTree>
    <p:extLst>
      <p:ext uri="{BB962C8B-B14F-4D97-AF65-F5344CB8AC3E}">
        <p14:creationId xmlns:p14="http://schemas.microsoft.com/office/powerpoint/2010/main" val="972591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C28E9C-431A-4B72-84E5-AC4B2933213F}" type="slidenum">
              <a:rPr lang="en-US" smtClean="0"/>
              <a:t>1</a:t>
            </a:fld>
            <a:endParaRPr lang="en-US"/>
          </a:p>
        </p:txBody>
      </p:sp>
    </p:spTree>
    <p:extLst>
      <p:ext uri="{BB962C8B-B14F-4D97-AF65-F5344CB8AC3E}">
        <p14:creationId xmlns:p14="http://schemas.microsoft.com/office/powerpoint/2010/main" val="3664552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15A4B0EB-42F1-EF4C-887F-B054297C5960}" type="datetimeFigureOut">
              <a:rPr lang="en-US" smtClean="0"/>
              <a:t>12/21/2020</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5A4B0EB-42F1-EF4C-887F-B054297C5960}"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847BB-2F86-C74B-8DCE-6B162FFD8DE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5A4B0EB-42F1-EF4C-887F-B054297C5960}" type="datetimeFigureOut">
              <a:rPr lang="en-US" smtClean="0"/>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847BB-2F86-C74B-8DCE-6B162FFD8DE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15A4B0EB-42F1-EF4C-887F-B054297C5960}" type="datetimeFigureOut">
              <a:rPr lang="en-US" smtClean="0"/>
              <a:t>12/21/2020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5847BB-2F86-C74B-8DCE-6B162FFD8DE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15A4B0EB-42F1-EF4C-887F-B054297C5960}" type="datetimeFigureOut">
              <a:rPr lang="en-US" smtClean="0"/>
              <a:t>12/21/2020</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15A4B0EB-42F1-EF4C-887F-B054297C5960}" type="datetimeFigureOut">
              <a:rPr lang="en-US" smtClean="0"/>
              <a:t>12/21/2020</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35847BB-2F86-C74B-8DCE-6B162FFD8DE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A4B0EB-42F1-EF4C-887F-B054297C5960}"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847BB-2F86-C74B-8DCE-6B162FFD8DE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15A4B0EB-42F1-EF4C-887F-B054297C5960}" type="datetimeFigureOut">
              <a:rPr lang="en-US" smtClean="0"/>
              <a:t>12/21/2020</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35847BB-2F86-C74B-8DCE-6B162FFD8DE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15A4B0EB-42F1-EF4C-887F-B054297C5960}" type="datetimeFigureOut">
              <a:rPr lang="en-US" smtClean="0"/>
              <a:t>12/21/2020</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35847BB-2F86-C74B-8DCE-6B162FFD8DE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15A4B0EB-42F1-EF4C-887F-B054297C5960}" type="datetimeFigureOut">
              <a:rPr lang="en-US" smtClean="0"/>
              <a:t>12/21/2020</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35847BB-2F86-C74B-8DCE-6B162FFD8DE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15A4B0EB-42F1-EF4C-887F-B054297C5960}"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847BB-2F86-C74B-8DCE-6B162FFD8DE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15A4B0EB-42F1-EF4C-887F-B054297C5960}"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847BB-2F86-C74B-8DCE-6B162FFD8DE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15A4B0EB-42F1-EF4C-887F-B054297C5960}"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847BB-2F86-C74B-8DCE-6B162FFD8DE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15A4B0EB-42F1-EF4C-887F-B054297C5960}"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847BB-2F86-C74B-8DCE-6B162FFD8DE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15A4B0EB-42F1-EF4C-887F-B054297C5960}" type="datetimeFigureOut">
              <a:rPr lang="en-US" smtClean="0"/>
              <a:t>12/21/2020</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15A4B0EB-42F1-EF4C-887F-B054297C5960}" type="datetimeFigureOut">
              <a:rPr lang="en-US" smtClean="0"/>
              <a:t>12/21/2020</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535847BB-2F86-C74B-8DCE-6B162FFD8DE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15A4B0EB-42F1-EF4C-887F-B054297C5960}"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847BB-2F86-C74B-8DCE-6B162FFD8DE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15A4B0EB-42F1-EF4C-887F-B054297C5960}" type="datetimeFigureOut">
              <a:rPr lang="en-US" smtClean="0"/>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5847BB-2F86-C74B-8DCE-6B162FFD8DE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15A4B0EB-42F1-EF4C-887F-B054297C5960}"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535847BB-2F86-C74B-8DCE-6B162FFD8DE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15A4B0EB-42F1-EF4C-887F-B054297C5960}"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847BB-2F86-C74B-8DCE-6B162FFD8DE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15A4B0EB-42F1-EF4C-887F-B054297C5960}" type="datetimeFigureOut">
              <a:rPr lang="en-US" smtClean="0"/>
              <a:t>12/21/2020</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535847BB-2F86-C74B-8DCE-6B162FFD8DE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GENDER AND TECHNOLOGY</a:t>
            </a:r>
          </a:p>
        </p:txBody>
      </p:sp>
      <p:sp>
        <p:nvSpPr>
          <p:cNvPr id="3" name="Subtitle 2"/>
          <p:cNvSpPr>
            <a:spLocks noGrp="1"/>
          </p:cNvSpPr>
          <p:nvPr>
            <p:ph type="subTitle" idx="1"/>
          </p:nvPr>
        </p:nvSpPr>
        <p:spPr/>
        <p:txBody>
          <a:bodyPr/>
          <a:lstStyle/>
          <a:p>
            <a:r>
              <a:rPr lang="en-US" dirty="0"/>
              <a:t>MAPPING THE TERMS OF THE DEBATE </a:t>
            </a:r>
          </a:p>
        </p:txBody>
      </p:sp>
    </p:spTree>
    <p:extLst>
      <p:ext uri="{BB962C8B-B14F-4D97-AF65-F5344CB8AC3E}">
        <p14:creationId xmlns:p14="http://schemas.microsoft.com/office/powerpoint/2010/main" val="3287929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WOMEN IN THE INDUSTRIAL REVOLUTION- AS MILL LABOUR</a:t>
            </a:r>
          </a:p>
        </p:txBody>
      </p:sp>
      <p:pic>
        <p:nvPicPr>
          <p:cNvPr id="4" name="Content Placeholder 3" descr="download copy.jpg"/>
          <p:cNvPicPr>
            <a:picLocks noGrp="1" noChangeAspect="1"/>
          </p:cNvPicPr>
          <p:nvPr>
            <p:ph idx="1"/>
          </p:nvPr>
        </p:nvPicPr>
        <p:blipFill>
          <a:blip r:embed="rId2">
            <a:extLst>
              <a:ext uri="{28A0092B-C50C-407E-A947-70E740481C1C}">
                <a14:useLocalDpi xmlns:a14="http://schemas.microsoft.com/office/drawing/2010/main" val="0"/>
              </a:ext>
            </a:extLst>
          </a:blip>
          <a:srcRect t="10040" b="10040"/>
          <a:stretch>
            <a:fillRect/>
          </a:stretch>
        </p:blipFill>
        <p:spPr/>
      </p:pic>
    </p:spTree>
    <p:extLst>
      <p:ext uri="{BB962C8B-B14F-4D97-AF65-F5344CB8AC3E}">
        <p14:creationId xmlns:p14="http://schemas.microsoft.com/office/powerpoint/2010/main" val="3430068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WOMEN IN THE INDUSTRIAL REVOLUTION- IN THE COAL MINES</a:t>
            </a:r>
          </a:p>
        </p:txBody>
      </p:sp>
      <p:pic>
        <p:nvPicPr>
          <p:cNvPr id="4" name="Content Placeholder 3" descr="women.jpg"/>
          <p:cNvPicPr>
            <a:picLocks noGrp="1" noChangeAspect="1"/>
          </p:cNvPicPr>
          <p:nvPr>
            <p:ph idx="1"/>
          </p:nvPr>
        </p:nvPicPr>
        <p:blipFill>
          <a:blip r:embed="rId2">
            <a:extLst>
              <a:ext uri="{28A0092B-C50C-407E-A947-70E740481C1C}">
                <a14:useLocalDpi xmlns:a14="http://schemas.microsoft.com/office/drawing/2010/main" val="0"/>
              </a:ext>
            </a:extLst>
          </a:blip>
          <a:srcRect t="15367" b="15367"/>
          <a:stretch>
            <a:fillRect/>
          </a:stretch>
        </p:blipFill>
        <p:spPr/>
      </p:pic>
    </p:spTree>
    <p:extLst>
      <p:ext uri="{BB962C8B-B14F-4D97-AF65-F5344CB8AC3E}">
        <p14:creationId xmlns:p14="http://schemas.microsoft.com/office/powerpoint/2010/main" val="1495121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CONSEQUENCES OF THE GENDER DIVISION OF LABOUR</a:t>
            </a:r>
          </a:p>
        </p:txBody>
      </p:sp>
      <p:sp>
        <p:nvSpPr>
          <p:cNvPr id="3" name="Content Placeholder 2"/>
          <p:cNvSpPr>
            <a:spLocks noGrp="1"/>
          </p:cNvSpPr>
          <p:nvPr>
            <p:ph idx="1"/>
          </p:nvPr>
        </p:nvSpPr>
        <p:spPr/>
        <p:txBody>
          <a:bodyPr/>
          <a:lstStyle/>
          <a:p>
            <a:r>
              <a:rPr lang="en-US" dirty="0"/>
              <a:t>The consequences of segregation include disparities between pay and promotion opportunities. The gender composition of jobs is linked to employment rewards because men hold more desirable jobs and because customarily female activities are culturally devalued. </a:t>
            </a:r>
          </a:p>
          <a:p>
            <a:r>
              <a:rPr lang="en-US" dirty="0"/>
              <a:t>Many explanations for segregation focus on the preferences of workers and employers, including statistical discrimination. </a:t>
            </a:r>
          </a:p>
          <a:p>
            <a:r>
              <a:rPr lang="en-US" dirty="0"/>
              <a:t>More useful explanations emphasize the impact of employers' or nations' policies and practices on the extent of </a:t>
            </a:r>
            <a:r>
              <a:rPr lang="en-US" dirty="0">
                <a:highlight>
                  <a:srgbClr val="FFFF00"/>
                </a:highlight>
              </a:rPr>
              <a:t>sex segregation.</a:t>
            </a:r>
          </a:p>
          <a:p>
            <a:endParaRPr lang="en-US" dirty="0"/>
          </a:p>
        </p:txBody>
      </p:sp>
    </p:spTree>
    <p:extLst>
      <p:ext uri="{BB962C8B-B14F-4D97-AF65-F5344CB8AC3E}">
        <p14:creationId xmlns:p14="http://schemas.microsoft.com/office/powerpoint/2010/main" val="2153345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TECHNOLOGY AND THE GENDER DIVISION OF LABOUR</a:t>
            </a:r>
          </a:p>
        </p:txBody>
      </p:sp>
      <p:sp>
        <p:nvSpPr>
          <p:cNvPr id="3" name="Content Placeholder 2"/>
          <p:cNvSpPr>
            <a:spLocks noGrp="1"/>
          </p:cNvSpPr>
          <p:nvPr>
            <p:ph idx="1"/>
          </p:nvPr>
        </p:nvSpPr>
        <p:spPr/>
        <p:txBody>
          <a:bodyPr/>
          <a:lstStyle/>
          <a:p>
            <a:endParaRPr lang="en-US" dirty="0"/>
          </a:p>
          <a:p>
            <a:r>
              <a:rPr lang="en-US" dirty="0"/>
              <a:t>MOST STUDIES OF TECHNOLOGY AND GENDER TEND TO CONCUR THAT DELIBERATELY OR NOT THE DESIGN OF TECHNOLOGIES IN MANUFACTURING OR SERVICE SECTORS TENDED TO INVEST MORE VALUE AND MEANING TO THOSE THAT INVOLVED THE DEPLOYMENT OF WHAT ARE DEEMED TO BE TYPICALLY MALE SKILLS- WHETHER MENTAL OR MANUAL.</a:t>
            </a:r>
          </a:p>
        </p:txBody>
      </p:sp>
    </p:spTree>
    <p:extLst>
      <p:ext uri="{BB962C8B-B14F-4D97-AF65-F5344CB8AC3E}">
        <p14:creationId xmlns:p14="http://schemas.microsoft.com/office/powerpoint/2010/main" val="3295865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FEMINIST STUDIES OF TECHNOLOGY AND SCOT</a:t>
            </a:r>
          </a:p>
        </p:txBody>
      </p:sp>
      <p:sp>
        <p:nvSpPr>
          <p:cNvPr id="3" name="Content Placeholder 2"/>
          <p:cNvSpPr>
            <a:spLocks noGrp="1"/>
          </p:cNvSpPr>
          <p:nvPr>
            <p:ph idx="1"/>
          </p:nvPr>
        </p:nvSpPr>
        <p:spPr/>
        <p:txBody>
          <a:bodyPr>
            <a:normAutofit fontScale="92500"/>
          </a:bodyPr>
          <a:lstStyle/>
          <a:p>
            <a:pPr marL="0" indent="0">
              <a:buNone/>
            </a:pPr>
            <a:endParaRPr lang="en-US" dirty="0"/>
          </a:p>
          <a:p>
            <a:pPr marL="0" indent="0">
              <a:buNone/>
            </a:pPr>
            <a:r>
              <a:rPr lang="en-US" dirty="0"/>
              <a:t>MORE CONTEMPORARY FEMINIST STUDIES  THAT HAVE MOVED AWAY FROM EARLIER MARXIST MODELS ARGUE THAT THE RELATIONSHIP BETWEEN TECHNOLOGY AND GENDER CAN BE MORE MEANINGFUL IF THESE DRAW UPON THE CONSTRUCTIVIST APPROACHES OF SCOT AND ANT STUDIES OF TECHNOLOGY AND FOCUS ON THE VARIOUS STAGES OF TECHNICAL INNOVATION FROM CONCEPTUALIZATION, TO PROTOTYPING, TO PRODUCTION AND RETAIL.</a:t>
            </a:r>
          </a:p>
          <a:p>
            <a:pPr marL="0" indent="0">
              <a:buNone/>
            </a:pPr>
            <a:r>
              <a:rPr lang="en-US" dirty="0"/>
              <a:t>IN OTHER WORDS INSTEAD OF FOCUSING ON OUTCOMES OF TECHNOLOGY, NEW STUDIES OF GENDER AND TECHNOLOGY ARE MORE KEEN TO TAKE  LARGER LIFE-CYCLE APPROACHES.</a:t>
            </a:r>
          </a:p>
        </p:txBody>
      </p:sp>
    </p:spTree>
    <p:extLst>
      <p:ext uri="{BB962C8B-B14F-4D97-AF65-F5344CB8AC3E}">
        <p14:creationId xmlns:p14="http://schemas.microsoft.com/office/powerpoint/2010/main" val="163018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MOVING AWAY FROM DETERMINIST MODELS</a:t>
            </a:r>
          </a:p>
        </p:txBody>
      </p:sp>
      <p:sp>
        <p:nvSpPr>
          <p:cNvPr id="3" name="Content Placeholder 2"/>
          <p:cNvSpPr>
            <a:spLocks noGrp="1"/>
          </p:cNvSpPr>
          <p:nvPr>
            <p:ph idx="1"/>
          </p:nvPr>
        </p:nvSpPr>
        <p:spPr/>
        <p:txBody>
          <a:bodyPr/>
          <a:lstStyle/>
          <a:p>
            <a:r>
              <a:rPr lang="en-US" dirty="0"/>
              <a:t>THE KEY MOTIVATION IN THE TURN TO CONSTRUCTIVIST –LIFE CYCLE APPROACHES IS TO MOVE AWAY FROM ANY PRE-DETEMINED JUDGEMENT ABOUT TECHNOLOGIES AND FOCUS ON WHAT PINCH AND BIJKER REFERRED TO AS </a:t>
            </a:r>
            <a:r>
              <a:rPr lang="en-US" dirty="0">
                <a:highlight>
                  <a:srgbClr val="FFFF00"/>
                </a:highlight>
              </a:rPr>
              <a:t>‘INTERPRETATIVE FLEXIBILITY’</a:t>
            </a:r>
            <a:r>
              <a:rPr lang="en-US" dirty="0"/>
              <a:t>   OR</a:t>
            </a:r>
          </a:p>
          <a:p>
            <a:r>
              <a:rPr lang="en-US" dirty="0"/>
              <a:t>THAT PHASE OF TECHNOLOGICAL DEVELOPMENT THAT IS MARKED BY ‘INTERPRETIVE FLEXIBILITY’ WHEREIN RELEVANT SOCIAL GROUPS CAN ARGUE ABOUT THE FORM, FUNCTION, AESTHETICS OF AN ARTIFACT.</a:t>
            </a:r>
          </a:p>
          <a:p>
            <a:endParaRPr lang="en-US" dirty="0"/>
          </a:p>
          <a:p>
            <a:endParaRPr lang="en-US" dirty="0"/>
          </a:p>
        </p:txBody>
      </p:sp>
    </p:spTree>
    <p:extLst>
      <p:ext uri="{BB962C8B-B14F-4D97-AF65-F5344CB8AC3E}">
        <p14:creationId xmlns:p14="http://schemas.microsoft.com/office/powerpoint/2010/main" val="710186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THE BEGINNINGS OF GENDER CODING OF TECHNOLOGY</a:t>
            </a:r>
          </a:p>
        </p:txBody>
      </p:sp>
      <p:sp>
        <p:nvSpPr>
          <p:cNvPr id="3" name="Content Placeholder 2"/>
          <p:cNvSpPr>
            <a:spLocks noGrp="1"/>
          </p:cNvSpPr>
          <p:nvPr>
            <p:ph idx="1"/>
          </p:nvPr>
        </p:nvSpPr>
        <p:spPr/>
        <p:txBody>
          <a:bodyPr/>
          <a:lstStyle/>
          <a:p>
            <a:r>
              <a:rPr lang="en-US" dirty="0"/>
              <a:t>IT IS AT THIS EARLY POINT THAT THE </a:t>
            </a:r>
            <a:r>
              <a:rPr lang="en-US" dirty="0">
                <a:highlight>
                  <a:srgbClr val="FFFF00"/>
                </a:highlight>
              </a:rPr>
              <a:t>FIRST GENDERING OF AN ARTIFACT </a:t>
            </a:r>
            <a:r>
              <a:rPr lang="en-US" dirty="0"/>
              <a:t>TAKES PLACE BASED UPON ASSUMPTIONS OF THE SKILLS REQUIRED TO USE IT. EITHER MENTAL, MANUAL OR RELATIVE PRIVILEGING OF ONE OVER ANOTHER.</a:t>
            </a:r>
          </a:p>
          <a:p>
            <a:endParaRPr lang="en-US" dirty="0"/>
          </a:p>
          <a:p>
            <a:r>
              <a:rPr lang="en-US" dirty="0"/>
              <a:t>THE MARKING OF SKILLS AS MASCULINE AND FEMININE ARE THEN INSCRIBED ONTO THE ARTIFACT AND SOLD ACCORDINGLY.</a:t>
            </a:r>
          </a:p>
        </p:txBody>
      </p:sp>
    </p:spTree>
    <p:extLst>
      <p:ext uri="{BB962C8B-B14F-4D97-AF65-F5344CB8AC3E}">
        <p14:creationId xmlns:p14="http://schemas.microsoft.com/office/powerpoint/2010/main" val="1351905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GENDER AND TECHNOLOGY IN THE MAKING- CYNTHIA COCKBURN AND SUSAN OMROD,1993</a:t>
            </a:r>
          </a:p>
        </p:txBody>
      </p:sp>
      <p:pic>
        <p:nvPicPr>
          <p:cNvPr id="4" name="Content Placeholder 3" descr="51NZ0N6N6DL._SX314_BO1,204,203,200_.jpg"/>
          <p:cNvPicPr>
            <a:picLocks noGrp="1" noChangeAspect="1"/>
          </p:cNvPicPr>
          <p:nvPr>
            <p:ph idx="1"/>
          </p:nvPr>
        </p:nvPicPr>
        <p:blipFill>
          <a:blip r:embed="rId2">
            <a:extLst>
              <a:ext uri="{28A0092B-C50C-407E-A947-70E740481C1C}">
                <a14:useLocalDpi xmlns:a14="http://schemas.microsoft.com/office/drawing/2010/main" val="0"/>
              </a:ext>
            </a:extLst>
          </a:blip>
          <a:srcRect t="31716" b="31716"/>
          <a:stretch>
            <a:fillRect/>
          </a:stretch>
        </p:blipFill>
        <p:spPr/>
      </p:pic>
    </p:spTree>
    <p:extLst>
      <p:ext uri="{BB962C8B-B14F-4D97-AF65-F5344CB8AC3E}">
        <p14:creationId xmlns:p14="http://schemas.microsoft.com/office/powerpoint/2010/main" val="3753595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THE MAKING OF GENDER AND TECHNOLOGY AS MUTUALLY CONSTITUTIVE SOCIAL PROCESSES.</a:t>
            </a:r>
          </a:p>
        </p:txBody>
      </p:sp>
      <p:sp>
        <p:nvSpPr>
          <p:cNvPr id="3" name="Content Placeholder 2"/>
          <p:cNvSpPr>
            <a:spLocks noGrp="1"/>
          </p:cNvSpPr>
          <p:nvPr>
            <p:ph idx="1"/>
          </p:nvPr>
        </p:nvSpPr>
        <p:spPr/>
        <p:txBody>
          <a:bodyPr>
            <a:normAutofit fontScale="92500" lnSpcReduction="20000"/>
          </a:bodyPr>
          <a:lstStyle/>
          <a:p>
            <a:r>
              <a:rPr lang="en-US" dirty="0">
                <a:highlight>
                  <a:srgbClr val="FFFF00"/>
                </a:highlight>
              </a:rPr>
              <a:t>CYNTHIA COCKBURN AND SUSAN OMROD</a:t>
            </a:r>
          </a:p>
          <a:p>
            <a:r>
              <a:rPr lang="en-US" dirty="0"/>
              <a:t>Cockburn and </a:t>
            </a:r>
            <a:r>
              <a:rPr lang="en-US" dirty="0" err="1"/>
              <a:t>Omrod</a:t>
            </a:r>
            <a:r>
              <a:rPr lang="en-US" dirty="0"/>
              <a:t>, demonstrated the making of gender and technology as comparable social processes, one helping shape the other. They take as an example the microwave oven, a recent innovation in domestic technology that neatly encapsulates the technology//gender relation. In the microwave, masculine engineering encounters an age old woman's technology: cooking.</a:t>
            </a:r>
          </a:p>
          <a:p>
            <a:r>
              <a:rPr lang="en-US" dirty="0"/>
              <a:t>The authors show how the microwave begins as a state-of-the-art masculine technology, is translated in the retail trade into a `family' commodity, one of a range of domestic white goods, and eventually settles into the kitchen alongside other humble feminine appliances; unlike the old cooker, however, the microwave retains just a whiff of aftershave. </a:t>
            </a:r>
          </a:p>
        </p:txBody>
      </p:sp>
    </p:spTree>
    <p:extLst>
      <p:ext uri="{BB962C8B-B14F-4D97-AF65-F5344CB8AC3E}">
        <p14:creationId xmlns:p14="http://schemas.microsoft.com/office/powerpoint/2010/main" val="2054338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SO HOW DID THAT HAPPEN?</a:t>
            </a:r>
          </a:p>
        </p:txBody>
      </p:sp>
      <p:sp>
        <p:nvSpPr>
          <p:cNvPr id="3" name="Content Placeholder 2"/>
          <p:cNvSpPr>
            <a:spLocks noGrp="1"/>
          </p:cNvSpPr>
          <p:nvPr>
            <p:ph idx="1"/>
          </p:nvPr>
        </p:nvSpPr>
        <p:spPr/>
        <p:txBody>
          <a:bodyPr>
            <a:normAutofit fontScale="92500" lnSpcReduction="20000"/>
          </a:bodyPr>
          <a:lstStyle/>
          <a:p>
            <a:r>
              <a:rPr lang="en-US" dirty="0"/>
              <a:t>Like many other technological wonders, the beginnings of </a:t>
            </a:r>
            <a:r>
              <a:rPr lang="en-US" dirty="0">
                <a:highlight>
                  <a:srgbClr val="FFFF00"/>
                </a:highlight>
              </a:rPr>
              <a:t>microwave technology were discovered by accident. One day in 1945, the story goes, Dr. Percy </a:t>
            </a:r>
            <a:r>
              <a:rPr lang="en-US" dirty="0" err="1">
                <a:highlight>
                  <a:srgbClr val="FFFF00"/>
                </a:highlight>
              </a:rPr>
              <a:t>Lebaron</a:t>
            </a:r>
            <a:r>
              <a:rPr lang="en-US" dirty="0">
                <a:highlight>
                  <a:srgbClr val="FFFF00"/>
                </a:highlight>
              </a:rPr>
              <a:t> Spencer</a:t>
            </a:r>
            <a:r>
              <a:rPr lang="en-US" dirty="0"/>
              <a:t>, a radar expert contracted by the Department of Defense, was working on building the magnetrons that were then used to produce the microwave radio signals used in radar technologies. When he noticed that the candy bar that was in his pocket had melted, Spencer began applying magnetrons to food.</a:t>
            </a:r>
          </a:p>
          <a:p>
            <a:endParaRPr lang="en-US" dirty="0"/>
          </a:p>
          <a:p>
            <a:r>
              <a:rPr lang="en-US" dirty="0"/>
              <a:t>Raytheon, the company Spencer worked for, eventually developed the first microwave available to home cooks, but not until 1967. Even by then, the appliance was still bulky and cost an astronomical $500. Later versions would go down in both size and price.</a:t>
            </a:r>
          </a:p>
          <a:p>
            <a:endParaRPr lang="en-US" dirty="0"/>
          </a:p>
          <a:p>
            <a:endParaRPr lang="en-US" dirty="0"/>
          </a:p>
        </p:txBody>
      </p:sp>
    </p:spTree>
    <p:extLst>
      <p:ext uri="{BB962C8B-B14F-4D97-AF65-F5344CB8AC3E}">
        <p14:creationId xmlns:p14="http://schemas.microsoft.com/office/powerpoint/2010/main" val="2401894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THREE PERSPECTIVES ON TECHNOLOGY AND GENDER</a:t>
            </a:r>
          </a:p>
        </p:txBody>
      </p:sp>
      <p:sp>
        <p:nvSpPr>
          <p:cNvPr id="3" name="Content Placeholder 2"/>
          <p:cNvSpPr>
            <a:spLocks noGrp="1"/>
          </p:cNvSpPr>
          <p:nvPr>
            <p:ph idx="1"/>
          </p:nvPr>
        </p:nvSpPr>
        <p:spPr/>
        <p:txBody>
          <a:bodyPr/>
          <a:lstStyle/>
          <a:p>
            <a:pPr marL="0" indent="0">
              <a:buNone/>
            </a:pPr>
            <a:r>
              <a:rPr lang="en-US" dirty="0"/>
              <a:t> 1) </a:t>
            </a:r>
            <a:r>
              <a:rPr lang="en-US" b="1" dirty="0"/>
              <a:t>THE GENDER DIVISION OF LABOUR AND STRUCTURAL INEQUALITY AT WORK</a:t>
            </a:r>
          </a:p>
          <a:p>
            <a:pPr marL="0" indent="0">
              <a:buNone/>
            </a:pPr>
            <a:r>
              <a:rPr lang="en-US" b="1" dirty="0"/>
              <a:t>2) THE GENDER CODING OF TECHNOLOGIES</a:t>
            </a:r>
          </a:p>
          <a:p>
            <a:pPr marL="0" indent="0">
              <a:buNone/>
            </a:pPr>
            <a:r>
              <a:rPr lang="en-US" b="1" dirty="0"/>
              <a:t>3) THE GENDER CODING OF TECHNOLOGICAL OR ENGINEERING PROFESSIONS</a:t>
            </a:r>
          </a:p>
          <a:p>
            <a:pPr marL="0" indent="0">
              <a:buNone/>
            </a:pPr>
            <a:r>
              <a:rPr lang="en-US" b="1" dirty="0"/>
              <a:t>4) TECHNOLOGY AND </a:t>
            </a:r>
            <a:r>
              <a:rPr lang="en-US" b="1" dirty="0">
                <a:highlight>
                  <a:srgbClr val="FFFF00"/>
                </a:highlight>
              </a:rPr>
              <a:t>HEGEMONIC MASCULINITY</a:t>
            </a:r>
          </a:p>
          <a:p>
            <a:pPr marL="0" indent="0">
              <a:buNone/>
            </a:pPr>
            <a:r>
              <a:rPr lang="en-US" b="1" dirty="0"/>
              <a:t>5) RE-SHAPING GENDER-AWARE TECHNOLOGIES AND A MORE EQUITABLE WORLD.</a:t>
            </a:r>
          </a:p>
        </p:txBody>
      </p:sp>
    </p:spTree>
    <p:extLst>
      <p:ext uri="{BB962C8B-B14F-4D97-AF65-F5344CB8AC3E}">
        <p14:creationId xmlns:p14="http://schemas.microsoft.com/office/powerpoint/2010/main" val="3993449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A ‘MASCULINE TECHNOLOGY’ SOLD AS FEMININE APPLIANCE</a:t>
            </a:r>
          </a:p>
        </p:txBody>
      </p:sp>
      <p:sp>
        <p:nvSpPr>
          <p:cNvPr id="3" name="Content Placeholder 2"/>
          <p:cNvSpPr>
            <a:spLocks noGrp="1"/>
          </p:cNvSpPr>
          <p:nvPr>
            <p:ph idx="1"/>
          </p:nvPr>
        </p:nvSpPr>
        <p:spPr/>
        <p:txBody>
          <a:bodyPr/>
          <a:lstStyle/>
          <a:p>
            <a:r>
              <a:rPr lang="en-US" dirty="0"/>
              <a:t>Because potential consumers were put off by microwave technology, which seemed complicated and potentially dangerous, early producers of the microwave invested heavily in marketing to their target customers: women, the ones who would be using the appliances to get dinner on the table. </a:t>
            </a:r>
          </a:p>
          <a:p>
            <a:r>
              <a:rPr lang="en-US" dirty="0"/>
              <a:t>Early advertisements for microwaves show well-coiffed, well-heeled housewives happily pulling burnished roasts from their fancy new ovens of the future. So even as the microwave started out as a wartime technology, it eventually became the most domestic of appliances.</a:t>
            </a:r>
          </a:p>
        </p:txBody>
      </p:sp>
    </p:spTree>
    <p:extLst>
      <p:ext uri="{BB962C8B-B14F-4D97-AF65-F5344CB8AC3E}">
        <p14:creationId xmlns:p14="http://schemas.microsoft.com/office/powerpoint/2010/main" val="1337365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FROM ‘BROWN GOODS’ TO’ WHITE GOODS’</a:t>
            </a:r>
          </a:p>
        </p:txBody>
      </p:sp>
      <p:sp>
        <p:nvSpPr>
          <p:cNvPr id="3" name="Content Placeholder 2"/>
          <p:cNvSpPr>
            <a:spLocks noGrp="1"/>
          </p:cNvSpPr>
          <p:nvPr>
            <p:ph idx="1"/>
          </p:nvPr>
        </p:nvSpPr>
        <p:spPr/>
        <p:txBody>
          <a:bodyPr/>
          <a:lstStyle/>
          <a:p>
            <a:r>
              <a:rPr lang="en-US" dirty="0"/>
              <a:t> Designed by men and marketed initially as a state-of-the-art technology for men without wives, the microwave attracted little interest when placed in the “brown goods” – TVs and hi-fis – leisure sections of shops, aimed at men. It flourished only once moved to the “white goods” – washing machines, ovens and fridges – catering for what were seen as women’s needs.</a:t>
            </a:r>
          </a:p>
          <a:p>
            <a:endParaRPr lang="en-US" dirty="0"/>
          </a:p>
          <a:p>
            <a:endParaRPr lang="en-US" dirty="0"/>
          </a:p>
        </p:txBody>
      </p:sp>
    </p:spTree>
    <p:extLst>
      <p:ext uri="{BB962C8B-B14F-4D97-AF65-F5344CB8AC3E}">
        <p14:creationId xmlns:p14="http://schemas.microsoft.com/office/powerpoint/2010/main" val="904169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A WOMAN’S BEST FRIEND</a:t>
            </a:r>
          </a:p>
        </p:txBody>
      </p:sp>
      <p:pic>
        <p:nvPicPr>
          <p:cNvPr id="4" name="Content Placeholder 3" descr="download.jpg"/>
          <p:cNvPicPr>
            <a:picLocks noGrp="1" noChangeAspect="1"/>
          </p:cNvPicPr>
          <p:nvPr>
            <p:ph idx="1"/>
          </p:nvPr>
        </p:nvPicPr>
        <p:blipFill>
          <a:blip r:embed="rId2">
            <a:extLst>
              <a:ext uri="{28A0092B-C50C-407E-A947-70E740481C1C}">
                <a14:useLocalDpi xmlns:a14="http://schemas.microsoft.com/office/drawing/2010/main" val="0"/>
              </a:ext>
            </a:extLst>
          </a:blip>
          <a:srcRect l="13539" r="13539"/>
          <a:stretch>
            <a:fillRect/>
          </a:stretch>
        </p:blipFill>
        <p:spPr/>
      </p:pic>
    </p:spTree>
    <p:extLst>
      <p:ext uri="{BB962C8B-B14F-4D97-AF65-F5344CB8AC3E}">
        <p14:creationId xmlns:p14="http://schemas.microsoft.com/office/powerpoint/2010/main" val="827118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IS TECHNOLOGY NEUTRAL OR GENDERED?</a:t>
            </a:r>
          </a:p>
        </p:txBody>
      </p:sp>
      <p:sp>
        <p:nvSpPr>
          <p:cNvPr id="3" name="Content Placeholder 2"/>
          <p:cNvSpPr>
            <a:spLocks noGrp="1"/>
          </p:cNvSpPr>
          <p:nvPr>
            <p:ph idx="1"/>
          </p:nvPr>
        </p:nvSpPr>
        <p:spPr/>
        <p:txBody>
          <a:bodyPr/>
          <a:lstStyle/>
          <a:p>
            <a:endParaRPr lang="en-US" dirty="0"/>
          </a:p>
          <a:p>
            <a:r>
              <a:rPr lang="en-US" dirty="0"/>
              <a:t>MOST AGREE TECHNOLOGY LIKE SCIENCE IS GENDER CODED BOTH IN KNOWLEDGE AND PRACTICE.</a:t>
            </a:r>
          </a:p>
          <a:p>
            <a:endParaRPr lang="en-US" dirty="0"/>
          </a:p>
          <a:p>
            <a:r>
              <a:rPr lang="en-US" dirty="0"/>
              <a:t>BUT THE PROCESSES OF GENDER CODING OF TECHNOLOGY ARE NOT PRE-DETERMINED –THEY ARE SOCIALLY SHAPED.</a:t>
            </a:r>
          </a:p>
        </p:txBody>
      </p:sp>
    </p:spTree>
    <p:extLst>
      <p:ext uri="{BB962C8B-B14F-4D97-AF65-F5344CB8AC3E}">
        <p14:creationId xmlns:p14="http://schemas.microsoft.com/office/powerpoint/2010/main" val="399265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EARLY MARXIST APPROACHES TO TECHNOLOGY AND GENDER</a:t>
            </a:r>
          </a:p>
        </p:txBody>
      </p:sp>
      <p:sp>
        <p:nvSpPr>
          <p:cNvPr id="3" name="Content Placeholder 2"/>
          <p:cNvSpPr>
            <a:spLocks noGrp="1"/>
          </p:cNvSpPr>
          <p:nvPr>
            <p:ph idx="1"/>
          </p:nvPr>
        </p:nvSpPr>
        <p:spPr/>
        <p:txBody>
          <a:bodyPr/>
          <a:lstStyle/>
          <a:p>
            <a:r>
              <a:rPr lang="en-US" dirty="0"/>
              <a:t>THE EARLIEST STUDIES OF TECHNOLOGY AND GENDER WERE INITIATED BY MARXIST SCHOLARS WHO BEGAN TO ARGUE HOW TECHNOLOGICAL INNOVATION IN MODERN MANUFACTURING PROCESSES WERE NOT ONLY DISADVANTAGEOUS TO SKILLED WORKERS WHO WERE REPLACED BY MACHINES BUT ALSO TO WOMEN WHO LOST OUT IN THE </a:t>
            </a:r>
            <a:r>
              <a:rPr lang="en-US" dirty="0">
                <a:highlight>
                  <a:srgbClr val="FFFF00"/>
                </a:highlight>
              </a:rPr>
              <a:t>COMPETITION FOR LIMITED JOBS OR WHO WERE MADE TO WORK ON LOW WAGES.</a:t>
            </a:r>
          </a:p>
        </p:txBody>
      </p:sp>
    </p:spTree>
    <p:extLst>
      <p:ext uri="{BB962C8B-B14F-4D97-AF65-F5344CB8AC3E}">
        <p14:creationId xmlns:p14="http://schemas.microsoft.com/office/powerpoint/2010/main" val="421956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TECHNOLOGY AS A TOOL FOR BOTH CAPITALIST AND GENDER DOMINATION</a:t>
            </a:r>
          </a:p>
        </p:txBody>
      </p:sp>
      <p:sp>
        <p:nvSpPr>
          <p:cNvPr id="3" name="Content Placeholder 2"/>
          <p:cNvSpPr>
            <a:spLocks noGrp="1"/>
          </p:cNvSpPr>
          <p:nvPr>
            <p:ph idx="1"/>
          </p:nvPr>
        </p:nvSpPr>
        <p:spPr/>
        <p:txBody>
          <a:bodyPr>
            <a:normAutofit/>
          </a:bodyPr>
          <a:lstStyle/>
          <a:p>
            <a:r>
              <a:rPr lang="en-US" dirty="0"/>
              <a:t>TECHNOLOGY FOR THESE SCHOLARS WERE THUS NOT ONLY A TOOL FOR CAPITALIST DOMINATION BUT ALSO FOR GENDER DOMINATION.</a:t>
            </a:r>
          </a:p>
          <a:p>
            <a:endParaRPr lang="en-US" dirty="0"/>
          </a:p>
          <a:p>
            <a:r>
              <a:rPr lang="en-US" dirty="0"/>
              <a:t>THE FOCUS OF SUCH EARLY STUDIES WERE USUALLY IN FACTORIES, WORKSHOPS, MILLS ETC WHERE INITIALLY MEN AND WOMEN WORKED TOGETHER BUT WHERE WOMEN CAME TO SYSTEMATICALLY MARGINALIZED IN THE COURSE OF THE INDUSTRIAL REVOLUTION.</a:t>
            </a:r>
          </a:p>
        </p:txBody>
      </p:sp>
    </p:spTree>
    <p:extLst>
      <p:ext uri="{BB962C8B-B14F-4D97-AF65-F5344CB8AC3E}">
        <p14:creationId xmlns:p14="http://schemas.microsoft.com/office/powerpoint/2010/main" val="2771190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THE CONTINUED MARGINALIZATION OF WOMEN FROM WORKSPACES </a:t>
            </a:r>
          </a:p>
        </p:txBody>
      </p:sp>
      <p:sp>
        <p:nvSpPr>
          <p:cNvPr id="3" name="Content Placeholder 2"/>
          <p:cNvSpPr>
            <a:spLocks noGrp="1"/>
          </p:cNvSpPr>
          <p:nvPr>
            <p:ph idx="1"/>
          </p:nvPr>
        </p:nvSpPr>
        <p:spPr/>
        <p:txBody>
          <a:bodyPr>
            <a:normAutofit/>
          </a:bodyPr>
          <a:lstStyle/>
          <a:p>
            <a:r>
              <a:rPr lang="en-US" dirty="0"/>
              <a:t>SUCH STUDIES ARGUED THAT MODERN INDUSTRIAL PROCESSES PRACTICED A GENDERED DIVISION OF LABOUR THAT CONTINUED BEYOND THE FIRST INDUSTRIAL REVOLUTION TO CONTEMPORARY TIMES.</a:t>
            </a:r>
          </a:p>
          <a:p>
            <a:endParaRPr lang="en-US" dirty="0"/>
          </a:p>
          <a:p>
            <a:r>
              <a:rPr lang="en-US" dirty="0"/>
              <a:t>THE CONCLUSIVE POSITION BEING CAPITALISM AND PATRIARCHY WORKED HAND IN HAND TO KEEP WOMEN SUBORDINATED AND CONFINED TO THE DOMESTIC SPHERE OF WORK.</a:t>
            </a:r>
          </a:p>
        </p:txBody>
      </p:sp>
    </p:spTree>
    <p:extLst>
      <p:ext uri="{BB962C8B-B14F-4D97-AF65-F5344CB8AC3E}">
        <p14:creationId xmlns:p14="http://schemas.microsoft.com/office/powerpoint/2010/main" val="2204606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THE TENDENCY TOWARD TECHNOLOGICAL DETERMINISM</a:t>
            </a:r>
          </a:p>
        </p:txBody>
      </p:sp>
      <p:sp>
        <p:nvSpPr>
          <p:cNvPr id="3" name="Content Placeholder 2"/>
          <p:cNvSpPr>
            <a:spLocks noGrp="1"/>
          </p:cNvSpPr>
          <p:nvPr>
            <p:ph idx="1"/>
          </p:nvPr>
        </p:nvSpPr>
        <p:spPr/>
        <p:txBody>
          <a:bodyPr>
            <a:normAutofit/>
          </a:bodyPr>
          <a:lstStyle/>
          <a:p>
            <a:r>
              <a:rPr lang="en-US" dirty="0"/>
              <a:t>WHILE MANY LATER SCHOLARS ARGUED THAT THE MARXIST FEMINIST POSITION ON THE QUESTION OF GENDER AND TECHNOLOGY WAS VALID, THIS WAS BASICALLY A DETERMINIST ARGUMENT THAT COULD NOT BE SUSTAINED OVER WIDE SPHERES OF ANALYSIS.</a:t>
            </a:r>
          </a:p>
          <a:p>
            <a:r>
              <a:rPr lang="en-US" dirty="0"/>
              <a:t>THE GENDERING OF TECHNOLOGY WAS NOT A PRE-DETERMINED PROCESS NOR WERE THERE ALWAYS PREDETERMINED OR PREDICTABLE OUTCOMES OF TECHNOLOGY IN SECTORS OF PRODUCTION.</a:t>
            </a:r>
          </a:p>
          <a:p>
            <a:endParaRPr lang="en-US" dirty="0"/>
          </a:p>
        </p:txBody>
      </p:sp>
    </p:spTree>
    <p:extLst>
      <p:ext uri="{BB962C8B-B14F-4D97-AF65-F5344CB8AC3E}">
        <p14:creationId xmlns:p14="http://schemas.microsoft.com/office/powerpoint/2010/main" val="2291747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BUT THERE WAS A COMMON GROUND</a:t>
            </a:r>
          </a:p>
        </p:txBody>
      </p:sp>
      <p:sp>
        <p:nvSpPr>
          <p:cNvPr id="3" name="Content Placeholder 2"/>
          <p:cNvSpPr>
            <a:spLocks noGrp="1"/>
          </p:cNvSpPr>
          <p:nvPr>
            <p:ph idx="1"/>
          </p:nvPr>
        </p:nvSpPr>
        <p:spPr/>
        <p:txBody>
          <a:bodyPr/>
          <a:lstStyle/>
          <a:p>
            <a:r>
              <a:rPr lang="en-US" dirty="0"/>
              <a:t>CRITICS OF MARXIST FEMINISM HOWEVER AGREED WITH ONE MAJOR ARGUMENT- THAT IS TECHNOLOGY WHEREVER IT WAS DEPLOYED – IN MANUFACTURING, SERVICE, OR DOMESTIC SECTORS WAS IMPLICATED IN WHAT IS KNOWN AS </a:t>
            </a:r>
            <a:r>
              <a:rPr lang="en-US" b="1" u="sng" dirty="0"/>
              <a:t>THE GENDER DIVISION OF LABOUR.</a:t>
            </a:r>
          </a:p>
          <a:p>
            <a:endParaRPr lang="en-US" dirty="0"/>
          </a:p>
          <a:p>
            <a:r>
              <a:rPr lang="en-US" dirty="0"/>
              <a:t> SO WHAT IS GENDER DIVISION OF LABOUR?</a:t>
            </a:r>
          </a:p>
          <a:p>
            <a:endParaRPr lang="en-US" dirty="0"/>
          </a:p>
        </p:txBody>
      </p:sp>
    </p:spTree>
    <p:extLst>
      <p:ext uri="{BB962C8B-B14F-4D97-AF65-F5344CB8AC3E}">
        <p14:creationId xmlns:p14="http://schemas.microsoft.com/office/powerpoint/2010/main" val="254546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GENDER DIVISION OF LABOUR</a:t>
            </a:r>
          </a:p>
        </p:txBody>
      </p:sp>
      <p:sp>
        <p:nvSpPr>
          <p:cNvPr id="3" name="Content Placeholder 2"/>
          <p:cNvSpPr>
            <a:spLocks noGrp="1"/>
          </p:cNvSpPr>
          <p:nvPr>
            <p:ph idx="1"/>
          </p:nvPr>
        </p:nvSpPr>
        <p:spPr/>
        <p:txBody>
          <a:bodyPr>
            <a:normAutofit fontScale="85000" lnSpcReduction="10000"/>
          </a:bodyPr>
          <a:lstStyle/>
          <a:p>
            <a:r>
              <a:rPr lang="en-US" dirty="0"/>
              <a:t>Work in all countries is characterized by a gender division of labor in which tasks are assigned to workers on the basis of their gender. The gender division of labor among paid workers is termed </a:t>
            </a:r>
            <a:r>
              <a:rPr lang="en-US" dirty="0">
                <a:highlight>
                  <a:srgbClr val="FFFF00"/>
                </a:highlight>
              </a:rPr>
              <a:t>gender segregation. </a:t>
            </a:r>
          </a:p>
          <a:p>
            <a:r>
              <a:rPr lang="en-US" dirty="0"/>
              <a:t>Thus, gender segregation is the tendency for different genders to do different kinds of paid work in different settings. It may involve physical, functional, or nominal differentiation of work. </a:t>
            </a:r>
          </a:p>
          <a:p>
            <a:r>
              <a:rPr lang="en-US" dirty="0"/>
              <a:t> Because economic and social rewards are distributed through people's jobs, segregation facilitates and legitimates unequal treatment. </a:t>
            </a:r>
          </a:p>
          <a:p>
            <a:r>
              <a:rPr lang="en-US" dirty="0"/>
              <a:t>Segregation also contributes to gender inequality by assuming that gender differs in fundamental ways, by reducing the likelihood of equal-status contact between them, and by creating same-gender reference groups against whom workers assess their rewards. </a:t>
            </a:r>
          </a:p>
          <a:p>
            <a:endParaRPr lang="en-US" dirty="0"/>
          </a:p>
          <a:p>
            <a:endParaRPr lang="en-US" dirty="0"/>
          </a:p>
        </p:txBody>
      </p:sp>
    </p:spTree>
    <p:extLst>
      <p:ext uri="{BB962C8B-B14F-4D97-AF65-F5344CB8AC3E}">
        <p14:creationId xmlns:p14="http://schemas.microsoft.com/office/powerpoint/2010/main" val="2455130173"/>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TotalTime>
  <Words>1400</Words>
  <Application>Microsoft Office PowerPoint</Application>
  <PresentationFormat>On-screen Show (4:3)</PresentationFormat>
  <Paragraphs>71</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Rockwell</vt:lpstr>
      <vt:lpstr>Wingdings</vt:lpstr>
      <vt:lpstr>Advantage</vt:lpstr>
      <vt:lpstr>GENDER AND TECHNOLOGY</vt:lpstr>
      <vt:lpstr>THREE PERSPECTIVES ON TECHNOLOGY AND GENDER</vt:lpstr>
      <vt:lpstr>IS TECHNOLOGY NEUTRAL OR GENDERED?</vt:lpstr>
      <vt:lpstr>EARLY MARXIST APPROACHES TO TECHNOLOGY AND GENDER</vt:lpstr>
      <vt:lpstr>TECHNOLOGY AS A TOOL FOR BOTH CAPITALIST AND GENDER DOMINATION</vt:lpstr>
      <vt:lpstr>THE CONTINUED MARGINALIZATION OF WOMEN FROM WORKSPACES </vt:lpstr>
      <vt:lpstr>THE TENDENCY TOWARD TECHNOLOGICAL DETERMINISM</vt:lpstr>
      <vt:lpstr>BUT THERE WAS A COMMON GROUND</vt:lpstr>
      <vt:lpstr>GENDER DIVISION OF LABOUR</vt:lpstr>
      <vt:lpstr>WOMEN IN THE INDUSTRIAL REVOLUTION- AS MILL LABOUR</vt:lpstr>
      <vt:lpstr>WOMEN IN THE INDUSTRIAL REVOLUTION- IN THE COAL MINES</vt:lpstr>
      <vt:lpstr>CONSEQUENCES OF THE GENDER DIVISION OF LABOUR</vt:lpstr>
      <vt:lpstr>TECHNOLOGY AND THE GENDER DIVISION OF LABOUR</vt:lpstr>
      <vt:lpstr>FEMINIST STUDIES OF TECHNOLOGY AND SCOT</vt:lpstr>
      <vt:lpstr>MOVING AWAY FROM DETERMINIST MODELS</vt:lpstr>
      <vt:lpstr>THE BEGINNINGS OF GENDER CODING OF TECHNOLOGY</vt:lpstr>
      <vt:lpstr>GENDER AND TECHNOLOGY IN THE MAKING- CYNTHIA COCKBURN AND SUSAN OMROD,1993</vt:lpstr>
      <vt:lpstr>THE MAKING OF GENDER AND TECHNOLOGY AS MUTUALLY CONSTITUTIVE SOCIAL PROCESSES.</vt:lpstr>
      <vt:lpstr>SO HOW DID THAT HAPPEN?</vt:lpstr>
      <vt:lpstr>A ‘MASCULINE TECHNOLOGY’ SOLD AS FEMININE APPLIANCE</vt:lpstr>
      <vt:lpstr>FROM ‘BROWN GOODS’ TO’ WHITE GOODS’</vt:lpstr>
      <vt:lpstr>A WOMAN’S BEST FRIEND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AND TECHNOLOGY</dc:title>
  <dc:creator>MADHUMITA</dc:creator>
  <cp:lastModifiedBy>raj patel</cp:lastModifiedBy>
  <cp:revision>34</cp:revision>
  <dcterms:created xsi:type="dcterms:W3CDTF">2020-11-03T14:53:40Z</dcterms:created>
  <dcterms:modified xsi:type="dcterms:W3CDTF">2020-12-21T14:48:44Z</dcterms:modified>
</cp:coreProperties>
</file>