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0" r:id="rId1"/>
  </p:sldMasterIdLst>
  <p:sldIdLst>
    <p:sldId id="256" r:id="rId2"/>
    <p:sldId id="257" r:id="rId3"/>
    <p:sldId id="258" r:id="rId4"/>
    <p:sldId id="259" r:id="rId5"/>
    <p:sldId id="263" r:id="rId6"/>
    <p:sldId id="261" r:id="rId7"/>
    <p:sldId id="264" r:id="rId8"/>
    <p:sldId id="265" r:id="rId9"/>
    <p:sldId id="266" r:id="rId10"/>
    <p:sldId id="267" r:id="rId11"/>
    <p:sldId id="268" r:id="rId12"/>
    <p:sldId id="269" r:id="rId13"/>
    <p:sldId id="270" r:id="rId14"/>
    <p:sldId id="271" r:id="rId15"/>
    <p:sldId id="272" r:id="rId16"/>
    <p:sldId id="273" r:id="rId17"/>
    <p:sldId id="274" r:id="rId18"/>
    <p:sldId id="290" r:id="rId19"/>
    <p:sldId id="291" r:id="rId20"/>
    <p:sldId id="292" r:id="rId21"/>
    <p:sldId id="293" r:id="rId22"/>
    <p:sldId id="294" r:id="rId23"/>
    <p:sldId id="295" r:id="rId24"/>
    <p:sldId id="276" r:id="rId25"/>
    <p:sldId id="278" r:id="rId26"/>
    <p:sldId id="279" r:id="rId27"/>
    <p:sldId id="297" r:id="rId28"/>
    <p:sldId id="301" r:id="rId29"/>
    <p:sldId id="302" r:id="rId30"/>
    <p:sldId id="299" r:id="rId31"/>
    <p:sldId id="280" r:id="rId32"/>
    <p:sldId id="285" r:id="rId33"/>
    <p:sldId id="287" r:id="rId34"/>
    <p:sldId id="283" r:id="rId35"/>
    <p:sldId id="284" r:id="rId36"/>
    <p:sldId id="288" r:id="rId37"/>
    <p:sldId id="289"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126" autoAdjust="0"/>
  </p:normalViewPr>
  <p:slideViewPr>
    <p:cSldViewPr snapToGrid="0" snapToObjects="1">
      <p:cViewPr>
        <p:scale>
          <a:sx n="88" d="100"/>
          <a:sy n="88" d="100"/>
        </p:scale>
        <p:origin x="876" y="1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B9B5A6-4233-FD4E-BDB6-994513040BBB}"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B9B5A6-4233-FD4E-BDB6-994513040BBB}"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A7BC80-288E-2C47-A858-2DCD105FE0C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B9B5A6-4233-FD4E-BDB6-994513040BBB}"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A7BC80-288E-2C47-A858-2DCD105FE0C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B9B5A6-4233-FD4E-BDB6-994513040BBB}"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A7BC80-288E-2C47-A858-2DCD105FE0C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B9B5A6-4233-FD4E-BDB6-994513040BBB}"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A7BC80-288E-2C47-A858-2DCD105FE0C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B9B5A6-4233-FD4E-BDB6-994513040BBB}" type="datetimeFigureOut">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A7BC80-288E-2C47-A858-2DCD105FE0C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BB9B5A6-4233-FD4E-BDB6-994513040BBB}" type="datetimeFigureOut">
              <a:rPr lang="en-US" smtClean="0"/>
              <a:t>12/21/2020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A7BC80-288E-2C47-A858-2DCD105FE0C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BB9B5A6-4233-FD4E-BDB6-994513040BBB}" type="datetimeFigureOut">
              <a:rPr lang="en-US" smtClean="0"/>
              <a:t>12/21/2020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A7BC80-288E-2C47-A858-2DCD105FE0C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B9B5A6-4233-FD4E-BDB6-994513040BBB}" type="datetimeFigureOut">
              <a:rPr lang="en-US" smtClean="0"/>
              <a:t>12/21/2020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A7BC80-288E-2C47-A858-2DCD105FE0C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B9B5A6-4233-FD4E-BDB6-994513040BBB}" type="datetimeFigureOut">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57B0AA-AC8E-4463-ADAC-E87D09B82E4F}"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6BB9B5A6-4233-FD4E-BDB6-994513040BBB}" type="datetimeFigureOut">
              <a:rPr lang="en-US" smtClean="0"/>
              <a:t>12/21/2020</a:t>
            </a:fld>
            <a:endParaRPr lang="en-US"/>
          </a:p>
        </p:txBody>
      </p:sp>
      <p:sp>
        <p:nvSpPr>
          <p:cNvPr id="9" name="Slide Number Placeholder 8"/>
          <p:cNvSpPr>
            <a:spLocks noGrp="1"/>
          </p:cNvSpPr>
          <p:nvPr>
            <p:ph type="sldNum" sz="quarter" idx="11"/>
          </p:nvPr>
        </p:nvSpPr>
        <p:spPr/>
        <p:txBody>
          <a:bodyPr/>
          <a:lstStyle/>
          <a:p>
            <a:fld id="{3EA7BC80-288E-2C47-A858-2DCD105FE0C4}"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3EA7BC80-288E-2C47-A858-2DCD105FE0C4}"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6BB9B5A6-4233-FD4E-BDB6-994513040BBB}" type="datetimeFigureOut">
              <a:rPr lang="en-US" smtClean="0"/>
              <a:t>12/21/2020</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mailto:rok@umsl.edu"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TWO QUESTIONS REGARDING TECHNOLOGY</a:t>
            </a:r>
          </a:p>
        </p:txBody>
      </p:sp>
      <p:sp>
        <p:nvSpPr>
          <p:cNvPr id="3" name="Subtitle 2"/>
          <p:cNvSpPr>
            <a:spLocks noGrp="1"/>
          </p:cNvSpPr>
          <p:nvPr>
            <p:ph type="subTitle" idx="1"/>
          </p:nvPr>
        </p:nvSpPr>
        <p:spPr/>
        <p:txBody>
          <a:bodyPr>
            <a:normAutofit lnSpcReduction="10000"/>
          </a:bodyPr>
          <a:lstStyle/>
          <a:p>
            <a:r>
              <a:rPr lang="en-US" dirty="0"/>
              <a:t>IS TECHNOLOGY APPLIED SCIENCE?</a:t>
            </a:r>
          </a:p>
          <a:p>
            <a:r>
              <a:rPr lang="en-US" dirty="0"/>
              <a:t>DOES TECHNOLOGY DETERMINE OR DRIVE HUMAN HISTORY?</a:t>
            </a:r>
          </a:p>
        </p:txBody>
      </p:sp>
    </p:spTree>
    <p:extLst>
      <p:ext uri="{BB962C8B-B14F-4D97-AF65-F5344CB8AC3E}">
        <p14:creationId xmlns:p14="http://schemas.microsoft.com/office/powerpoint/2010/main" val="1219059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a:bodyPr>
          <a:lstStyle/>
          <a:p>
            <a:r>
              <a:rPr lang="en-US" dirty="0"/>
              <a:t>NO LONGER TENABLE TO MAKE</a:t>
            </a:r>
          </a:p>
          <a:p>
            <a:endParaRPr lang="en-US" dirty="0"/>
          </a:p>
          <a:p>
            <a:r>
              <a:rPr lang="en-US" dirty="0"/>
              <a:t>1) CLEAR –CUT DISTINCTIONS BETWEEN SCIENCE AND TECHNOLOGY</a:t>
            </a:r>
          </a:p>
          <a:p>
            <a:r>
              <a:rPr lang="en-US" dirty="0"/>
              <a:t>2) TO ARGUE THAT TECHNOLOGY IS APPLIED SCIENCE. </a:t>
            </a:r>
          </a:p>
          <a:p>
            <a:r>
              <a:rPr lang="en-US" dirty="0"/>
              <a:t> IMPORTANT TO UNDERSTAND MUTUAL DEPENDENCIES BETWEEN SCIENCE AND TECHNOLOGY.</a:t>
            </a:r>
          </a:p>
        </p:txBody>
      </p:sp>
    </p:spTree>
    <p:extLst>
      <p:ext uri="{BB962C8B-B14F-4D97-AF65-F5344CB8AC3E}">
        <p14:creationId xmlns:p14="http://schemas.microsoft.com/office/powerpoint/2010/main" val="803658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8490" y="0"/>
            <a:ext cx="7756263" cy="1624406"/>
          </a:xfrm>
        </p:spPr>
        <p:txBody>
          <a:bodyPr>
            <a:normAutofit/>
          </a:bodyPr>
          <a:lstStyle/>
          <a:p>
            <a:r>
              <a:rPr lang="en-US" dirty="0"/>
              <a:t>DOES TECHNOLOGY DRIVE HISTORY?</a:t>
            </a:r>
          </a:p>
        </p:txBody>
      </p:sp>
      <p:sp>
        <p:nvSpPr>
          <p:cNvPr id="2" name="Content Placeholder 1"/>
          <p:cNvSpPr>
            <a:spLocks noGrp="1"/>
          </p:cNvSpPr>
          <p:nvPr>
            <p:ph idx="1"/>
          </p:nvPr>
        </p:nvSpPr>
        <p:spPr/>
        <p:txBody>
          <a:bodyPr>
            <a:normAutofit/>
          </a:bodyPr>
          <a:lstStyle/>
          <a:p>
            <a:pPr marL="0" indent="0">
              <a:buNone/>
            </a:pPr>
            <a:r>
              <a:rPr lang="en-US" sz="2800" dirty="0"/>
              <a:t>FIRST MAJOR ASSERTION MADE BY THE GERMAN POLITICAL PHILOSOPHER KARL MARX  WHO BELIEVED THAT TECHNOLOGIES THAT DRIVE THE  FORCES OR PROCESSES  OF PRODUCTION  SHAPE ECONOMIC LIFE AND THEN POLITICAL AND SOCIAL LIFE. </a:t>
            </a:r>
          </a:p>
          <a:p>
            <a:pPr marL="0" indent="0">
              <a:buNone/>
            </a:pPr>
            <a:r>
              <a:rPr lang="en-US" sz="2800" dirty="0"/>
              <a:t>FOR MARX THEREFORE THE FOCUS IS ON TECHNOLOGIES OF PRODUCTION.</a:t>
            </a:r>
          </a:p>
        </p:txBody>
      </p:sp>
    </p:spTree>
    <p:extLst>
      <p:ext uri="{BB962C8B-B14F-4D97-AF65-F5344CB8AC3E}">
        <p14:creationId xmlns:p14="http://schemas.microsoft.com/office/powerpoint/2010/main" val="1510638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99247" y="570156"/>
            <a:ext cx="7745506" cy="1315734"/>
          </a:xfrm>
        </p:spPr>
        <p:txBody>
          <a:bodyPr>
            <a:normAutofit/>
          </a:bodyPr>
          <a:lstStyle/>
          <a:p>
            <a:r>
              <a:rPr lang="en-US" sz="4400" dirty="0"/>
              <a:t>THE FAMOUS MARXIAN ADAGE</a:t>
            </a:r>
          </a:p>
        </p:txBody>
      </p:sp>
      <p:sp>
        <p:nvSpPr>
          <p:cNvPr id="2" name="Content Placeholder 1"/>
          <p:cNvSpPr>
            <a:spLocks noGrp="1"/>
          </p:cNvSpPr>
          <p:nvPr>
            <p:ph idx="1"/>
          </p:nvPr>
        </p:nvSpPr>
        <p:spPr/>
        <p:txBody>
          <a:bodyPr>
            <a:normAutofit/>
          </a:bodyPr>
          <a:lstStyle/>
          <a:p>
            <a:r>
              <a:rPr lang="en-US" sz="2800" b="1" dirty="0"/>
              <a:t>“THE HAND MILL GIVES YOU A SOCIETY OF THE FEUDAL LORD, THE STEAM MILL GIVES YOU SOCIETY WITH CAPITALIST INDUSTRIALIST.”  FROM THE BOOK TITLED POVERTY OF PHILOSOPHY, 1847</a:t>
            </a:r>
          </a:p>
          <a:p>
            <a:endParaRPr lang="en-US" sz="2800" b="1" dirty="0"/>
          </a:p>
          <a:p>
            <a:r>
              <a:rPr lang="en-US" sz="2800" b="1" dirty="0"/>
              <a:t> IN OTHER WORDS TECHNOLOGIES THAT ARE SMALL SCALE AND MANUALLY DRIVEN ALLOW DECENTRALIZED PRODUCTION AND SMALL CONCENTRATIONS OF WEALTH</a:t>
            </a:r>
          </a:p>
          <a:p>
            <a:endParaRPr lang="en-US" dirty="0"/>
          </a:p>
        </p:txBody>
      </p:sp>
    </p:spTree>
    <p:extLst>
      <p:ext uri="{BB962C8B-B14F-4D97-AF65-F5344CB8AC3E}">
        <p14:creationId xmlns:p14="http://schemas.microsoft.com/office/powerpoint/2010/main" val="228338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99247" y="570156"/>
            <a:ext cx="7745506" cy="1296490"/>
          </a:xfrm>
        </p:spPr>
        <p:txBody>
          <a:bodyPr>
            <a:normAutofit fontScale="90000"/>
          </a:bodyPr>
          <a:lstStyle/>
          <a:p>
            <a:r>
              <a:rPr lang="en-US" dirty="0"/>
              <a:t>TECHNOLOGICAL DETERMINISM</a:t>
            </a:r>
          </a:p>
        </p:txBody>
      </p:sp>
      <p:sp>
        <p:nvSpPr>
          <p:cNvPr id="2" name="Content Placeholder 1"/>
          <p:cNvSpPr>
            <a:spLocks noGrp="1"/>
          </p:cNvSpPr>
          <p:nvPr>
            <p:ph idx="1"/>
          </p:nvPr>
        </p:nvSpPr>
        <p:spPr/>
        <p:txBody>
          <a:bodyPr>
            <a:normAutofit/>
          </a:bodyPr>
          <a:lstStyle/>
          <a:p>
            <a:r>
              <a:rPr lang="en-US" b="1" dirty="0"/>
              <a:t>TECHNOLOGIES LIKE THE STEAM MILL REQUIRE PRODUCTION TO BE CENTRALIZED, AND MORE CAPITAL TO BE CONCENTRATED IN THE HANDS OF A FEW BECAUSE SUCH MACHINERY TENDS TO BE EXPENSIVE AND NEEDS TO BE LOCATED IN A SINGLE PLACE.</a:t>
            </a:r>
          </a:p>
          <a:p>
            <a:endParaRPr lang="en-US" b="1" dirty="0"/>
          </a:p>
          <a:p>
            <a:r>
              <a:rPr lang="en-US" b="1" dirty="0"/>
              <a:t>IN OTHER WORDS THE NATURE OF THE TECHNOLOGY DETERMINES THE NATURE OF ECONOMIC ACTIVITY AND WORK AND THEREFORE SOCIETY AT LARGE.</a:t>
            </a:r>
          </a:p>
        </p:txBody>
      </p:sp>
    </p:spTree>
    <p:extLst>
      <p:ext uri="{BB962C8B-B14F-4D97-AF65-F5344CB8AC3E}">
        <p14:creationId xmlns:p14="http://schemas.microsoft.com/office/powerpoint/2010/main" val="845681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99248" y="404119"/>
            <a:ext cx="7818302" cy="1489700"/>
          </a:xfrm>
        </p:spPr>
        <p:txBody>
          <a:bodyPr>
            <a:normAutofit/>
          </a:bodyPr>
          <a:lstStyle/>
          <a:p>
            <a:r>
              <a:rPr lang="en-US" dirty="0"/>
              <a:t>IS THIS POSITION TENABLE?</a:t>
            </a:r>
          </a:p>
        </p:txBody>
      </p:sp>
      <p:sp>
        <p:nvSpPr>
          <p:cNvPr id="2" name="Content Placeholder 1"/>
          <p:cNvSpPr>
            <a:spLocks noGrp="1"/>
          </p:cNvSpPr>
          <p:nvPr>
            <p:ph idx="1"/>
          </p:nvPr>
        </p:nvSpPr>
        <p:spPr/>
        <p:txBody>
          <a:bodyPr>
            <a:normAutofit/>
          </a:bodyPr>
          <a:lstStyle/>
          <a:p>
            <a:r>
              <a:rPr lang="en-US" b="1" dirty="0"/>
              <a:t>SOME ARGUE THAT MARX’S POSITION WAS TOO DETERMINISTIC- THE EFFECTS OF TECHNOLOGY COULD NOT BE FORMULATED SO NEATLY AND DEPENDED ON THE WAYS IN WHICH EACH SOCIETY WOULD ADAPT TO IT.</a:t>
            </a:r>
          </a:p>
          <a:p>
            <a:endParaRPr lang="en-US" b="1" dirty="0"/>
          </a:p>
          <a:p>
            <a:r>
              <a:rPr lang="en-US" b="1" dirty="0"/>
              <a:t>SOCIAL ORDERS AND CHANGES COULD NOT BE SO NEATLY PREDICTED- FEUDAL STRUCTURES COULD CO-EXIST WITH BOURGEOIS OR CAPITALIST STRUCTURES- TRADITION COULD CO-EXIST WITH MODERNITY</a:t>
            </a:r>
          </a:p>
        </p:txBody>
      </p:sp>
    </p:spTree>
    <p:extLst>
      <p:ext uri="{BB962C8B-B14F-4D97-AF65-F5344CB8AC3E}">
        <p14:creationId xmlns:p14="http://schemas.microsoft.com/office/powerpoint/2010/main" val="200531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8490" y="346388"/>
            <a:ext cx="7756263" cy="1624406"/>
          </a:xfrm>
        </p:spPr>
        <p:txBody>
          <a:bodyPr>
            <a:normAutofit/>
          </a:bodyPr>
          <a:lstStyle/>
          <a:p>
            <a:r>
              <a:rPr lang="en-US" dirty="0"/>
              <a:t>ARE TECHNOLOGIES POLITICAL?</a:t>
            </a:r>
          </a:p>
        </p:txBody>
      </p:sp>
      <p:sp>
        <p:nvSpPr>
          <p:cNvPr id="2" name="Content Placeholder 1"/>
          <p:cNvSpPr>
            <a:spLocks noGrp="1"/>
          </p:cNvSpPr>
          <p:nvPr>
            <p:ph idx="1"/>
          </p:nvPr>
        </p:nvSpPr>
        <p:spPr/>
        <p:txBody>
          <a:bodyPr>
            <a:normAutofit/>
          </a:bodyPr>
          <a:lstStyle/>
          <a:p>
            <a:r>
              <a:rPr lang="en-US" dirty="0"/>
              <a:t>LANGDON WINNER IN A SEMINAL ARTICLE TITLED ‘DO ARTIFACTS HAVE POLITICS” HAS AGREED WITH MARX AND ARGUED THAT YES, SOME TECHNOLOGIES BY THE VERY NATURE OF THEIR MODES OF OPERATION TEND TO IMPACT WORKPLACE CULTURE AND POLITICS.</a:t>
            </a:r>
          </a:p>
          <a:p>
            <a:endParaRPr lang="en-US" dirty="0"/>
          </a:p>
          <a:p>
            <a:r>
              <a:rPr lang="en-US" dirty="0"/>
              <a:t>IN OTHER WORDS, TECHNOLOGICAL FEATURES AND MODES OF FUNCTIONING DEMAND CERTAIN TYPES OF WORKER CONTROL AND DISCIPLINE AND THEREFORE DETERMINE THE DEMOCRATIC OR AUTOCRATIC NATURE OF THE WORKPLACE.</a:t>
            </a:r>
          </a:p>
        </p:txBody>
      </p:sp>
    </p:spTree>
    <p:extLst>
      <p:ext uri="{BB962C8B-B14F-4D97-AF65-F5344CB8AC3E}">
        <p14:creationId xmlns:p14="http://schemas.microsoft.com/office/powerpoint/2010/main" val="2919293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WINNER’S EXAMPLES</a:t>
            </a:r>
          </a:p>
        </p:txBody>
      </p:sp>
      <p:sp>
        <p:nvSpPr>
          <p:cNvPr id="2" name="Content Placeholder 1"/>
          <p:cNvSpPr>
            <a:spLocks noGrp="1"/>
          </p:cNvSpPr>
          <p:nvPr>
            <p:ph idx="1"/>
          </p:nvPr>
        </p:nvSpPr>
        <p:spPr/>
        <p:txBody>
          <a:bodyPr>
            <a:normAutofit/>
          </a:bodyPr>
          <a:lstStyle/>
          <a:p>
            <a:r>
              <a:rPr lang="en-US" b="1" dirty="0"/>
              <a:t>LARGE AND COMPLEX TECHNOLOGIES REQUIRE CENTRALIZED COMMAND STRUCTURES –NO WORKER INVOLVEMENT.</a:t>
            </a:r>
          </a:p>
          <a:p>
            <a:r>
              <a:rPr lang="en-US" b="1" dirty="0"/>
              <a:t>NUCLEAR TECHNOLOGIES FOR INSTANCE REQUIRE NOT ONLY WORKER CONTROL BUT CONSTANT SURVEILLANCE.</a:t>
            </a:r>
          </a:p>
          <a:p>
            <a:endParaRPr lang="en-US" b="1" dirty="0"/>
          </a:p>
          <a:p>
            <a:pPr marL="0" indent="0">
              <a:buNone/>
            </a:pPr>
            <a:r>
              <a:rPr lang="en-US" b="1" dirty="0"/>
              <a:t> SO HE IDENTIFIES THOSE TECHNOLGIES WHICH BY THEIR VERY FEATURES EITHER CONTROL, POLICE OR ELIMINATE POSSIBILITIES OF WORKER DISSENT.</a:t>
            </a:r>
          </a:p>
        </p:txBody>
      </p:sp>
    </p:spTree>
    <p:extLst>
      <p:ext uri="{BB962C8B-B14F-4D97-AF65-F5344CB8AC3E}">
        <p14:creationId xmlns:p14="http://schemas.microsoft.com/office/powerpoint/2010/main" val="1794638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AUTOMATION</a:t>
            </a:r>
          </a:p>
        </p:txBody>
      </p:sp>
      <p:sp>
        <p:nvSpPr>
          <p:cNvPr id="2" name="Content Placeholder 1"/>
          <p:cNvSpPr>
            <a:spLocks noGrp="1"/>
          </p:cNvSpPr>
          <p:nvPr>
            <p:ph idx="1"/>
          </p:nvPr>
        </p:nvSpPr>
        <p:spPr/>
        <p:txBody>
          <a:bodyPr>
            <a:normAutofit/>
          </a:bodyPr>
          <a:lstStyle/>
          <a:p>
            <a:r>
              <a:rPr lang="en-US" b="1" dirty="0"/>
              <a:t>WINNER ALSO POINTED TO THE POLITICAL NATURE OF TECHNOLOGIES THAT ARE INTRODUCED DELIBERATELY TO SOLVE A POLITICAL PROBLEM RATHER THAN A MERE ECONOMIC ONE. FOR INSTANCE, AUTOMATION WORKED TO INCREASE BOTH PRODUCTIVITY AND REDUCE THE INFLUENCE OF SKILLED WORKERS IN THE FACTORY FLOOR.</a:t>
            </a:r>
          </a:p>
          <a:p>
            <a:r>
              <a:rPr lang="en-US" b="1" dirty="0"/>
              <a:t> TECHNOLOGIES – THAT DE-SKILL AND ALSO DE-POLITICIZE.</a:t>
            </a:r>
          </a:p>
        </p:txBody>
      </p:sp>
    </p:spTree>
    <p:extLst>
      <p:ext uri="{BB962C8B-B14F-4D97-AF65-F5344CB8AC3E}">
        <p14:creationId xmlns:p14="http://schemas.microsoft.com/office/powerpoint/2010/main" val="3929398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FROM THE POLTICS OF ARTIFACTS TO THE SOCIAL CONSTRUCTION OF TECHNOLOGY</a:t>
            </a:r>
          </a:p>
        </p:txBody>
      </p:sp>
      <p:sp>
        <p:nvSpPr>
          <p:cNvPr id="3" name="Content Placeholder 2"/>
          <p:cNvSpPr>
            <a:spLocks noGrp="1"/>
          </p:cNvSpPr>
          <p:nvPr>
            <p:ph idx="1"/>
          </p:nvPr>
        </p:nvSpPr>
        <p:spPr/>
        <p:txBody>
          <a:bodyPr/>
          <a:lstStyle/>
          <a:p>
            <a:r>
              <a:rPr lang="en-US" dirty="0"/>
              <a:t>LANGDON WINNER ARGUED ELOQUENTLY ABOUT THE POLITICS OF TECHNOLOGY BY DEMONSTRATION HOW RELATIONS OF UNEQUAL POWER WERE EMBEDDED IN CERTAIN TECHNOLOGIES THAT WERE INTRODUCED BY MANUFACTURERS AND GOVERNMENT TO EITHER EXCLUDE OR DISEMPOWER CERTAIN SOCIAL GROUPS OR TO SIMPLY DISCIPLINE WORKERS.</a:t>
            </a:r>
          </a:p>
          <a:p>
            <a:endParaRPr lang="en-US" dirty="0"/>
          </a:p>
          <a:p>
            <a:r>
              <a:rPr lang="en-US" dirty="0"/>
              <a:t>THE TOMATO HARVESTER, THE MECHANICAL REAPER, THE ROADS AND OVERPASSES DESIGNED BY THE URBAN PLANNER ROBERT MOSES.</a:t>
            </a:r>
          </a:p>
        </p:txBody>
      </p:sp>
    </p:spTree>
    <p:extLst>
      <p:ext uri="{BB962C8B-B14F-4D97-AF65-F5344CB8AC3E}">
        <p14:creationId xmlns:p14="http://schemas.microsoft.com/office/powerpoint/2010/main" val="37671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t>THE CHARGE OF SELECTIVE READING OF TECHNOLOGIES</a:t>
            </a:r>
          </a:p>
        </p:txBody>
      </p:sp>
      <p:sp>
        <p:nvSpPr>
          <p:cNvPr id="3" name="Content Placeholder 2"/>
          <p:cNvSpPr>
            <a:spLocks noGrp="1"/>
          </p:cNvSpPr>
          <p:nvPr>
            <p:ph idx="1"/>
          </p:nvPr>
        </p:nvSpPr>
        <p:spPr/>
        <p:txBody>
          <a:bodyPr>
            <a:normAutofit fontScale="92500"/>
          </a:bodyPr>
          <a:lstStyle/>
          <a:p>
            <a:endParaRPr lang="en-US" dirty="0"/>
          </a:p>
          <a:p>
            <a:r>
              <a:rPr lang="en-US" dirty="0"/>
              <a:t>THE CRITICISM OF LANGDON WINNER WAS THAT HE WAS DEPLOYING SELECTED PIECES OF TECHNOLOGY TO MAKE A PRE-DETERMINED ARGUMENT – THAT TECHNOLOGIES WERE INTRODUCED NOT JUST FOR ECONOMIC EFFICIENCIES BUT POLITICAL CONTROL AND SOCIAL ORDER.</a:t>
            </a:r>
          </a:p>
          <a:p>
            <a:endParaRPr lang="en-US" dirty="0"/>
          </a:p>
          <a:p>
            <a:r>
              <a:rPr lang="en-US" dirty="0"/>
              <a:t>WHILE THERE WAS TRUTH IN THIS FORMULATION, WINNER’S THEORIES DID NOT OFFER ANY FRUITFUL NEW DIRECTION IN THE UNDERSTANDING OF THE SOCIAL INFLUENCES THAT SHAPED THE DIRECTIONS OF TECHNOLOGICAL INNOVATION AT LARGE.</a:t>
            </a:r>
          </a:p>
          <a:p>
            <a:r>
              <a:rPr lang="en-US" dirty="0"/>
              <a:t>IN OTHER WORDS WINNER OFFERED US NO NEW UNDERSTANDING OF HOW TECHNOLOGICAL INNOVATION HAPPENED AND HOW SOCIAL FORCES WORKED TO SHAPE ITS DISTINCTIVE TRAJECTORIES.</a:t>
            </a:r>
          </a:p>
        </p:txBody>
      </p:sp>
    </p:spTree>
    <p:extLst>
      <p:ext uri="{BB962C8B-B14F-4D97-AF65-F5344CB8AC3E}">
        <p14:creationId xmlns:p14="http://schemas.microsoft.com/office/powerpoint/2010/main" val="2100590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IS TECHNOLOGY APPLIED SCIENCE?</a:t>
            </a:r>
          </a:p>
        </p:txBody>
      </p:sp>
      <p:sp>
        <p:nvSpPr>
          <p:cNvPr id="3" name="Content Placeholder 2"/>
          <p:cNvSpPr>
            <a:spLocks noGrp="1"/>
          </p:cNvSpPr>
          <p:nvPr>
            <p:ph idx="1"/>
          </p:nvPr>
        </p:nvSpPr>
        <p:spPr/>
        <p:txBody>
          <a:bodyPr>
            <a:normAutofit/>
          </a:bodyPr>
          <a:lstStyle/>
          <a:p>
            <a:r>
              <a:rPr lang="en-US" dirty="0"/>
              <a:t>RECEIVED VIEW- FRANCIS BACON AND RENE DESCARTES IN THE 16</a:t>
            </a:r>
            <a:r>
              <a:rPr lang="en-US" baseline="30000" dirty="0"/>
              <a:t>TH</a:t>
            </a:r>
            <a:r>
              <a:rPr lang="en-US" dirty="0"/>
              <a:t> CENTURY ADVOCATED SCIENTIFIC RESEARCH ON THE BELIEF IT WOULD PRODUCE USEFUL TECHNOLOGY.</a:t>
            </a:r>
          </a:p>
          <a:p>
            <a:r>
              <a:rPr lang="en-US" dirty="0"/>
              <a:t> ASSUMED A LINEAR, DIRECT MODEL OF TECHNOLOGICAL DEVELOPMENT THROUGH THE APPLICATIONS OF BASIC RESEARCH- IN THE MID 20</a:t>
            </a:r>
            <a:r>
              <a:rPr lang="en-US" baseline="30000" dirty="0"/>
              <a:t>TH</a:t>
            </a:r>
            <a:r>
              <a:rPr lang="en-US" dirty="0"/>
              <a:t>C- VANNEVAR BUSH, ARCHITECT OF US SCIENCE POLICY.</a:t>
            </a:r>
          </a:p>
          <a:p>
            <a:endParaRPr lang="en-US" dirty="0"/>
          </a:p>
        </p:txBody>
      </p:sp>
    </p:spTree>
    <p:extLst>
      <p:ext uri="{BB962C8B-B14F-4D97-AF65-F5344CB8AC3E}">
        <p14:creationId xmlns:p14="http://schemas.microsoft.com/office/powerpoint/2010/main" val="2013629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CONSTRUCTIVIST VIEW OF TECHNOLOGY</a:t>
            </a:r>
          </a:p>
        </p:txBody>
      </p:sp>
      <p:sp>
        <p:nvSpPr>
          <p:cNvPr id="3" name="Content Placeholder 2"/>
          <p:cNvSpPr>
            <a:spLocks noGrp="1"/>
          </p:cNvSpPr>
          <p:nvPr>
            <p:ph idx="1"/>
          </p:nvPr>
        </p:nvSpPr>
        <p:spPr/>
        <p:txBody>
          <a:bodyPr>
            <a:normAutofit lnSpcReduction="10000"/>
          </a:bodyPr>
          <a:lstStyle/>
          <a:p>
            <a:r>
              <a:rPr lang="en-US" dirty="0"/>
              <a:t>IT IS AT THIS POINT THAT A NEW AND COMPELLING THEORECTICAL PERSPECTIVE EMERGED THAT ARGUED THAT THE BEST WAY TO UNDERSTAND THE RELATION BETWEEN TECHNOLOGY AND SOCIETY WAS NOT TO FOLLOW THE DETERMINISTIC PATH LAID OUT BY MARX OR IN SOME SENSES LANGDON TOO- BUT TO LOOK AT THE ENTIRE PROCESS OF TECHNOLOGICAL INNOVATION FROM THE PERSPECTIVE OF CONSTRUCTIVISM.</a:t>
            </a:r>
          </a:p>
          <a:p>
            <a:endParaRPr lang="en-US" dirty="0"/>
          </a:p>
          <a:p>
            <a:r>
              <a:rPr lang="en-US" dirty="0"/>
              <a:t>THE ARGUMENT WAS TECHNOLOGICAL INNOVATION DOES NOT FOLLOW A INTERNALLY DETERMINED LOGICAL AND LINEAR PATH- TECHNOLOGICAL INNOVATION HAPPENS THROUGH A MULTI-LINEAR PROCESS THROUGH THE INTERVENTION OF SOCIAL FACTORS AT EACH STAGE OF THE INNOVATION PROCESS.</a:t>
            </a:r>
          </a:p>
        </p:txBody>
      </p:sp>
    </p:spTree>
    <p:extLst>
      <p:ext uri="{BB962C8B-B14F-4D97-AF65-F5344CB8AC3E}">
        <p14:creationId xmlns:p14="http://schemas.microsoft.com/office/powerpoint/2010/main" val="3922618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ages.png"/>
          <p:cNvPicPr>
            <a:picLocks noGrp="1" noChangeAspect="1"/>
          </p:cNvPicPr>
          <p:nvPr>
            <p:ph idx="1"/>
          </p:nvPr>
        </p:nvPicPr>
        <p:blipFill>
          <a:blip r:embed="rId2">
            <a:extLst>
              <a:ext uri="{28A0092B-C50C-407E-A947-70E740481C1C}">
                <a14:useLocalDpi xmlns:a14="http://schemas.microsoft.com/office/drawing/2010/main" val="0"/>
              </a:ext>
            </a:extLst>
          </a:blip>
          <a:srcRect t="7946" b="7946"/>
          <a:stretch>
            <a:fillRect/>
          </a:stretch>
        </p:blipFill>
        <p:spPr>
          <a:xfrm>
            <a:off x="419100" y="1600200"/>
            <a:ext cx="7620000" cy="4800600"/>
          </a:xfrm>
        </p:spPr>
      </p:pic>
    </p:spTree>
    <p:extLst>
      <p:ext uri="{BB962C8B-B14F-4D97-AF65-F5344CB8AC3E}">
        <p14:creationId xmlns:p14="http://schemas.microsoft.com/office/powerpoint/2010/main" val="1845144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TECHNOLOGICAL PUSH VS MARKET PULL MODELS OF TECHNOLOGICAL INNOVATION</a:t>
            </a:r>
          </a:p>
        </p:txBody>
      </p:sp>
      <p:sp>
        <p:nvSpPr>
          <p:cNvPr id="3" name="Content Placeholder 2"/>
          <p:cNvSpPr>
            <a:spLocks noGrp="1"/>
          </p:cNvSpPr>
          <p:nvPr>
            <p:ph idx="1"/>
          </p:nvPr>
        </p:nvSpPr>
        <p:spPr/>
        <p:txBody>
          <a:bodyPr/>
          <a:lstStyle/>
          <a:p>
            <a:r>
              <a:rPr lang="en-US" dirty="0"/>
              <a:t>TECHNOLOGICAL PUSH- INNOVATIONS DERIVED FROM BASIC SCIENTIFIC RESEARCH- THAT HAVE SOME DIRECT APPLICATION IN PRODUCTION PROCESSES. THE INNOVATION IS INTRODUCED INTO THE MARKET EVEN IF THERE IS NO DEMONSTRATED NEED FOR IT. THE LOGIC OF TECHNOLOGICAL INNOVATION IS INNOVATION ITSELF.</a:t>
            </a:r>
          </a:p>
          <a:p>
            <a:endParaRPr lang="en-US" dirty="0"/>
          </a:p>
          <a:p>
            <a:r>
              <a:rPr lang="en-US" dirty="0"/>
              <a:t>MARKET PULL – INNOVATION IS WHERE INNOVATION IS DIRECTED TOWARD A PERCEIVED DEMAND IN THE MARKET THAT IS FOUND OUT AND ANALYSED THROUGH REPEATED STUDY AND SURVEY.</a:t>
            </a:r>
          </a:p>
          <a:p>
            <a:endParaRPr lang="en-US" dirty="0"/>
          </a:p>
          <a:p>
            <a:endParaRPr lang="en-US" dirty="0"/>
          </a:p>
        </p:txBody>
      </p:sp>
    </p:spTree>
    <p:extLst>
      <p:ext uri="{BB962C8B-B14F-4D97-AF65-F5344CB8AC3E}">
        <p14:creationId xmlns:p14="http://schemas.microsoft.com/office/powerpoint/2010/main" val="14766299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THE CONSTRUCTIVIST INTERVENTION</a:t>
            </a:r>
          </a:p>
        </p:txBody>
      </p:sp>
      <p:sp>
        <p:nvSpPr>
          <p:cNvPr id="3" name="Content Placeholder 2"/>
          <p:cNvSpPr>
            <a:spLocks noGrp="1"/>
          </p:cNvSpPr>
          <p:nvPr>
            <p:ph idx="1"/>
          </p:nvPr>
        </p:nvSpPr>
        <p:spPr/>
        <p:txBody>
          <a:bodyPr>
            <a:normAutofit fontScale="92500"/>
          </a:bodyPr>
          <a:lstStyle/>
          <a:p>
            <a:r>
              <a:rPr lang="en-US" dirty="0"/>
              <a:t>CONSTRUCTIVISTS TRIED TO LOOK BEYOND THESE TWO DISCRETE MODELS OF TECHNOLOGICAL INNOVATION AND ARGUE THAT THERE WERE SIGNIFICANT OVERLAPS IN BOTH- AND THAT TECHNOLOGICAL PUSH MODELS OR MARKET PULL MODELS HAD MANY OVERLAPPING INTERACTIONS  WITH SOCIAL FACTORS.</a:t>
            </a:r>
          </a:p>
          <a:p>
            <a:endParaRPr lang="en-US" dirty="0"/>
          </a:p>
          <a:p>
            <a:r>
              <a:rPr lang="en-US" dirty="0"/>
              <a:t>THE TECHNOLOGICAL PUSH MODELS IN OTHER WORDS WERE NOT JUST DERIVED FROM BASIC SCIENCE BUT FROM THE SOCIAL AND ECONOMIC INVESTMENTS MADE IN THE INNOVATION PROCESS FROM GOVTS AND PRIVATE INVESTORS AND THE MARKET PULL MODEL WAS NOT JUST ABOUT THE MARKET OR CONSUMERS BUT ABOUT A WHOLE RANGE DIFFERENT SOCIAL AND POLITICAL ACTORS INTERVENING IN EVERY STAGE OF THE PRODUCTION PROCESS.</a:t>
            </a:r>
          </a:p>
        </p:txBody>
      </p:sp>
    </p:spTree>
    <p:extLst>
      <p:ext uri="{BB962C8B-B14F-4D97-AF65-F5344CB8AC3E}">
        <p14:creationId xmlns:p14="http://schemas.microsoft.com/office/powerpoint/2010/main" val="1187358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400" b="1" dirty="0"/>
              <a:t>THE OPENING PREMISE OF CONTRUCTIVISM-  PROPERTIES OF TECHNOLOGIES ARE NOT FIXED OR ESSENTIAL – THEY ARE MUTABLE.</a:t>
            </a:r>
          </a:p>
        </p:txBody>
      </p:sp>
      <p:sp>
        <p:nvSpPr>
          <p:cNvPr id="2" name="Content Placeholder 1"/>
          <p:cNvSpPr>
            <a:spLocks noGrp="1"/>
          </p:cNvSpPr>
          <p:nvPr>
            <p:ph idx="1"/>
          </p:nvPr>
        </p:nvSpPr>
        <p:spPr/>
        <p:txBody>
          <a:bodyPr>
            <a:normAutofit fontScale="92500" lnSpcReduction="10000"/>
          </a:bodyPr>
          <a:lstStyle/>
          <a:p>
            <a:endParaRPr lang="en-US" dirty="0"/>
          </a:p>
          <a:p>
            <a:endParaRPr lang="en-US" dirty="0"/>
          </a:p>
          <a:p>
            <a:r>
              <a:rPr lang="en-US" dirty="0"/>
              <a:t>TECHNOLGIES DO NOT HAVE ESSENTIAL OR PRE-ORDAINED FEATURES OR MODES OF FUNCTIONING-  ALL TECHNOLOGIES HAVE MORE THAN ONE POTENTIAL USE- EG OF THE WATCH- APART FROM BEING USED TO TELL THE TIME- AND ENSURE PUNCTUALITY THE WATCH HAS ACQUIRED DIFFERENT SOCIAL AND CULTURAL MEANING – PRODUCING DIFFERENT SORTS OF EFFECTS.</a:t>
            </a:r>
          </a:p>
          <a:p>
            <a:endParaRPr lang="en-US" dirty="0"/>
          </a:p>
          <a:p>
            <a:r>
              <a:rPr lang="en-US" dirty="0"/>
              <a:t>THESE MEANINGS OF TECHNOLOGY DERIVE FROM THE SOCIAL STAKEHOLDERS WHO INVEST IN THAT TECHNOLOGY AND PUSH IT INTO THE MARKET. IN OTHER WORDS TECHNOLOGICAL INNOVATION IS A SOCIALLY RESPONSIVE PROCESS AND NOT JUST A TECHNOLOGICALLY DETERMINED PROCESS- IT IS FLUID AND MUTABLE.</a:t>
            </a:r>
          </a:p>
        </p:txBody>
      </p:sp>
    </p:spTree>
    <p:extLst>
      <p:ext uri="{BB962C8B-B14F-4D97-AF65-F5344CB8AC3E}">
        <p14:creationId xmlns:p14="http://schemas.microsoft.com/office/powerpoint/2010/main" val="99770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b="1" dirty="0"/>
              <a:t>THE 2 MOST IMPORTANT THEORISTS OF SCOT</a:t>
            </a:r>
          </a:p>
        </p:txBody>
      </p:sp>
      <p:sp>
        <p:nvSpPr>
          <p:cNvPr id="2" name="Content Placeholder 1"/>
          <p:cNvSpPr>
            <a:spLocks noGrp="1"/>
          </p:cNvSpPr>
          <p:nvPr>
            <p:ph idx="1"/>
          </p:nvPr>
        </p:nvSpPr>
        <p:spPr/>
        <p:txBody>
          <a:bodyPr>
            <a:normAutofit/>
          </a:bodyPr>
          <a:lstStyle/>
          <a:p>
            <a:r>
              <a:rPr lang="en-US" dirty="0"/>
              <a:t>2 SOCIAL THEORISTS OF TECHNOLOGY TREVOR PINCH AND WIEBE BIJKER (1987) ELBAORATED THIS ARGUMENT BY A SERIES OF EXAMPLES- IN PARTICULAR BY DOCUMENTING THE BIRTH OF THE MODERN SAFETY BICYLCE.</a:t>
            </a:r>
          </a:p>
          <a:p>
            <a:endParaRPr lang="en-US" dirty="0"/>
          </a:p>
          <a:p>
            <a:r>
              <a:rPr lang="en-US" dirty="0"/>
              <a:t>HOW DID THE MODERN BICYLCE GET ITS PRESENT FORM? PLEASE READ THE SECTION ON THE DEVELOPMENT OF THE MODERN SAFETY BICYLE FROM THE ORIGINAL PENNY FARTHING.</a:t>
            </a:r>
          </a:p>
        </p:txBody>
      </p:sp>
    </p:spTree>
    <p:extLst>
      <p:ext uri="{BB962C8B-B14F-4D97-AF65-F5344CB8AC3E}">
        <p14:creationId xmlns:p14="http://schemas.microsoft.com/office/powerpoint/2010/main" val="946963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SCOT MODEL</a:t>
            </a:r>
          </a:p>
        </p:txBody>
      </p:sp>
      <p:sp>
        <p:nvSpPr>
          <p:cNvPr id="2" name="Content Placeholder 1"/>
          <p:cNvSpPr>
            <a:spLocks noGrp="1"/>
          </p:cNvSpPr>
          <p:nvPr>
            <p:ph idx="1"/>
          </p:nvPr>
        </p:nvSpPr>
        <p:spPr/>
        <p:txBody>
          <a:bodyPr>
            <a:normAutofit/>
          </a:bodyPr>
          <a:lstStyle/>
          <a:p>
            <a:r>
              <a:rPr lang="en-US" dirty="0"/>
              <a:t>SCOT THEORIES WHO ARGUE THAT TECHNOLGIES ARE NOT NEUTRAL OR AUTONOMOUS BUT ARE SHAPED BY SOCIAL INTERESTS AND CONTEXTS TELL US THAT WE MUST UNDERSTAND WHO THE STAKEHOLDERS, USERS OF THE TECHNOLOGY ARE AND HOW THEIR INTERESTS, ASPIRATIONS AND VIEWS ARE INTEGRATED INTO THE DESIGN OF THE TECHNOLOGY.</a:t>
            </a:r>
          </a:p>
          <a:p>
            <a:endParaRPr lang="en-US" dirty="0"/>
          </a:p>
        </p:txBody>
      </p:sp>
    </p:spTree>
    <p:extLst>
      <p:ext uri="{BB962C8B-B14F-4D97-AF65-F5344CB8AC3E}">
        <p14:creationId xmlns:p14="http://schemas.microsoft.com/office/powerpoint/2010/main" val="20251861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b="1" dirty="0"/>
              <a:t>STAGES OF TECHNOLOGICAL DEVT  IN THE SCOT MODEL</a:t>
            </a:r>
          </a:p>
        </p:txBody>
      </p:sp>
      <p:sp>
        <p:nvSpPr>
          <p:cNvPr id="2" name="Content Placeholder 1"/>
          <p:cNvSpPr>
            <a:spLocks noGrp="1"/>
          </p:cNvSpPr>
          <p:nvPr>
            <p:ph idx="1"/>
          </p:nvPr>
        </p:nvSpPr>
        <p:spPr/>
        <p:txBody>
          <a:bodyPr>
            <a:normAutofit/>
          </a:bodyPr>
          <a:lstStyle/>
          <a:p>
            <a:r>
              <a:rPr lang="en-US" sz="3600" b="1" dirty="0"/>
              <a:t>INTERPRETIVE FLEXIBILITY</a:t>
            </a:r>
          </a:p>
          <a:p>
            <a:r>
              <a:rPr lang="en-US" sz="3600" b="1" dirty="0"/>
              <a:t>RELEVANT SOCIAL GROUPS</a:t>
            </a:r>
          </a:p>
          <a:p>
            <a:r>
              <a:rPr lang="en-US" sz="3600" b="1" dirty="0"/>
              <a:t>CONFLICTS OVER PROBLEMS</a:t>
            </a:r>
          </a:p>
          <a:p>
            <a:pPr marL="114300" indent="0">
              <a:buNone/>
            </a:pPr>
            <a:r>
              <a:rPr lang="en-US" sz="3600" b="1" dirty="0"/>
              <a:t>RHETORICAL CLOSURE- STABILIZATION OF MEANING AND DESIGN OR REINTERPRETATION OF THE PROBLEM</a:t>
            </a:r>
          </a:p>
        </p:txBody>
      </p:sp>
    </p:spTree>
    <p:extLst>
      <p:ext uri="{BB962C8B-B14F-4D97-AF65-F5344CB8AC3E}">
        <p14:creationId xmlns:p14="http://schemas.microsoft.com/office/powerpoint/2010/main" val="28425987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PENNY FARTHING</a:t>
            </a:r>
          </a:p>
        </p:txBody>
      </p:sp>
      <p:pic>
        <p:nvPicPr>
          <p:cNvPr id="4" name="Content Placeholder 3" descr="download.png"/>
          <p:cNvPicPr>
            <a:picLocks noGrp="1" noChangeAspect="1"/>
          </p:cNvPicPr>
          <p:nvPr>
            <p:ph idx="1"/>
          </p:nvPr>
        </p:nvPicPr>
        <p:blipFill>
          <a:blip r:embed="rId2">
            <a:extLst>
              <a:ext uri="{28A0092B-C50C-407E-A947-70E740481C1C}">
                <a14:useLocalDpi xmlns:a14="http://schemas.microsoft.com/office/drawing/2010/main" val="0"/>
              </a:ext>
            </a:extLst>
          </a:blip>
          <a:srcRect t="18640" b="18640"/>
          <a:stretch>
            <a:fillRect/>
          </a:stretch>
        </p:blipFill>
        <p:spPr/>
      </p:pic>
    </p:spTree>
    <p:extLst>
      <p:ext uri="{BB962C8B-B14F-4D97-AF65-F5344CB8AC3E}">
        <p14:creationId xmlns:p14="http://schemas.microsoft.com/office/powerpoint/2010/main" val="7208277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FROM THE PENNY FARTHING TO THE MODERN SAFETY BICYCLE</a:t>
            </a:r>
          </a:p>
        </p:txBody>
      </p:sp>
      <p:pic>
        <p:nvPicPr>
          <p:cNvPr id="4" name="Content Placeholder 3" descr="download.jpg"/>
          <p:cNvPicPr>
            <a:picLocks noGrp="1" noChangeAspect="1"/>
          </p:cNvPicPr>
          <p:nvPr>
            <p:ph idx="1"/>
          </p:nvPr>
        </p:nvPicPr>
        <p:blipFill>
          <a:blip r:embed="rId2">
            <a:extLst>
              <a:ext uri="{28A0092B-C50C-407E-A947-70E740481C1C}">
                <a14:useLocalDpi xmlns:a14="http://schemas.microsoft.com/office/drawing/2010/main" val="0"/>
              </a:ext>
            </a:extLst>
          </a:blip>
          <a:srcRect t="6852" b="6852"/>
          <a:stretch>
            <a:fillRect/>
          </a:stretch>
        </p:blipFill>
        <p:spPr/>
      </p:pic>
    </p:spTree>
    <p:extLst>
      <p:ext uri="{BB962C8B-B14F-4D97-AF65-F5344CB8AC3E}">
        <p14:creationId xmlns:p14="http://schemas.microsoft.com/office/powerpoint/2010/main" val="1954726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REVISED VIEW</a:t>
            </a:r>
          </a:p>
        </p:txBody>
      </p:sp>
      <p:sp>
        <p:nvSpPr>
          <p:cNvPr id="3" name="Content Placeholder 2"/>
          <p:cNvSpPr>
            <a:spLocks noGrp="1"/>
          </p:cNvSpPr>
          <p:nvPr>
            <p:ph idx="1"/>
          </p:nvPr>
        </p:nvSpPr>
        <p:spPr/>
        <p:txBody>
          <a:bodyPr/>
          <a:lstStyle/>
          <a:p>
            <a:r>
              <a:rPr lang="en-US" dirty="0"/>
              <a:t>FOLLOWING FINDINGS ABOUT THE INDEPENDENT KNOWLEDGE TRADITIONS OF TECHNOLOGY.</a:t>
            </a:r>
          </a:p>
          <a:p>
            <a:r>
              <a:rPr lang="en-US" dirty="0"/>
              <a:t>NEW RESEARCH SUGGESTS- SCIENTIFIC WORK DEPENDED ON TOOLS FOR PURIFYING, CONTROLLING, MANIPULATING OBJECTS- SCIENCE IN OTHER WORDS DEPENDENT ON TECHNOLOGY.</a:t>
            </a:r>
          </a:p>
        </p:txBody>
      </p:sp>
    </p:spTree>
    <p:extLst>
      <p:ext uri="{BB962C8B-B14F-4D97-AF65-F5344CB8AC3E}">
        <p14:creationId xmlns:p14="http://schemas.microsoft.com/office/powerpoint/2010/main" val="42930832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DESIGN ITERATIONS</a:t>
            </a:r>
          </a:p>
        </p:txBody>
      </p:sp>
      <p:pic>
        <p:nvPicPr>
          <p:cNvPr id="4" name="Content Placeholder 3" descr="download.jpg"/>
          <p:cNvPicPr>
            <a:picLocks noGrp="1" noChangeAspect="1"/>
          </p:cNvPicPr>
          <p:nvPr>
            <p:ph idx="1"/>
          </p:nvPr>
        </p:nvPicPr>
        <p:blipFill>
          <a:blip r:embed="rId2">
            <a:extLst>
              <a:ext uri="{28A0092B-C50C-407E-A947-70E740481C1C}">
                <a14:useLocalDpi xmlns:a14="http://schemas.microsoft.com/office/drawing/2010/main" val="0"/>
              </a:ext>
            </a:extLst>
          </a:blip>
          <a:srcRect t="30117" b="30117"/>
          <a:stretch>
            <a:fillRect/>
          </a:stretch>
        </p:blipFill>
        <p:spPr/>
      </p:pic>
    </p:spTree>
    <p:extLst>
      <p:ext uri="{BB962C8B-B14F-4D97-AF65-F5344CB8AC3E}">
        <p14:creationId xmlns:p14="http://schemas.microsoft.com/office/powerpoint/2010/main" val="22973043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b="1" dirty="0"/>
              <a:t>WHAT IS THE ‘SOCIAL’ IN THE SCOT MODEL?</a:t>
            </a:r>
          </a:p>
        </p:txBody>
      </p:sp>
      <p:sp>
        <p:nvSpPr>
          <p:cNvPr id="2" name="Content Placeholder 1"/>
          <p:cNvSpPr>
            <a:spLocks noGrp="1"/>
          </p:cNvSpPr>
          <p:nvPr>
            <p:ph idx="1"/>
          </p:nvPr>
        </p:nvSpPr>
        <p:spPr/>
        <p:txBody>
          <a:bodyPr>
            <a:normAutofit/>
          </a:bodyPr>
          <a:lstStyle/>
          <a:p>
            <a:r>
              <a:rPr lang="en-US" b="1" dirty="0"/>
              <a:t>SOCIETY DOES NOT MEAN ALL OF SOCIETY BUT WHAT WIEBE AND BIJKER REFER TO AS RELEVANT SOCIAL GROUPS. </a:t>
            </a:r>
          </a:p>
          <a:p>
            <a:endParaRPr lang="en-US" b="1" dirty="0"/>
          </a:p>
          <a:p>
            <a:r>
              <a:rPr lang="en-US" b="1" dirty="0"/>
              <a:t>RELEVANCE NOT DECIDED BY NUMBERS ALONE BUT ECONOMIC, SOCIAL AND POLITICAL INFLUENCE.</a:t>
            </a:r>
          </a:p>
          <a:p>
            <a:endParaRPr lang="en-US" dirty="0"/>
          </a:p>
          <a:p>
            <a:endParaRPr lang="en-US" dirty="0"/>
          </a:p>
        </p:txBody>
      </p:sp>
    </p:spTree>
    <p:extLst>
      <p:ext uri="{BB962C8B-B14F-4D97-AF65-F5344CB8AC3E}">
        <p14:creationId xmlns:p14="http://schemas.microsoft.com/office/powerpoint/2010/main" val="36650312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99247" y="1"/>
            <a:ext cx="7745506" cy="1513678"/>
          </a:xfrm>
        </p:spPr>
        <p:txBody>
          <a:bodyPr/>
          <a:lstStyle/>
          <a:p>
            <a:r>
              <a:rPr lang="en-US" sz="4000" b="1" dirty="0"/>
              <a:t>HOW IS CLOSURE ACHIEVED?</a:t>
            </a:r>
          </a:p>
        </p:txBody>
      </p:sp>
      <p:sp>
        <p:nvSpPr>
          <p:cNvPr id="2" name="Content Placeholder 1"/>
          <p:cNvSpPr>
            <a:spLocks noGrp="1"/>
          </p:cNvSpPr>
          <p:nvPr>
            <p:ph idx="1"/>
          </p:nvPr>
        </p:nvSpPr>
        <p:spPr/>
        <p:txBody>
          <a:bodyPr>
            <a:normAutofit fontScale="25000" lnSpcReduction="20000"/>
          </a:bodyPr>
          <a:lstStyle/>
          <a:p>
            <a:pPr marL="0" indent="0">
              <a:buNone/>
            </a:pPr>
            <a:r>
              <a:rPr lang="nl-NL" sz="9600" b="1" dirty="0"/>
              <a:t> TECHNOLOGICAL FRAMES:</a:t>
            </a:r>
          </a:p>
          <a:p>
            <a:pPr marL="0" indent="0">
              <a:buNone/>
            </a:pPr>
            <a:endParaRPr lang="en-US" sz="9600" b="1" dirty="0"/>
          </a:p>
          <a:p>
            <a:pPr marL="0" indent="0">
              <a:buNone/>
            </a:pPr>
            <a:r>
              <a:rPr lang="en-US" sz="12800" b="1" dirty="0"/>
              <a:t>Concept that attempts to relate individual activity to the structure of "relevant groups”</a:t>
            </a:r>
          </a:p>
          <a:p>
            <a:pPr marL="0" indent="0">
              <a:buNone/>
            </a:pPr>
            <a:r>
              <a:rPr lang="en-US" sz="12800" dirty="0"/>
              <a:t>   </a:t>
            </a:r>
          </a:p>
          <a:p>
            <a:pPr marL="0" indent="0">
              <a:buNone/>
            </a:pPr>
            <a:r>
              <a:rPr lang="en-US" sz="12800" b="1" dirty="0"/>
              <a:t>Technological frame structures the interactions among the actors of a relevant social group."</a:t>
            </a:r>
          </a:p>
          <a:p>
            <a:endParaRPr lang="en-US" sz="12800" dirty="0"/>
          </a:p>
          <a:p>
            <a:endParaRPr lang="en-US" sz="9600" dirty="0"/>
          </a:p>
          <a:p>
            <a:r>
              <a:rPr lang="en-US" i="1" dirty="0"/>
              <a:t>URL: http://</a:t>
            </a:r>
            <a:r>
              <a:rPr lang="en-US" i="1" dirty="0" err="1"/>
              <a:t>www.umsl.edu</a:t>
            </a:r>
            <a:r>
              <a:rPr lang="en-US" i="1" dirty="0"/>
              <a:t>/~</a:t>
            </a:r>
            <a:r>
              <a:rPr lang="en-US" i="1" dirty="0" err="1"/>
              <a:t>keelr</a:t>
            </a:r>
            <a:r>
              <a:rPr lang="en-US" i="1" dirty="0"/>
              <a:t>/280/</a:t>
            </a:r>
            <a:r>
              <a:rPr lang="en-US" i="1" dirty="0" err="1"/>
              <a:t>frames.html</a:t>
            </a:r>
            <a:r>
              <a:rPr lang="en-US" i="1" dirty="0"/>
              <a:t> Owner: Robert O. Keel: </a:t>
            </a:r>
            <a:r>
              <a:rPr lang="en-US" i="1" u="sng" dirty="0">
                <a:hlinkClick r:id="rId2"/>
              </a:rPr>
              <a:t>rok@umsl.edu Last Updated: Sunday, January 19, 2014 14:07</a:t>
            </a:r>
            <a:endParaRPr lang="en-US" u="sng" dirty="0">
              <a:hlinkClick r:id="rId2"/>
            </a:endParaRPr>
          </a:p>
          <a:p>
            <a:r>
              <a:rPr lang="en-US" dirty="0"/>
              <a:t> </a:t>
            </a:r>
          </a:p>
        </p:txBody>
      </p:sp>
    </p:spTree>
    <p:extLst>
      <p:ext uri="{BB962C8B-B14F-4D97-AF65-F5344CB8AC3E}">
        <p14:creationId xmlns:p14="http://schemas.microsoft.com/office/powerpoint/2010/main" val="19407381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400" b="1" dirty="0"/>
              <a:t>PARADIGM AND FRAME</a:t>
            </a:r>
          </a:p>
        </p:txBody>
      </p:sp>
      <p:sp>
        <p:nvSpPr>
          <p:cNvPr id="2" name="Content Placeholder 1"/>
          <p:cNvSpPr>
            <a:spLocks noGrp="1"/>
          </p:cNvSpPr>
          <p:nvPr>
            <p:ph idx="1"/>
          </p:nvPr>
        </p:nvSpPr>
        <p:spPr/>
        <p:txBody>
          <a:bodyPr/>
          <a:lstStyle/>
          <a:p>
            <a:r>
              <a:rPr lang="en-US" dirty="0"/>
              <a:t>Similar to Kuhn's ideas on "paradigms," yet:</a:t>
            </a:r>
          </a:p>
          <a:p>
            <a:r>
              <a:rPr lang="en-US" dirty="0"/>
              <a:t>Technological frames are not purely cognitive, but social and physical as well.</a:t>
            </a:r>
          </a:p>
          <a:p>
            <a:r>
              <a:rPr lang="en-US" dirty="0"/>
              <a:t>Technological frames apply to all relevant groups, not just engineers ("frame with respect to technology").</a:t>
            </a:r>
          </a:p>
          <a:p>
            <a:r>
              <a:rPr lang="en-US" dirty="0"/>
              <a:t>Theoretical construct to be used in "ordering data" and analyzing interaction within and between relevant groups.</a:t>
            </a:r>
          </a:p>
        </p:txBody>
      </p:sp>
    </p:spTree>
    <p:extLst>
      <p:ext uri="{BB962C8B-B14F-4D97-AF65-F5344CB8AC3E}">
        <p14:creationId xmlns:p14="http://schemas.microsoft.com/office/powerpoint/2010/main" val="26485752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b="1" dirty="0"/>
              <a:t>SO WHAT HAPPENS TO TECHNOLOGICAL DETERMINATION?</a:t>
            </a:r>
          </a:p>
        </p:txBody>
      </p:sp>
      <p:sp>
        <p:nvSpPr>
          <p:cNvPr id="2" name="Content Placeholder 1"/>
          <p:cNvSpPr>
            <a:spLocks noGrp="1"/>
          </p:cNvSpPr>
          <p:nvPr>
            <p:ph idx="1"/>
          </p:nvPr>
        </p:nvSpPr>
        <p:spPr/>
        <p:txBody>
          <a:bodyPr>
            <a:normAutofit fontScale="77500" lnSpcReduction="20000"/>
          </a:bodyPr>
          <a:lstStyle/>
          <a:p>
            <a:r>
              <a:rPr lang="en-US" dirty="0"/>
              <a:t> </a:t>
            </a:r>
            <a:r>
              <a:rPr lang="en-US" sz="3600" b="1" dirty="0"/>
              <a:t>2 POINTS OF VIEW-</a:t>
            </a:r>
          </a:p>
          <a:p>
            <a:r>
              <a:rPr lang="en-US" sz="3600" b="1" dirty="0"/>
              <a:t>SOME ARGUE TECHNOLOGY DOES HAVE THE CAPACITY TO INITIATE FORCES OF CHANGE IN SOCIETY BUT THESE CANNOT BE SYSTEMATICALLY PROJECTED OR DEFINED.</a:t>
            </a:r>
          </a:p>
          <a:p>
            <a:endParaRPr lang="en-US" sz="3600" b="1" dirty="0"/>
          </a:p>
          <a:p>
            <a:r>
              <a:rPr lang="en-US" sz="3600" b="1" dirty="0"/>
              <a:t>SECOND, TECHNOLOGY IS NOT NEUTRAL OR AUTONOMOUS- IT IS EMBEDDED IN SOCIAL AND MATERIAL CONTEXT AND TAKES A PARTICULAR SHAPE FROM A MULTITUDE OF OTHER POSSIBILITIES.</a:t>
            </a:r>
          </a:p>
        </p:txBody>
      </p:sp>
    </p:spTree>
    <p:extLst>
      <p:ext uri="{BB962C8B-B14F-4D97-AF65-F5344CB8AC3E}">
        <p14:creationId xmlns:p14="http://schemas.microsoft.com/office/powerpoint/2010/main" val="25450102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b="1" dirty="0"/>
              <a:t>THE WAY WE TELL STORIES ABOUT SCIENCE AND TECHNOLOGY</a:t>
            </a:r>
          </a:p>
        </p:txBody>
      </p:sp>
      <p:sp>
        <p:nvSpPr>
          <p:cNvPr id="2" name="Content Placeholder 1"/>
          <p:cNvSpPr>
            <a:spLocks noGrp="1"/>
          </p:cNvSpPr>
          <p:nvPr>
            <p:ph idx="1"/>
          </p:nvPr>
        </p:nvSpPr>
        <p:spPr/>
        <p:txBody>
          <a:bodyPr>
            <a:normAutofit/>
          </a:bodyPr>
          <a:lstStyle/>
          <a:p>
            <a:r>
              <a:rPr lang="en-US" b="1" dirty="0"/>
              <a:t>WE ONLY GET TO HEAR STORIES OF THOSE SCIENTIFIC THEORIES OR TECHNOLOGICAL ARTIFACTS THAT HAVE BEEN GIVEN TO US- THE ONES CONSIDERED THE BEST AND THEREFORE THE MOST SUCCESSFUL BUT BY ACCEPTING THESE ARGUMENTS WE FAIL TO APPRECIATE THAT THERE MIGHT HAVE BEEN OTHER POSSIBILTIES THAT REMAINED UNEXPLORED OR KILLED BY POWERFUL INTERESTS IN SOCIETY.</a:t>
            </a:r>
          </a:p>
        </p:txBody>
      </p:sp>
    </p:spTree>
    <p:extLst>
      <p:ext uri="{BB962C8B-B14F-4D97-AF65-F5344CB8AC3E}">
        <p14:creationId xmlns:p14="http://schemas.microsoft.com/office/powerpoint/2010/main" val="30973977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b="1" dirty="0"/>
              <a:t>PRINCIPLE OF SYMMETRY</a:t>
            </a:r>
          </a:p>
        </p:txBody>
      </p:sp>
      <p:sp>
        <p:nvSpPr>
          <p:cNvPr id="2" name="Content Placeholder 1"/>
          <p:cNvSpPr>
            <a:spLocks noGrp="1"/>
          </p:cNvSpPr>
          <p:nvPr>
            <p:ph idx="1"/>
          </p:nvPr>
        </p:nvSpPr>
        <p:spPr/>
        <p:txBody>
          <a:bodyPr>
            <a:normAutofit/>
          </a:bodyPr>
          <a:lstStyle/>
          <a:p>
            <a:r>
              <a:rPr lang="en-US" b="1" dirty="0"/>
              <a:t>WE NEED TO EXAMINE STORIES OF FAILED TECHNOLOGIES AS MUCH AS WE CELEBRATE THE SUCCESSFUL ONES. WE MUST UNDERSTAND FAILURES IN MORE COMPLEX WAYS AND SEEK TO UNDERSTAND IF THESE LED TO MORE PROMISING PATHS.</a:t>
            </a:r>
          </a:p>
          <a:p>
            <a:endParaRPr lang="en-US" b="1" dirty="0"/>
          </a:p>
          <a:p>
            <a:r>
              <a:rPr lang="en-US" b="1" dirty="0"/>
              <a:t>SOCIAL STUDIES OF SCIENCE INITIATED BY KUHN AND THOSE OF TECHNOLOGY THUS TELL THAT THE RELATIONS BETWEEN SCIENCE, TECHNOLOGY AND SOCIETY MUST BE UNDERSTOOD AS ENTANGLED IN THE COMPLETE LIFE CYCLE OF A SCIENTIFIC THEORY OR A TECHNOLOGICAL ARTIFACT.</a:t>
            </a:r>
          </a:p>
        </p:txBody>
      </p:sp>
    </p:spTree>
    <p:extLst>
      <p:ext uri="{BB962C8B-B14F-4D97-AF65-F5344CB8AC3E}">
        <p14:creationId xmlns:p14="http://schemas.microsoft.com/office/powerpoint/2010/main" val="13643180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b="1" dirty="0"/>
              <a:t>THE LIFE CYCLE APPROACH</a:t>
            </a:r>
          </a:p>
        </p:txBody>
      </p:sp>
      <p:sp>
        <p:nvSpPr>
          <p:cNvPr id="2" name="Content Placeholder 1"/>
          <p:cNvSpPr>
            <a:spLocks noGrp="1"/>
          </p:cNvSpPr>
          <p:nvPr>
            <p:ph idx="1"/>
          </p:nvPr>
        </p:nvSpPr>
        <p:spPr/>
        <p:txBody>
          <a:bodyPr/>
          <a:lstStyle/>
          <a:p>
            <a:r>
              <a:rPr lang="en-US" b="1" dirty="0"/>
              <a:t>THIS APPROACH HELPS US TO UNDERSTAND BETTER THE CHOICES HUMAN BEINGS HAVE MADE IN THE REALMS OF SCIENCE AND TECHNOLOGY, HOW AND WHEN THESE CHOICES WERE MADE, BY WHOM, WHOSE INTERESTS DID THESE SERVE AND ARE SUITABLE TO SERVING THE NEEDS OF A SUSTAINABLE HUMAN FUTURE.</a:t>
            </a:r>
          </a:p>
        </p:txBody>
      </p:sp>
    </p:spTree>
    <p:extLst>
      <p:ext uri="{BB962C8B-B14F-4D97-AF65-F5344CB8AC3E}">
        <p14:creationId xmlns:p14="http://schemas.microsoft.com/office/powerpoint/2010/main" val="2025505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IS TECHNOLOGY THEN INDEPENDENT OF SCIENCE?</a:t>
            </a:r>
          </a:p>
        </p:txBody>
      </p:sp>
      <p:sp>
        <p:nvSpPr>
          <p:cNvPr id="3" name="Content Placeholder 2"/>
          <p:cNvSpPr>
            <a:spLocks noGrp="1"/>
          </p:cNvSpPr>
          <p:nvPr>
            <p:ph idx="1"/>
          </p:nvPr>
        </p:nvSpPr>
        <p:spPr/>
        <p:txBody>
          <a:bodyPr>
            <a:normAutofit/>
          </a:bodyPr>
          <a:lstStyle/>
          <a:p>
            <a:r>
              <a:rPr lang="en-US" dirty="0"/>
              <a:t>MANY ENGINEERS, ARGUE THAT THEY CONSULT SCIENTIFIC RESEARCH WHEN REQUIRED BUT THEIR WORK IS NOT DRIVEN BY SCIENCE OR THE MERE APPLICATIONS OF SCIENCE.</a:t>
            </a:r>
          </a:p>
          <a:p>
            <a:endParaRPr lang="en-US" dirty="0"/>
          </a:p>
          <a:p>
            <a:r>
              <a:rPr lang="en-US" dirty="0"/>
              <a:t>TECHNOLOGICAL PRACTICE OR ENGINEERING KNOWLEDGE IS MORE SITUATED, CONTEXTUAL AND PROBLEM DRIVEN.</a:t>
            </a:r>
          </a:p>
        </p:txBody>
      </p:sp>
    </p:spTree>
    <p:extLst>
      <p:ext uri="{BB962C8B-B14F-4D97-AF65-F5344CB8AC3E}">
        <p14:creationId xmlns:p14="http://schemas.microsoft.com/office/powerpoint/2010/main" val="467082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SOURCES OF TECHNICAL  KNOWLEDGE</a:t>
            </a:r>
          </a:p>
        </p:txBody>
      </p:sp>
      <p:sp>
        <p:nvSpPr>
          <p:cNvPr id="3" name="Content Placeholder 2"/>
          <p:cNvSpPr>
            <a:spLocks noGrp="1"/>
          </p:cNvSpPr>
          <p:nvPr>
            <p:ph idx="1"/>
          </p:nvPr>
        </p:nvSpPr>
        <p:spPr/>
        <p:txBody>
          <a:bodyPr>
            <a:normAutofit/>
          </a:bodyPr>
          <a:lstStyle/>
          <a:p>
            <a:r>
              <a:rPr lang="en-US" dirty="0"/>
              <a:t>ENGINEERS DEVELOP THEIR OWN MATHEMATICS, EXPERIMENTAL RESUTS, OWN TECHNIQUES.</a:t>
            </a:r>
          </a:p>
          <a:p>
            <a:r>
              <a:rPr lang="en-US" dirty="0"/>
              <a:t>SCIENCE THEN DOES NOT HAVE A MONOPOLY ON TECHNICAL KNOWLEDGE. </a:t>
            </a:r>
          </a:p>
          <a:p>
            <a:pPr marL="0" indent="0">
              <a:buNone/>
            </a:pPr>
            <a:r>
              <a:rPr lang="en-US" dirty="0"/>
              <a:t>THE DEVELOPMENT OF TECHNOLOGY IS A RESEARCH PROCESS, DRIVEN BY PROBLEMS, ACTUAL OR POTENTIAL FAILURE OF EXISTING TECHNOLOGIES, EXTRAPOLATIONS FROM PAST TECHNOLOGIES. ETC.</a:t>
            </a:r>
          </a:p>
          <a:p>
            <a:endParaRPr lang="en-US" dirty="0"/>
          </a:p>
        </p:txBody>
      </p:sp>
    </p:spTree>
    <p:extLst>
      <p:ext uri="{BB962C8B-B14F-4D97-AF65-F5344CB8AC3E}">
        <p14:creationId xmlns:p14="http://schemas.microsoft.com/office/powerpoint/2010/main" val="1752602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BASIC SCIENCE AND TECHNOLOGY</a:t>
            </a:r>
          </a:p>
        </p:txBody>
      </p:sp>
      <p:sp>
        <p:nvSpPr>
          <p:cNvPr id="3" name="Content Placeholder 2"/>
          <p:cNvSpPr>
            <a:spLocks noGrp="1"/>
          </p:cNvSpPr>
          <p:nvPr>
            <p:ph idx="1"/>
          </p:nvPr>
        </p:nvSpPr>
        <p:spPr/>
        <p:txBody>
          <a:bodyPr>
            <a:normAutofit/>
          </a:bodyPr>
          <a:lstStyle/>
          <a:p>
            <a:r>
              <a:rPr lang="en-US" dirty="0"/>
              <a:t>NO NECESSARY DIRECT OR LINEAR CONNECTION</a:t>
            </a:r>
          </a:p>
          <a:p>
            <a:r>
              <a:rPr lang="en-US" dirty="0"/>
              <a:t>THE FABRICATION OF MATERIAL TO PRODUCE ARTEFACTS OFTEN DERIVES FROM NON-FORMALIZED KNOWLEDGE, TACIT KNOWLEDGE AKIN TO CRFT TRADITIONS.</a:t>
            </a:r>
          </a:p>
          <a:p>
            <a:r>
              <a:rPr lang="en-US" dirty="0"/>
              <a:t> ALSO WHEN WE TALK ABOUT TECHNOLOGY DO WE ALWAYS REFER TO MODERN TECHNOLOGY OR DID TECHNOLOGICAL PRACTICE PREEXIST THE EMERGENCE OF MODERN SCIENCE?</a:t>
            </a:r>
          </a:p>
          <a:p>
            <a:pPr marL="0" indent="0">
              <a:buNone/>
            </a:pPr>
            <a:r>
              <a:rPr lang="en-US" dirty="0"/>
              <a:t> </a:t>
            </a:r>
          </a:p>
        </p:txBody>
      </p:sp>
    </p:spTree>
    <p:extLst>
      <p:ext uri="{BB962C8B-B14F-4D97-AF65-F5344CB8AC3E}">
        <p14:creationId xmlns:p14="http://schemas.microsoft.com/office/powerpoint/2010/main" val="1159511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ARE SCIENCE AND TECHNOLOGY BOUNDED ENTITIES?</a:t>
            </a:r>
          </a:p>
        </p:txBody>
      </p:sp>
      <p:sp>
        <p:nvSpPr>
          <p:cNvPr id="3" name="Content Placeholder 2"/>
          <p:cNvSpPr>
            <a:spLocks noGrp="1"/>
          </p:cNvSpPr>
          <p:nvPr>
            <p:ph idx="1"/>
          </p:nvPr>
        </p:nvSpPr>
        <p:spPr/>
        <p:txBody>
          <a:bodyPr>
            <a:normAutofit/>
          </a:bodyPr>
          <a:lstStyle/>
          <a:p>
            <a:r>
              <a:rPr lang="en-US" dirty="0"/>
              <a:t>ANOTHER GROUP OF SCHOLARS ARGUE THAT THE ASSUMED BOUNDARIES BETWEEN SCIENCE AND TECHNOLOGY ARE SPURIOUS.</a:t>
            </a:r>
          </a:p>
          <a:p>
            <a:endParaRPr lang="en-US" dirty="0"/>
          </a:p>
          <a:p>
            <a:r>
              <a:rPr lang="en-US" dirty="0"/>
              <a:t>EXAMPLES OF BOUNDARY CROSSSINGS- BIOTECHNOLOGIES, NEW MATERIALS SCIENCE, NANOTECHNOLOGY.</a:t>
            </a:r>
          </a:p>
          <a:p>
            <a:r>
              <a:rPr lang="en-US" dirty="0"/>
              <a:t>BASIC OR PURE RESEARCH AN AMBIGUOUS CONCEPT- MADE TO ACCORD A CERTAIN IMAGE TO SCIENTIFIC WORK.</a:t>
            </a:r>
          </a:p>
        </p:txBody>
      </p:sp>
    </p:spTree>
    <p:extLst>
      <p:ext uri="{BB962C8B-B14F-4D97-AF65-F5344CB8AC3E}">
        <p14:creationId xmlns:p14="http://schemas.microsoft.com/office/powerpoint/2010/main" val="2726500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BASIC RESEARCH AND THE PURITY IDEAL</a:t>
            </a:r>
          </a:p>
        </p:txBody>
      </p:sp>
      <p:sp>
        <p:nvSpPr>
          <p:cNvPr id="3" name="Content Placeholder 2"/>
          <p:cNvSpPr>
            <a:spLocks noGrp="1"/>
          </p:cNvSpPr>
          <p:nvPr>
            <p:ph idx="1"/>
          </p:nvPr>
        </p:nvSpPr>
        <p:spPr/>
        <p:txBody>
          <a:bodyPr>
            <a:normAutofit/>
          </a:bodyPr>
          <a:lstStyle/>
          <a:p>
            <a:r>
              <a:rPr lang="en-US" dirty="0"/>
              <a:t>SCIENTISTS USE THE TERM IN ORDER TO DO BOUNDARY WORK , DRAWING ON THE IDEALS OF PURITY TO GAIN FUNDING AND IMPURITY.</a:t>
            </a:r>
          </a:p>
          <a:p>
            <a:r>
              <a:rPr lang="en-US" dirty="0"/>
              <a:t>BASIC RESEARCH DERIVES ITS STATURE NOT FROM THE NATURE OF THE WORK ITSELF- BUT ON THE SOCIAL VALUES INVESTED IN IT. LABORATORY AS PURE SPACE.</a:t>
            </a:r>
          </a:p>
          <a:p>
            <a:r>
              <a:rPr lang="en-US" dirty="0"/>
              <a:t>MORE PRAGMATIC POSITIONS – NO AUTONOMOUS SCIENCE OR TECHNOLOGY-</a:t>
            </a:r>
          </a:p>
        </p:txBody>
      </p:sp>
    </p:spTree>
    <p:extLst>
      <p:ext uri="{BB962C8B-B14F-4D97-AF65-F5344CB8AC3E}">
        <p14:creationId xmlns:p14="http://schemas.microsoft.com/office/powerpoint/2010/main" val="1355187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TECHNOSCIENCE</a:t>
            </a:r>
          </a:p>
        </p:txBody>
      </p:sp>
      <p:sp>
        <p:nvSpPr>
          <p:cNvPr id="3" name="Content Placeholder 2"/>
          <p:cNvSpPr>
            <a:spLocks noGrp="1"/>
          </p:cNvSpPr>
          <p:nvPr>
            <p:ph idx="1"/>
          </p:nvPr>
        </p:nvSpPr>
        <p:spPr/>
        <p:txBody>
          <a:bodyPr>
            <a:normAutofit/>
          </a:bodyPr>
          <a:lstStyle/>
          <a:p>
            <a:r>
              <a:rPr lang="en-US" dirty="0"/>
              <a:t>MANY SCHOLARS LIKE BRUNO LATOUR, THOMAS P.HUGHES PREFER THE TERM TECHNOSCIENCE TO ESCHEW ANY DIRECT, CAUSAL RELATIONSHIP BETWEEN SCIENCE AND TECHNOLOGY. SCIENCE DEPENDS UPON TECHNOLOGY BOTH MATERIALLY AND CONCEPTUALLY.</a:t>
            </a:r>
          </a:p>
          <a:p>
            <a:r>
              <a:rPr lang="en-US" dirty="0"/>
              <a:t>SIMILARLY TECHNOLOGY DEVELOPS THROUGH MANY DIVERSE INPUTS INCLUDING SCIENCE. SCIENTIFIC KNOWLEDGE MATERIAL, FINANCIAL, SOCIAL RESOURCES.</a:t>
            </a:r>
          </a:p>
        </p:txBody>
      </p:sp>
    </p:spTree>
    <p:extLst>
      <p:ext uri="{BB962C8B-B14F-4D97-AF65-F5344CB8AC3E}">
        <p14:creationId xmlns:p14="http://schemas.microsoft.com/office/powerpoint/2010/main" val="32944847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485</TotalTime>
  <Words>2075</Words>
  <Application>Microsoft Office PowerPoint</Application>
  <PresentationFormat>On-screen Show (4:3)</PresentationFormat>
  <Paragraphs>141</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Cambria</vt:lpstr>
      <vt:lpstr>Adjacency</vt:lpstr>
      <vt:lpstr>TWO QUESTIONS REGARDING TECHNOLOGY</vt:lpstr>
      <vt:lpstr>IS TECHNOLOGY APPLIED SCIENCE?</vt:lpstr>
      <vt:lpstr>REVISED VIEW</vt:lpstr>
      <vt:lpstr>IS TECHNOLOGY THEN INDEPENDENT OF SCIENCE?</vt:lpstr>
      <vt:lpstr>THE SOURCES OF TECHNICAL  KNOWLEDGE</vt:lpstr>
      <vt:lpstr>BASIC SCIENCE AND TECHNOLOGY</vt:lpstr>
      <vt:lpstr>ARE SCIENCE AND TECHNOLOGY BOUNDED ENTITIES?</vt:lpstr>
      <vt:lpstr>BASIC RESEARCH AND THE PURITY IDEAL</vt:lpstr>
      <vt:lpstr>TECHNOSCIENCE</vt:lpstr>
      <vt:lpstr>CONCLUSION</vt:lpstr>
      <vt:lpstr>DOES TECHNOLOGY DRIVE HISTORY?</vt:lpstr>
      <vt:lpstr>THE FAMOUS MARXIAN ADAGE</vt:lpstr>
      <vt:lpstr>TECHNOLOGICAL DETERMINISM</vt:lpstr>
      <vt:lpstr>IS THIS POSITION TENABLE?</vt:lpstr>
      <vt:lpstr>ARE TECHNOLOGIES POLITICAL?</vt:lpstr>
      <vt:lpstr>WINNER’S EXAMPLES</vt:lpstr>
      <vt:lpstr>AUTOMATION</vt:lpstr>
      <vt:lpstr>FROM THE POLTICS OF ARTIFACTS TO THE SOCIAL CONSTRUCTION OF TECHNOLOGY</vt:lpstr>
      <vt:lpstr>THE CHARGE OF SELECTIVE READING OF TECHNOLOGIES</vt:lpstr>
      <vt:lpstr>THE CONSTRUCTIVIST VIEW OF TECHNOLOGY</vt:lpstr>
      <vt:lpstr>PowerPoint Presentation</vt:lpstr>
      <vt:lpstr>TECHNOLOGICAL PUSH VS MARKET PULL MODELS OF TECHNOLOGICAL INNOVATION</vt:lpstr>
      <vt:lpstr>THE CONSTRUCTIVIST INTERVENTION</vt:lpstr>
      <vt:lpstr>THE OPENING PREMISE OF CONTRUCTIVISM-  PROPERTIES OF TECHNOLOGIES ARE NOT FIXED OR ESSENTIAL – THEY ARE MUTABLE.</vt:lpstr>
      <vt:lpstr>THE 2 MOST IMPORTANT THEORISTS OF SCOT</vt:lpstr>
      <vt:lpstr>THE SCOT MODEL</vt:lpstr>
      <vt:lpstr>STAGES OF TECHNOLOGICAL DEVT  IN THE SCOT MODEL</vt:lpstr>
      <vt:lpstr>PENNY FARTHING</vt:lpstr>
      <vt:lpstr>FROM THE PENNY FARTHING TO THE MODERN SAFETY BICYCLE</vt:lpstr>
      <vt:lpstr>THE DESIGN ITERATIONS</vt:lpstr>
      <vt:lpstr>WHAT IS THE ‘SOCIAL’ IN THE SCOT MODEL?</vt:lpstr>
      <vt:lpstr>HOW IS CLOSURE ACHIEVED?</vt:lpstr>
      <vt:lpstr>PARADIGM AND FRAME</vt:lpstr>
      <vt:lpstr>SO WHAT HAPPENS TO TECHNOLOGICAL DETERMINATION?</vt:lpstr>
      <vt:lpstr>THE WAY WE TELL STORIES ABOUT SCIENCE AND TECHNOLOGY</vt:lpstr>
      <vt:lpstr>PRINCIPLE OF SYMMETRY</vt:lpstr>
      <vt:lpstr>THE LIFE CYCLE APPROACH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TWO QUESTIONS REGARDING TECHNOLOGY</dc:title>
  <dc:creator>MADHUMITA</dc:creator>
  <cp:lastModifiedBy>raj patel</cp:lastModifiedBy>
  <cp:revision>59</cp:revision>
  <dcterms:created xsi:type="dcterms:W3CDTF">2016-08-17T01:51:11Z</dcterms:created>
  <dcterms:modified xsi:type="dcterms:W3CDTF">2020-12-21T18:33:25Z</dcterms:modified>
</cp:coreProperties>
</file>