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305" r:id="rId9"/>
    <p:sldId id="312" r:id="rId10"/>
    <p:sldId id="313" r:id="rId11"/>
    <p:sldId id="306" r:id="rId12"/>
    <p:sldId id="307" r:id="rId13"/>
    <p:sldId id="314" r:id="rId14"/>
    <p:sldId id="263" r:id="rId15"/>
    <p:sldId id="264" r:id="rId16"/>
    <p:sldId id="265" r:id="rId17"/>
    <p:sldId id="315" r:id="rId18"/>
    <p:sldId id="266" r:id="rId19"/>
    <p:sldId id="267" r:id="rId20"/>
    <p:sldId id="316" r:id="rId21"/>
    <p:sldId id="268" r:id="rId22"/>
    <p:sldId id="308" r:id="rId23"/>
    <p:sldId id="309" r:id="rId24"/>
    <p:sldId id="269" r:id="rId25"/>
    <p:sldId id="270" r:id="rId26"/>
    <p:sldId id="273" r:id="rId27"/>
    <p:sldId id="297" r:id="rId28"/>
    <p:sldId id="299" r:id="rId29"/>
    <p:sldId id="300" r:id="rId30"/>
    <p:sldId id="317" r:id="rId31"/>
    <p:sldId id="318" r:id="rId32"/>
    <p:sldId id="301" r:id="rId33"/>
    <p:sldId id="302" r:id="rId34"/>
    <p:sldId id="303" r:id="rId35"/>
    <p:sldId id="304" r:id="rId36"/>
    <p:sldId id="319" r:id="rId37"/>
    <p:sldId id="320" r:id="rId38"/>
    <p:sldId id="310" r:id="rId39"/>
    <p:sldId id="311" r:id="rId40"/>
    <p:sldId id="322" r:id="rId41"/>
    <p:sldId id="323" r:id="rId42"/>
    <p:sldId id="32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26" autoAdjust="0"/>
  </p:normalViewPr>
  <p:slideViewPr>
    <p:cSldViewPr snapToGrid="0" snapToObjects="1">
      <p:cViewPr>
        <p:scale>
          <a:sx n="88" d="100"/>
          <a:sy n="88" d="100"/>
        </p:scale>
        <p:origin x="87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70AF54CF-4AA4-EA47-90C9-31ACE28A6F44}" type="datetimeFigureOut">
              <a:rPr lang="en-US" smtClean="0"/>
              <a:t>12/21/2020</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F1BC58C6-4A09-A347-9511-3E765B356620}"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F54CF-4AA4-EA47-90C9-31ACE28A6F4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F54CF-4AA4-EA47-90C9-31ACE28A6F4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F54CF-4AA4-EA47-90C9-31ACE28A6F4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F54CF-4AA4-EA47-90C9-31ACE28A6F4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0AF54CF-4AA4-EA47-90C9-31ACE28A6F4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0AF54CF-4AA4-EA47-90C9-31ACE28A6F44}"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C58C6-4A09-A347-9511-3E765B356620}"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F54CF-4AA4-EA47-90C9-31ACE28A6F44}"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F54CF-4AA4-EA47-90C9-31ACE28A6F44}"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F54CF-4AA4-EA47-90C9-31ACE28A6F4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F54CF-4AA4-EA47-90C9-31ACE28A6F4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C58C6-4A09-A347-9511-3E765B3566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70AF54CF-4AA4-EA47-90C9-31ACE28A6F44}" type="datetimeFigureOut">
              <a:rPr lang="en-US" smtClean="0"/>
              <a:t>12/21/2020</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F1BC58C6-4A09-A347-9511-3E765B3566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TECHNOLOGICAL UTOPIAS AND DYSTOPIAS</a:t>
            </a:r>
          </a:p>
        </p:txBody>
      </p:sp>
      <p:sp>
        <p:nvSpPr>
          <p:cNvPr id="3" name="Subtitle 2"/>
          <p:cNvSpPr>
            <a:spLocks noGrp="1"/>
          </p:cNvSpPr>
          <p:nvPr>
            <p:ph type="subTitle" idx="1"/>
          </p:nvPr>
        </p:nvSpPr>
        <p:spPr/>
        <p:txBody>
          <a:bodyPr/>
          <a:lstStyle/>
          <a:p>
            <a:r>
              <a:rPr lang="en-US" dirty="0"/>
              <a:t>IMAGINING THE RELATION BETWEEN TECHNOLOGY AND SOCIETY AND OUR HUMAN FUTURES</a:t>
            </a:r>
          </a:p>
        </p:txBody>
      </p:sp>
    </p:spTree>
    <p:extLst>
      <p:ext uri="{BB962C8B-B14F-4D97-AF65-F5344CB8AC3E}">
        <p14:creationId xmlns:p14="http://schemas.microsoft.com/office/powerpoint/2010/main" val="309963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STRUGGLE FOR GENDER EQUALITY</a:t>
            </a:r>
          </a:p>
        </p:txBody>
      </p:sp>
      <p:pic>
        <p:nvPicPr>
          <p:cNvPr id="4" name="Content Placeholder 3" descr="download copy 6.jpg"/>
          <p:cNvPicPr>
            <a:picLocks noGrp="1" noChangeAspect="1"/>
          </p:cNvPicPr>
          <p:nvPr>
            <p:ph idx="1"/>
          </p:nvPr>
        </p:nvPicPr>
        <p:blipFill>
          <a:blip r:embed="rId2">
            <a:extLst>
              <a:ext uri="{28A0092B-C50C-407E-A947-70E740481C1C}">
                <a14:useLocalDpi xmlns:a14="http://schemas.microsoft.com/office/drawing/2010/main" val="0"/>
              </a:ext>
            </a:extLst>
          </a:blip>
          <a:srcRect t="2757" b="2757"/>
          <a:stretch>
            <a:fillRect/>
          </a:stretch>
        </p:blipFill>
        <p:spPr/>
      </p:pic>
    </p:spTree>
    <p:extLst>
      <p:ext uri="{BB962C8B-B14F-4D97-AF65-F5344CB8AC3E}">
        <p14:creationId xmlns:p14="http://schemas.microsoft.com/office/powerpoint/2010/main" val="187895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WERE THEIR SPECIFIC TARGETS OF ATTACK</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CAPITALISM, IMPERIALISM, RACISM, ANTI-SEMITISM, SEXISM AND ENVIRONMENTAL DEGRADATION.</a:t>
            </a:r>
          </a:p>
          <a:p>
            <a:endParaRPr lang="en-US" b="1" dirty="0"/>
          </a:p>
          <a:p>
            <a:r>
              <a:rPr lang="en-US" b="1" dirty="0"/>
              <a:t>THEY WANTED A CHANGE IN THE SOCIAL, POLITICAL AND ECONOMIC ORDER AND ORGANIZED PROTEST, MARCHES, DEMONSTRATIONS, STRIKES, BOYCOTT OF CLASSES ETC.</a:t>
            </a:r>
          </a:p>
          <a:p>
            <a:endParaRPr lang="en-US" dirty="0"/>
          </a:p>
          <a:p>
            <a:r>
              <a:rPr lang="en-US" dirty="0"/>
              <a:t>THEY REBELLED AGAINST ALL POL AND MILITARY ELITES AND AGAINST THE WAYS IN WHICH SCIENCE AND TECHNOLOGY WERE USED FOR WAR AND OPPRESSION.</a:t>
            </a:r>
          </a:p>
          <a:p>
            <a:endParaRPr lang="en-US" dirty="0"/>
          </a:p>
        </p:txBody>
      </p:sp>
    </p:spTree>
    <p:extLst>
      <p:ext uri="{BB962C8B-B14F-4D97-AF65-F5344CB8AC3E}">
        <p14:creationId xmlns:p14="http://schemas.microsoft.com/office/powerpoint/2010/main" val="57723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CAMPUS POLITICS IN THE WEST COAST</a:t>
            </a:r>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CAMPUS POLITICS AND THE STUDENT PROTEST MOVEMENTS WERE AT THEIR STRONGEST IN THE US UNIVERSITY CAMPUSES IN THE WEST COAST AND THE 2 MAIN ARENAS WERE STANFORD AND BERKELEY. </a:t>
            </a:r>
          </a:p>
          <a:p>
            <a:endParaRPr lang="en-US" b="1" dirty="0"/>
          </a:p>
          <a:p>
            <a:r>
              <a:rPr lang="en-US" b="1" dirty="0"/>
              <a:t>THE FREE SPEECH MOVEMENT WAS A MASSIVE LONG LASTING STUDENT PROTEST WHICH HAD BEGUN EARLIER IN 1964-5 AT THE UC BERKELEY AND ACQUIRED GREAT INTENSITY IN 1968.</a:t>
            </a:r>
          </a:p>
          <a:p>
            <a:endParaRPr lang="en-US" b="1" dirty="0"/>
          </a:p>
          <a:p>
            <a:r>
              <a:rPr lang="en-US" b="1" dirty="0"/>
              <a:t>THOUSANDS OF STUDENTS JOINED THE MOVEMENTS AND MADE IT BEGINNING OF THE STUDENT PROTESTS ALL OVER.</a:t>
            </a:r>
          </a:p>
        </p:txBody>
      </p:sp>
    </p:spTree>
    <p:extLst>
      <p:ext uri="{BB962C8B-B14F-4D97-AF65-F5344CB8AC3E}">
        <p14:creationId xmlns:p14="http://schemas.microsoft.com/office/powerpoint/2010/main" val="143918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BERKELEY FREE SPEECH MOVEMENT</a:t>
            </a:r>
          </a:p>
        </p:txBody>
      </p:sp>
      <p:pic>
        <p:nvPicPr>
          <p:cNvPr id="4" name="Content Placeholder 3" descr="download copy 9.jpg"/>
          <p:cNvPicPr>
            <a:picLocks noGrp="1" noChangeAspect="1"/>
          </p:cNvPicPr>
          <p:nvPr>
            <p:ph idx="1"/>
          </p:nvPr>
        </p:nvPicPr>
        <p:blipFill>
          <a:blip r:embed="rId2">
            <a:extLst>
              <a:ext uri="{28A0092B-C50C-407E-A947-70E740481C1C}">
                <a14:useLocalDpi xmlns:a14="http://schemas.microsoft.com/office/drawing/2010/main" val="0"/>
              </a:ext>
            </a:extLst>
          </a:blip>
          <a:srcRect t="10099" b="10099"/>
          <a:stretch>
            <a:fillRect/>
          </a:stretch>
        </p:blipFill>
        <p:spPr/>
      </p:pic>
    </p:spTree>
    <p:extLst>
      <p:ext uri="{BB962C8B-B14F-4D97-AF65-F5344CB8AC3E}">
        <p14:creationId xmlns:p14="http://schemas.microsoft.com/office/powerpoint/2010/main" val="130660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2 MAJOR STRANDS IN THE COUNTERCULTURE</a:t>
            </a:r>
          </a:p>
        </p:txBody>
      </p:sp>
      <p:sp>
        <p:nvSpPr>
          <p:cNvPr id="3" name="Content Placeholder 2"/>
          <p:cNvSpPr>
            <a:spLocks noGrp="1"/>
          </p:cNvSpPr>
          <p:nvPr>
            <p:ph idx="1"/>
          </p:nvPr>
        </p:nvSpPr>
        <p:spPr/>
        <p:txBody>
          <a:bodyPr>
            <a:normAutofit/>
          </a:bodyPr>
          <a:lstStyle/>
          <a:p>
            <a:endParaRPr lang="en-US" dirty="0"/>
          </a:p>
          <a:p>
            <a:r>
              <a:rPr lang="en-US" b="1" dirty="0"/>
              <a:t>ONE THAT TURNED TO NEW FORMS OF POLITICAL ACTIVISM AGAINST THE COLD WAR STATE, THE MIL –INDUSTRIAL COMPLEX- RACISM, SEXISM AND INEQUALITY. THIS GROUP WAS A COALITION OF CIVIL RIGHTS ACTIVISTS, FEMINISTS, LGBT GROUPS WORKERS GROUPS, STUDENTS. – BROADLY TERMED THE NEW LEFT.</a:t>
            </a:r>
          </a:p>
        </p:txBody>
      </p:sp>
    </p:spTree>
    <p:extLst>
      <p:ext uri="{BB962C8B-B14F-4D97-AF65-F5344CB8AC3E}">
        <p14:creationId xmlns:p14="http://schemas.microsoft.com/office/powerpoint/2010/main" val="265588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COUNTER-CULTURE- LIFE OFF THE GRID</a:t>
            </a:r>
          </a:p>
        </p:txBody>
      </p:sp>
      <p:sp>
        <p:nvSpPr>
          <p:cNvPr id="3" name="Content Placeholder 2"/>
          <p:cNvSpPr>
            <a:spLocks noGrp="1"/>
          </p:cNvSpPr>
          <p:nvPr>
            <p:ph idx="1"/>
          </p:nvPr>
        </p:nvSpPr>
        <p:spPr/>
        <p:txBody>
          <a:bodyPr>
            <a:normAutofit/>
          </a:bodyPr>
          <a:lstStyle/>
          <a:p>
            <a:endParaRPr lang="en-US" dirty="0"/>
          </a:p>
          <a:p>
            <a:r>
              <a:rPr lang="en-US" b="1" dirty="0"/>
              <a:t>THE OTHER GROUP TURNED AWAY FROM ORGANIZED POLITICS, URBAN LIVING, CONSUMERISM AND MIGRATED TO WOODS, AND HILLS AND STARTED NEW FORMS OF COLLECTIVE LIFE IN COMMUNES. MANY BELIEVED THAT THE BEST WAY  TO CHANGE SOCIETY WAS NOT THROUGH POLITICS BUT THROUGH CHANGING THE MIND.</a:t>
            </a:r>
          </a:p>
        </p:txBody>
      </p:sp>
    </p:spTree>
    <p:extLst>
      <p:ext uri="{BB962C8B-B14F-4D97-AF65-F5344CB8AC3E}">
        <p14:creationId xmlns:p14="http://schemas.microsoft.com/office/powerpoint/2010/main" val="301372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COUNTERCULTURE AND THE MIND</a:t>
            </a:r>
          </a:p>
        </p:txBody>
      </p:sp>
      <p:sp>
        <p:nvSpPr>
          <p:cNvPr id="3" name="Content Placeholder 2"/>
          <p:cNvSpPr>
            <a:spLocks noGrp="1"/>
          </p:cNvSpPr>
          <p:nvPr>
            <p:ph idx="1"/>
          </p:nvPr>
        </p:nvSpPr>
        <p:spPr/>
        <p:txBody>
          <a:bodyPr>
            <a:normAutofit/>
          </a:bodyPr>
          <a:lstStyle/>
          <a:p>
            <a:r>
              <a:rPr lang="en-US" b="1" dirty="0"/>
              <a:t>THE MIND IT WAS BELIEVED TO COULD BE EXAMINED AND EXPANDED IN DIFFERENT WAYS- THROUGH THE EMBRACE OF NEW RELIGIONS- ZEN BUDDHISM, THROUGH YOGA AND MEDITATION AND THROUGH MIND ALTERING DRUGS- NAMELY LSD.</a:t>
            </a:r>
          </a:p>
          <a:p>
            <a:r>
              <a:rPr lang="en-US" b="1" dirty="0"/>
              <a:t> IT IS THIS GROUP THAT CAPTURED POPULAR IMAGINATION AND CAME TO BE UNDERSTOOD THROUGH THE PERSONA OF THE HIPPIE.</a:t>
            </a:r>
          </a:p>
          <a:p>
            <a:endParaRPr lang="en-US" dirty="0"/>
          </a:p>
        </p:txBody>
      </p:sp>
    </p:spTree>
    <p:extLst>
      <p:ext uri="{BB962C8B-B14F-4D97-AF65-F5344CB8AC3E}">
        <p14:creationId xmlns:p14="http://schemas.microsoft.com/office/powerpoint/2010/main" val="157180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LIFE OFF THE GRID- THE HIPPIE COMMUNES</a:t>
            </a:r>
          </a:p>
        </p:txBody>
      </p:sp>
      <p:pic>
        <p:nvPicPr>
          <p:cNvPr id="4" name="Content Placeholder 3" descr="download copy 7.jpg"/>
          <p:cNvPicPr>
            <a:picLocks noGrp="1" noChangeAspect="1"/>
          </p:cNvPicPr>
          <p:nvPr>
            <p:ph idx="1"/>
          </p:nvPr>
        </p:nvPicPr>
        <p:blipFill>
          <a:blip r:embed="rId2">
            <a:extLst>
              <a:ext uri="{28A0092B-C50C-407E-A947-70E740481C1C}">
                <a14:useLocalDpi xmlns:a14="http://schemas.microsoft.com/office/drawing/2010/main" val="0"/>
              </a:ext>
            </a:extLst>
          </a:blip>
          <a:srcRect t="10099" b="10099"/>
          <a:stretch>
            <a:fillRect/>
          </a:stretch>
        </p:blipFill>
        <p:spPr/>
      </p:pic>
    </p:spTree>
    <p:extLst>
      <p:ext uri="{BB962C8B-B14F-4D97-AF65-F5344CB8AC3E}">
        <p14:creationId xmlns:p14="http://schemas.microsoft.com/office/powerpoint/2010/main" val="242926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OTHER GROUP…</a:t>
            </a:r>
          </a:p>
        </p:txBody>
      </p:sp>
      <p:sp>
        <p:nvSpPr>
          <p:cNvPr id="3" name="Content Placeholder 2"/>
          <p:cNvSpPr>
            <a:spLocks noGrp="1"/>
          </p:cNvSpPr>
          <p:nvPr>
            <p:ph idx="1"/>
          </p:nvPr>
        </p:nvSpPr>
        <p:spPr/>
        <p:txBody>
          <a:bodyPr/>
          <a:lstStyle/>
          <a:p>
            <a:endParaRPr lang="en-US" dirty="0"/>
          </a:p>
          <a:p>
            <a:r>
              <a:rPr lang="en-US" b="1" dirty="0"/>
              <a:t>BUT WITHIN THIS GROUP THERE WERE SOME  WHO BELIEVED THAT THE HUMAN MIND COULD BE REWIRED IN DIFFERENT WAYS THROUGH THE USE OF THE MACHINE.</a:t>
            </a:r>
          </a:p>
          <a:p>
            <a:r>
              <a:rPr lang="en-US" b="1" dirty="0"/>
              <a:t>BY IT THEY MEANT THE COMPUTER AND ITS UBIQUITOUS NETWROKED PRESENCE IN OUR LIVES.</a:t>
            </a:r>
          </a:p>
        </p:txBody>
      </p:sp>
    </p:spTree>
    <p:extLst>
      <p:ext uri="{BB962C8B-B14F-4D97-AF65-F5344CB8AC3E}">
        <p14:creationId xmlns:p14="http://schemas.microsoft.com/office/powerpoint/2010/main" val="382772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BUT WHAT MADE THE NEW OPTIMISM POSSIBLE?</a:t>
            </a:r>
          </a:p>
        </p:txBody>
      </p:sp>
      <p:sp>
        <p:nvSpPr>
          <p:cNvPr id="3" name="Content Placeholder 2"/>
          <p:cNvSpPr>
            <a:spLocks noGrp="1"/>
          </p:cNvSpPr>
          <p:nvPr>
            <p:ph idx="1"/>
          </p:nvPr>
        </p:nvSpPr>
        <p:spPr/>
        <p:txBody>
          <a:bodyPr/>
          <a:lstStyle/>
          <a:p>
            <a:r>
              <a:rPr lang="en-US" dirty="0"/>
              <a:t>UBIQUITOUS NETWORKED COMPUTING HAD ARRIVED.</a:t>
            </a:r>
          </a:p>
          <a:p>
            <a:endParaRPr lang="en-US" dirty="0"/>
          </a:p>
          <a:p>
            <a:r>
              <a:rPr lang="en-US" dirty="0"/>
              <a:t>THE TECHNOLOGY THAT MADE IT POSSIBLE- THE CHANGE FROM THE ROOM SIZE STANDLAONE MAINFRAM COMPUTERS TO THE SMALLER, PERSONAL COMPUTER.</a:t>
            </a:r>
          </a:p>
          <a:p>
            <a:endParaRPr lang="en-US" dirty="0"/>
          </a:p>
          <a:p>
            <a:endParaRPr lang="en-US" dirty="0"/>
          </a:p>
        </p:txBody>
      </p:sp>
    </p:spTree>
    <p:extLst>
      <p:ext uri="{BB962C8B-B14F-4D97-AF65-F5344CB8AC3E}">
        <p14:creationId xmlns:p14="http://schemas.microsoft.com/office/powerpoint/2010/main" val="417708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WHAT IS A UTOPIA?</a:t>
            </a:r>
          </a:p>
        </p:txBody>
      </p:sp>
      <p:sp>
        <p:nvSpPr>
          <p:cNvPr id="3" name="Content Placeholder 2"/>
          <p:cNvSpPr>
            <a:spLocks noGrp="1"/>
          </p:cNvSpPr>
          <p:nvPr>
            <p:ph idx="1"/>
          </p:nvPr>
        </p:nvSpPr>
        <p:spPr/>
        <p:txBody>
          <a:bodyPr>
            <a:normAutofit fontScale="92500"/>
          </a:bodyPr>
          <a:lstStyle/>
          <a:p>
            <a:r>
              <a:rPr lang="en-US" b="1" dirty="0"/>
              <a:t>IMAGINARY OR IDEALISED PLACE WHERE OUR MOST CHERISHED VALUES ARE ACTUALIZED </a:t>
            </a:r>
          </a:p>
          <a:p>
            <a:endParaRPr lang="en-US" b="1" dirty="0"/>
          </a:p>
          <a:p>
            <a:r>
              <a:rPr lang="en-US" b="1" dirty="0"/>
              <a:t>ORIGINS- THOMAS MORE-1517- “UTOPIA” (NO PLACE) </a:t>
            </a:r>
          </a:p>
          <a:p>
            <a:endParaRPr lang="en-US" b="1" dirty="0"/>
          </a:p>
          <a:p>
            <a:r>
              <a:rPr lang="en-US" b="1" dirty="0"/>
              <a:t>DYSTOPIAS- JUST THE OPPOSITE- IMAGINED PLACES WHERE ARE FEARS, ANXIETIES AND DARKEST IMAGINATIONS ARE  ACTUALIZED</a:t>
            </a:r>
          </a:p>
          <a:p>
            <a:endParaRPr lang="en-US" b="1" dirty="0"/>
          </a:p>
          <a:p>
            <a:r>
              <a:rPr lang="en-US" b="1" dirty="0"/>
              <a:t>TECHNOLOGY HAS INSPIRED BOTH.</a:t>
            </a:r>
          </a:p>
        </p:txBody>
      </p:sp>
    </p:spTree>
    <p:extLst>
      <p:ext uri="{BB962C8B-B14F-4D97-AF65-F5344CB8AC3E}">
        <p14:creationId xmlns:p14="http://schemas.microsoft.com/office/powerpoint/2010/main" val="7190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PROMISE OF THE NEW TRANSFORMATIVE TECHNOLOGY- COMPUTERS</a:t>
            </a:r>
          </a:p>
        </p:txBody>
      </p:sp>
      <p:pic>
        <p:nvPicPr>
          <p:cNvPr id="4" name="Content Placeholder 3" descr="images-1.jpg"/>
          <p:cNvPicPr>
            <a:picLocks noGrp="1" noChangeAspect="1"/>
          </p:cNvPicPr>
          <p:nvPr>
            <p:ph idx="1"/>
          </p:nvPr>
        </p:nvPicPr>
        <p:blipFill>
          <a:blip r:embed="rId2">
            <a:extLst>
              <a:ext uri="{28A0092B-C50C-407E-A947-70E740481C1C}">
                <a14:useLocalDpi xmlns:a14="http://schemas.microsoft.com/office/drawing/2010/main" val="0"/>
              </a:ext>
            </a:extLst>
          </a:blip>
          <a:srcRect t="2757" b="2757"/>
          <a:stretch>
            <a:fillRect/>
          </a:stretch>
        </p:blipFill>
        <p:spPr/>
      </p:pic>
    </p:spTree>
    <p:extLst>
      <p:ext uri="{BB962C8B-B14F-4D97-AF65-F5344CB8AC3E}">
        <p14:creationId xmlns:p14="http://schemas.microsoft.com/office/powerpoint/2010/main" val="223316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PC REVOLUTION</a:t>
            </a:r>
          </a:p>
        </p:txBody>
      </p:sp>
      <p:sp>
        <p:nvSpPr>
          <p:cNvPr id="3" name="Content Placeholder 2"/>
          <p:cNvSpPr>
            <a:spLocks noGrp="1"/>
          </p:cNvSpPr>
          <p:nvPr>
            <p:ph idx="1"/>
          </p:nvPr>
        </p:nvSpPr>
        <p:spPr/>
        <p:txBody>
          <a:bodyPr>
            <a:normAutofit fontScale="92500" lnSpcReduction="20000"/>
          </a:bodyPr>
          <a:lstStyle/>
          <a:p>
            <a:r>
              <a:rPr lang="en-US" b="1" dirty="0"/>
              <a:t>THE NEW MACHINES COULD PERFORM A WHOLE RANGE OF TASKS THAT SUPERSEDED THE OLD CALCULATING MACHINE. PCs BECAME WHOLE COMMUNICATION DEVICES.</a:t>
            </a:r>
          </a:p>
          <a:p>
            <a:endParaRPr lang="en-US" b="1" dirty="0"/>
          </a:p>
          <a:p>
            <a:r>
              <a:rPr lang="en-US" b="1" dirty="0"/>
              <a:t>THEY COULD PREPARE DOCUMENTS, SPREADSHEETS, PICTURES AND GRAPHS.</a:t>
            </a:r>
          </a:p>
          <a:p>
            <a:endParaRPr lang="en-US" b="1" dirty="0"/>
          </a:p>
          <a:p>
            <a:r>
              <a:rPr lang="en-US" b="1" dirty="0"/>
              <a:t>LINKED WITH TELEPHONE WIRES AND FIBRE OPTICS THEY ALLOWED USERS TO SEND MESSAGES, DOWNLOAD INFO AND PUBLISH THEIR THOUGHTS, ANY TIME.</a:t>
            </a:r>
          </a:p>
        </p:txBody>
      </p:sp>
    </p:spTree>
    <p:extLst>
      <p:ext uri="{BB962C8B-B14F-4D97-AF65-F5344CB8AC3E}">
        <p14:creationId xmlns:p14="http://schemas.microsoft.com/office/powerpoint/2010/main" val="2205588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 SHRINKING THE MAINFRAMES- THE FIRST PCs</a:t>
            </a:r>
          </a:p>
        </p:txBody>
      </p:sp>
      <p:pic>
        <p:nvPicPr>
          <p:cNvPr id="4" name="Content Placeholder 3" descr="download.jpg"/>
          <p:cNvPicPr>
            <a:picLocks noGrp="1" noChangeAspect="1"/>
          </p:cNvPicPr>
          <p:nvPr>
            <p:ph idx="1"/>
          </p:nvPr>
        </p:nvPicPr>
        <p:blipFill>
          <a:blip r:embed="rId2">
            <a:extLst>
              <a:ext uri="{28A0092B-C50C-407E-A947-70E740481C1C}">
                <a14:useLocalDpi xmlns:a14="http://schemas.microsoft.com/office/drawing/2010/main" val="0"/>
              </a:ext>
            </a:extLst>
          </a:blip>
          <a:srcRect t="2757" b="2757"/>
          <a:stretch>
            <a:fillRect/>
          </a:stretch>
        </p:blipFill>
        <p:spPr/>
      </p:pic>
    </p:spTree>
    <p:extLst>
      <p:ext uri="{BB962C8B-B14F-4D97-AF65-F5344CB8AC3E}">
        <p14:creationId xmlns:p14="http://schemas.microsoft.com/office/powerpoint/2010/main" val="217717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THE SURGE OF TECHNOLOGICAL INNOVATION- STANFORD RESEARCH INSTITUTE</a:t>
            </a:r>
          </a:p>
        </p:txBody>
      </p:sp>
      <p:sp>
        <p:nvSpPr>
          <p:cNvPr id="3" name="Content Placeholder 2"/>
          <p:cNvSpPr>
            <a:spLocks noGrp="1"/>
          </p:cNvSpPr>
          <p:nvPr>
            <p:ph idx="1"/>
          </p:nvPr>
        </p:nvSpPr>
        <p:spPr/>
        <p:txBody>
          <a:bodyPr>
            <a:normAutofit lnSpcReduction="10000"/>
          </a:bodyPr>
          <a:lstStyle/>
          <a:p>
            <a:r>
              <a:rPr lang="en-US" b="1" dirty="0"/>
              <a:t>WHILE CAMPUSES IN THE WEST COAST EXPLODED WITH STUDENT PROTEST THERE WERE OTHER DEVELOPMENTS TAKING PLACE IN INSTITUTIONS OF RESEARCH NEARBY PARTICULARLY AT THE STANFORD RESEARCH INSTITUTE OF THE SRI.</a:t>
            </a:r>
          </a:p>
          <a:p>
            <a:endParaRPr lang="en-US" b="1" dirty="0"/>
          </a:p>
          <a:p>
            <a:r>
              <a:rPr lang="en-US" b="1" dirty="0"/>
              <a:t>IT WAS HERE THAT DOUGLAS ENGELBART WAS QUIETLY WORKING ON THE REVOLUTIONARY IDEAS THAT WERE TO CHANGE THE FACE OF PERSONAL COMPUTING IN THE WORLD.</a:t>
            </a:r>
          </a:p>
          <a:p>
            <a:endParaRPr lang="en-US" dirty="0"/>
          </a:p>
          <a:p>
            <a:endParaRPr lang="en-US" dirty="0"/>
          </a:p>
        </p:txBody>
      </p:sp>
    </p:spTree>
    <p:extLst>
      <p:ext uri="{BB962C8B-B14F-4D97-AF65-F5344CB8AC3E}">
        <p14:creationId xmlns:p14="http://schemas.microsoft.com/office/powerpoint/2010/main" val="2097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NETWORKED COMPUTER AND THE  BIRTH OF DIGITAL UTOPIANISM</a:t>
            </a:r>
          </a:p>
        </p:txBody>
      </p:sp>
      <p:sp>
        <p:nvSpPr>
          <p:cNvPr id="3" name="Content Placeholder 2"/>
          <p:cNvSpPr>
            <a:spLocks noGrp="1"/>
          </p:cNvSpPr>
          <p:nvPr>
            <p:ph idx="1"/>
          </p:nvPr>
        </p:nvSpPr>
        <p:spPr/>
        <p:txBody>
          <a:bodyPr>
            <a:normAutofit fontScale="85000" lnSpcReduction="10000"/>
          </a:bodyPr>
          <a:lstStyle/>
          <a:p>
            <a:r>
              <a:rPr lang="en-US" b="1" dirty="0"/>
              <a:t>IT WAS THESE POSSIBILITIES OF THE NETWORKED COMPUTER THAT WERE EXPLORED BY THE COUNTER CULTURE TO IMAGINE A NEW WORLD AND A NEW SOCIETY.</a:t>
            </a:r>
          </a:p>
          <a:p>
            <a:endParaRPr lang="en-US" b="1" dirty="0"/>
          </a:p>
          <a:p>
            <a:r>
              <a:rPr lang="en-US" b="1" dirty="0"/>
              <a:t>HIPPIES FROM HAIGHT ASHBURY IN SAN FRANCISCO TO MANHATTAN READ NORBERT WIENER AND CYBERNETICS AND DEVELOPED A CYBERNETIC VISION OF THE WORLD.</a:t>
            </a:r>
          </a:p>
          <a:p>
            <a:endParaRPr lang="en-US" dirty="0"/>
          </a:p>
          <a:p>
            <a:r>
              <a:rPr lang="en-US" b="1" dirty="0"/>
              <a:t>THOUGH SOME IMAGINED THE EARTH AS A VAST CYBERNETIC SYSTEM – AS A COMPLEX INFORMATION SYSTEM OTHERS IMAGINED THE EARTH AS CRISCROSSED BY A VAST INFORMATION HIGHWAY.</a:t>
            </a:r>
          </a:p>
        </p:txBody>
      </p:sp>
    </p:spTree>
    <p:extLst>
      <p:ext uri="{BB962C8B-B14F-4D97-AF65-F5344CB8AC3E}">
        <p14:creationId xmlns:p14="http://schemas.microsoft.com/office/powerpoint/2010/main" val="4032940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sz="2800" b="1" dirty="0"/>
              <a:t>A NEW SOCIAL ORDER.</a:t>
            </a:r>
            <a:r>
              <a:rPr lang="en-US" dirty="0"/>
              <a:t>.</a:t>
            </a:r>
          </a:p>
        </p:txBody>
      </p:sp>
      <p:sp>
        <p:nvSpPr>
          <p:cNvPr id="3" name="Content Placeholder 2"/>
          <p:cNvSpPr>
            <a:spLocks noGrp="1"/>
          </p:cNvSpPr>
          <p:nvPr>
            <p:ph idx="1"/>
          </p:nvPr>
        </p:nvSpPr>
        <p:spPr/>
        <p:txBody>
          <a:bodyPr>
            <a:normAutofit fontScale="85000" lnSpcReduction="10000"/>
          </a:bodyPr>
          <a:lstStyle/>
          <a:p>
            <a:r>
              <a:rPr lang="en-US" b="1" dirty="0"/>
              <a:t>THE ADVOCATES OF THE NEW DIGITAL UTOPIA BELIEVED THAT INFORMATION GATHERING AND SHARING THROUGH DISTRIBUTED NETWORKS OF DECISION MAKING WOULD LOOSEN THE CONTROL OF BIG INDUSTRY, BIG MILITARY AND THE BIG STATE ON THE LIVES OF ORDINARY CITIZENS.</a:t>
            </a:r>
          </a:p>
          <a:p>
            <a:endParaRPr lang="en-US" b="1" dirty="0"/>
          </a:p>
          <a:p>
            <a:r>
              <a:rPr lang="en-US" b="1" dirty="0"/>
              <a:t>THE VAST COMPLEX WORLD WAS IMAGINED AS AN INFORMATION SYSTEM WHERE HUMAN BEINGS COULD BE IMAGINED AS MECHANICAL INFORMATION PROCESSORS.</a:t>
            </a:r>
          </a:p>
          <a:p>
            <a:r>
              <a:rPr lang="en-US" b="1" dirty="0"/>
              <a:t>TO MAKE THE HUMAN MIND A MORE EFFICIENT INFORMATION PROECESSOR IT HAD TO EMBRACE THE MACHINE AND MUTUALLY ENHANCE EACH OTHER’S CAPABILITIES.</a:t>
            </a:r>
          </a:p>
        </p:txBody>
      </p:sp>
    </p:spTree>
    <p:extLst>
      <p:ext uri="{BB962C8B-B14F-4D97-AF65-F5344CB8AC3E}">
        <p14:creationId xmlns:p14="http://schemas.microsoft.com/office/powerpoint/2010/main" val="299118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RE-IMAGINATION OF COMPUTERS AS TOOLS OF EMPOWERMENT</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WHAT NEEDS TO REMEMBERED THAT THIS ENTHUSIASTIC EMBRACE OF THE MACHINE AS A FRIEND AND COLLABORATOR IN THE EXPANSION OF THE HUMAN MIND WAS MOTIVATED BY A SIMPLE IMPULSE.</a:t>
            </a:r>
          </a:p>
          <a:p>
            <a:endParaRPr lang="en-US" b="1" dirty="0"/>
          </a:p>
          <a:p>
            <a:r>
              <a:rPr lang="en-US" b="1" dirty="0"/>
              <a:t>THE DESIRE TO TAKE AWAY POWERS OF CONTROL AND DECISION MAKING FROM A SELECT FEW POLITICIANS AND THE MIL/INDUSTRIAL COMPLEX.</a:t>
            </a:r>
          </a:p>
          <a:p>
            <a:r>
              <a:rPr lang="en-US" b="1" dirty="0"/>
              <a:t>FOR IT WAS THEY WHO HAD PUSHED THE WORLD ON THE BRINK OF NUCLEAR DISASTER. THEY COULD NOT BE TRUSTED.</a:t>
            </a:r>
          </a:p>
        </p:txBody>
      </p:sp>
    </p:spTree>
    <p:extLst>
      <p:ext uri="{BB962C8B-B14F-4D97-AF65-F5344CB8AC3E}">
        <p14:creationId xmlns:p14="http://schemas.microsoft.com/office/powerpoint/2010/main" val="2404023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3 KEY COMPONENTS OF THE VISION OF THE HUMAN-MACHINE SYMBIOSIS</a:t>
            </a:r>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r>
              <a:rPr lang="en-US" b="1" dirty="0"/>
              <a:t>THE RADICAL CHANGE IN THE FUNCTIONS OF THE COMPUTER</a:t>
            </a:r>
          </a:p>
          <a:p>
            <a:endParaRPr lang="en-US" b="1" dirty="0"/>
          </a:p>
          <a:p>
            <a:r>
              <a:rPr lang="en-US" b="1" dirty="0"/>
              <a:t>DEVISING GRAPHICAL INTERFACE </a:t>
            </a:r>
          </a:p>
          <a:p>
            <a:endParaRPr lang="en-US" b="1" dirty="0"/>
          </a:p>
          <a:p>
            <a:r>
              <a:rPr lang="en-US" b="1" dirty="0"/>
              <a:t>DEVELOPING THE IDEA OF THE NETWORKED PC</a:t>
            </a:r>
          </a:p>
          <a:p>
            <a:endParaRPr lang="en-US" b="1" dirty="0"/>
          </a:p>
          <a:p>
            <a:r>
              <a:rPr lang="en-US" b="1" dirty="0"/>
              <a:t>ALL THESE IDEAS WOULD COME TOGETHER IN THE WORK OF THE VISIONARY DOUGLAS ENGELBART.</a:t>
            </a:r>
          </a:p>
        </p:txBody>
      </p:sp>
    </p:spTree>
    <p:extLst>
      <p:ext uri="{BB962C8B-B14F-4D97-AF65-F5344CB8AC3E}">
        <p14:creationId xmlns:p14="http://schemas.microsoft.com/office/powerpoint/2010/main" val="2689893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HUMAN MACHINE INTERFACE</a:t>
            </a:r>
          </a:p>
        </p:txBody>
      </p:sp>
      <p:sp>
        <p:nvSpPr>
          <p:cNvPr id="3" name="Content Placeholder 2"/>
          <p:cNvSpPr>
            <a:spLocks noGrp="1"/>
          </p:cNvSpPr>
          <p:nvPr>
            <p:ph idx="1"/>
          </p:nvPr>
        </p:nvSpPr>
        <p:spPr>
          <a:xfrm>
            <a:off x="745067" y="1879238"/>
            <a:ext cx="7642577" cy="4657030"/>
          </a:xfrm>
        </p:spPr>
        <p:txBody>
          <a:bodyPr>
            <a:normAutofit fontScale="85000" lnSpcReduction="20000"/>
          </a:bodyPr>
          <a:lstStyle/>
          <a:p>
            <a:r>
              <a:rPr lang="en-US" b="1" dirty="0"/>
              <a:t>HISTORICALLY MACHINES HAD ONLY HANDLED MATERIALS OR GENERATED POWER, BUT NOW BY ADDING INFORMATION IT BECAME POSSIBLE TO CONTROL THEIR ACTIONS BY PROGRAMMING THEM.</a:t>
            </a:r>
          </a:p>
          <a:p>
            <a:endParaRPr lang="en-US" b="1" dirty="0"/>
          </a:p>
          <a:p>
            <a:r>
              <a:rPr lang="en-US" b="1" dirty="0"/>
              <a:t>DOUG ENGELBARTS’S IDEAS WERE TAKEN OVER AND DEVELOPED BY A NEW GROUP OF ENGINEERS AND SCIENTISTS WHO DEVELOPED THE CONCEPT OF ARTIFICIAL INTELLIGENCE. HE WAS THE PIONEER OF THE IDEA OF MIND AUGMENTATION.</a:t>
            </a:r>
          </a:p>
          <a:p>
            <a:endParaRPr lang="en-US" dirty="0"/>
          </a:p>
          <a:p>
            <a:r>
              <a:rPr lang="en-US" b="1" dirty="0"/>
              <a:t>THE FIRST GOLDEN YEARS OF AI WERE BETWEEN 1963-1969 WHEN HUGE PROGRESS WAS MADE IN AREAS SUCH AS SPEECH, VISION, AND LANGUAGE UNDERSTANDING. THESE WERE ALSO THE YEARS WHEN THE YOUTH COUNTER0CULTURE TOOK SHAPE AND PEAKED.</a:t>
            </a:r>
          </a:p>
        </p:txBody>
      </p:sp>
    </p:spTree>
    <p:extLst>
      <p:ext uri="{BB962C8B-B14F-4D97-AF65-F5344CB8AC3E}">
        <p14:creationId xmlns:p14="http://schemas.microsoft.com/office/powerpoint/2010/main" val="349048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MOTHER OF ALL DEMOS</a:t>
            </a:r>
          </a:p>
        </p:txBody>
      </p:sp>
      <p:sp>
        <p:nvSpPr>
          <p:cNvPr id="3" name="Content Placeholder 2"/>
          <p:cNvSpPr>
            <a:spLocks noGrp="1"/>
          </p:cNvSpPr>
          <p:nvPr>
            <p:ph idx="1"/>
          </p:nvPr>
        </p:nvSpPr>
        <p:spPr/>
        <p:txBody>
          <a:bodyPr>
            <a:normAutofit lnSpcReduction="10000"/>
          </a:bodyPr>
          <a:lstStyle/>
          <a:p>
            <a:r>
              <a:rPr lang="en-US" b="1" dirty="0"/>
              <a:t>NAME RETROACTIVELY GIVEN TO A LANDMARK COMPUTER DEMO GIVEN AT THE ASSOCIATION FOR COMPUTING CONFERENCE IN SAN FRANCISCO ON THE 9</a:t>
            </a:r>
            <a:r>
              <a:rPr lang="en-US" b="1" baseline="30000" dirty="0"/>
              <a:t>TH</a:t>
            </a:r>
            <a:r>
              <a:rPr lang="en-US" b="1" dirty="0"/>
              <a:t> OF DECEMBER 1968.</a:t>
            </a:r>
          </a:p>
          <a:p>
            <a:endParaRPr lang="en-US" b="1" dirty="0"/>
          </a:p>
          <a:p>
            <a:r>
              <a:rPr lang="en-US" b="1" dirty="0"/>
              <a:t>THE LIVE DEMO FEATURED FOR THE FIRST TIME- INTRODUCTION OF COMPLETE COMPUTER HARDWARE AND SOFTWARE SYSTEM CALLED THE ON-LINE SYSTEM OR NLS. THE 90 MINUTE DEMO SHOWED ALL THE FUNDAMENTAL ELEMENTS OF MODERN PERSONAL COMPUTING:</a:t>
            </a:r>
          </a:p>
        </p:txBody>
      </p:sp>
    </p:spTree>
    <p:extLst>
      <p:ext uri="{BB962C8B-B14F-4D97-AF65-F5344CB8AC3E}">
        <p14:creationId xmlns:p14="http://schemas.microsoft.com/office/powerpoint/2010/main" val="268693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OUR IMAGINATION OF TECH UTOPIAS TODAY.</a:t>
            </a:r>
          </a:p>
        </p:txBody>
      </p:sp>
      <p:sp>
        <p:nvSpPr>
          <p:cNvPr id="3" name="Content Placeholder 2"/>
          <p:cNvSpPr>
            <a:spLocks noGrp="1"/>
          </p:cNvSpPr>
          <p:nvPr>
            <p:ph idx="1"/>
          </p:nvPr>
        </p:nvSpPr>
        <p:spPr/>
        <p:txBody>
          <a:bodyPr/>
          <a:lstStyle/>
          <a:p>
            <a:endParaRPr lang="en-US" dirty="0"/>
          </a:p>
          <a:p>
            <a:r>
              <a:rPr lang="en-US" b="1" dirty="0"/>
              <a:t>MOST MODERN COUNTRIES OF THE WORLD TODAY SHARE A DISTINCTIVELY POSITIVE VIEW OF TECHNOLOGY AND INVEST MILLIONS OF DOLLARS IN RESEARCH, INNOVATION AND DISSEMINATION OF TECHNOLOGY. PARTICULARY DIGITAL TECHNOLOGY- WHY?? </a:t>
            </a:r>
          </a:p>
        </p:txBody>
      </p:sp>
    </p:spTree>
    <p:extLst>
      <p:ext uri="{BB962C8B-B14F-4D97-AF65-F5344CB8AC3E}">
        <p14:creationId xmlns:p14="http://schemas.microsoft.com/office/powerpoint/2010/main" val="2738626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DOUGLAS ENGELBART- THE MOTHER OF ALL DEMOS, 1968</a:t>
            </a:r>
          </a:p>
        </p:txBody>
      </p:sp>
      <p:pic>
        <p:nvPicPr>
          <p:cNvPr id="4" name="Content Placeholder 3" descr="download copy 11.jpg"/>
          <p:cNvPicPr>
            <a:picLocks noGrp="1" noChangeAspect="1"/>
          </p:cNvPicPr>
          <p:nvPr>
            <p:ph idx="1"/>
          </p:nvPr>
        </p:nvPicPr>
        <p:blipFill>
          <a:blip r:embed="rId2">
            <a:extLst>
              <a:ext uri="{28A0092B-C50C-407E-A947-70E740481C1C}">
                <a14:useLocalDpi xmlns:a14="http://schemas.microsoft.com/office/drawing/2010/main" val="0"/>
              </a:ext>
            </a:extLst>
          </a:blip>
          <a:srcRect t="8468" b="8468"/>
          <a:stretch>
            <a:fillRect/>
          </a:stretch>
        </p:blipFill>
        <p:spPr/>
      </p:pic>
    </p:spTree>
    <p:extLst>
      <p:ext uri="{BB962C8B-B14F-4D97-AF65-F5344CB8AC3E}">
        <p14:creationId xmlns:p14="http://schemas.microsoft.com/office/powerpoint/2010/main" val="3922490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ENGELBART’S GREATEST CONTRIBUTION- THE FIRST COMPUTER MOUSE</a:t>
            </a:r>
          </a:p>
        </p:txBody>
      </p:sp>
      <p:pic>
        <p:nvPicPr>
          <p:cNvPr id="4" name="Content Placeholder 3" descr="download copy 8.jpg"/>
          <p:cNvPicPr>
            <a:picLocks noGrp="1" noChangeAspect="1"/>
          </p:cNvPicPr>
          <p:nvPr>
            <p:ph idx="1"/>
          </p:nvPr>
        </p:nvPicPr>
        <p:blipFill>
          <a:blip r:embed="rId2">
            <a:extLst>
              <a:ext uri="{28A0092B-C50C-407E-A947-70E740481C1C}">
                <a14:useLocalDpi xmlns:a14="http://schemas.microsoft.com/office/drawing/2010/main" val="0"/>
              </a:ext>
            </a:extLst>
          </a:blip>
          <a:srcRect l="4361" r="4361"/>
          <a:stretch>
            <a:fillRect/>
          </a:stretch>
        </p:blipFill>
        <p:spPr/>
      </p:pic>
    </p:spTree>
    <p:extLst>
      <p:ext uri="{BB962C8B-B14F-4D97-AF65-F5344CB8AC3E}">
        <p14:creationId xmlns:p14="http://schemas.microsoft.com/office/powerpoint/2010/main" val="289559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SO WHAT CAME WITH THE MOTHER OF ALL DEMOS?</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1) WINDOWS</a:t>
            </a:r>
          </a:p>
          <a:p>
            <a:r>
              <a:rPr lang="en-US" b="1" dirty="0"/>
              <a:t>2) HYPERTEXT,</a:t>
            </a:r>
          </a:p>
          <a:p>
            <a:r>
              <a:rPr lang="en-US" b="1" dirty="0"/>
              <a:t>3) GRAPHICS,</a:t>
            </a:r>
          </a:p>
          <a:p>
            <a:r>
              <a:rPr lang="en-US" b="1" dirty="0"/>
              <a:t>4) EFFICIENT NAVIGATION AND COMMAND INPUTS</a:t>
            </a:r>
          </a:p>
          <a:p>
            <a:r>
              <a:rPr lang="en-US" b="1" dirty="0"/>
              <a:t>5) VIDEO CONFERENCING</a:t>
            </a:r>
          </a:p>
          <a:p>
            <a:r>
              <a:rPr lang="en-US" b="1" dirty="0"/>
              <a:t>6) WORD PROCESSING</a:t>
            </a:r>
          </a:p>
          <a:p>
            <a:r>
              <a:rPr lang="en-US" b="1" dirty="0"/>
              <a:t>7) DYNAMIC FILE LINKING</a:t>
            </a:r>
          </a:p>
          <a:p>
            <a:r>
              <a:rPr lang="en-US" b="1" dirty="0"/>
              <a:t>8) THE MOUSE.</a:t>
            </a:r>
          </a:p>
          <a:p>
            <a:r>
              <a:rPr lang="en-US" b="1" dirty="0"/>
              <a:t>AUGMENTATION OF THE HUMAN INTELLECT AND THE IDEAL OF COLLABORATION, SHARING AND COLLECTIVE DECISION MAKING.</a:t>
            </a:r>
          </a:p>
        </p:txBody>
      </p:sp>
    </p:spTree>
    <p:extLst>
      <p:ext uri="{BB962C8B-B14F-4D97-AF65-F5344CB8AC3E}">
        <p14:creationId xmlns:p14="http://schemas.microsoft.com/office/powerpoint/2010/main" val="546570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ENGELBART’S VISION</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ALTHOUGH ENGELBART WAS NOT PART OF THE STUDENT MOVEMENT AND IN FACT BEGAN RESEARCH IN US GOVT DEFENSE LABS ENGELBART WAS NOT INTERESTED IN THE MILITARY OR DEFENSE ASPECTS OF COMPUTER RESEARCH.</a:t>
            </a:r>
          </a:p>
          <a:p>
            <a:endParaRPr lang="en-US" b="1" dirty="0"/>
          </a:p>
          <a:p>
            <a:r>
              <a:rPr lang="en-US" b="1" dirty="0"/>
              <a:t>HE WASN’T THINKING OF ANALYZING DATA ON NUCLEAR FISSION BUT TO HELP ORDINARY PEOPLE WORK BETTER ON INTELLECTUAL TASKS –ANALYZING DATA, WRITING MEMOS, LOOKING UP INFORMATION, COMMUNICATING WITH OTHERS AND WORK COLLABORATIVELY TO SOLVE DIFFICULT PROBLEMS.</a:t>
            </a:r>
          </a:p>
        </p:txBody>
      </p:sp>
    </p:spTree>
    <p:extLst>
      <p:ext uri="{BB962C8B-B14F-4D97-AF65-F5344CB8AC3E}">
        <p14:creationId xmlns:p14="http://schemas.microsoft.com/office/powerpoint/2010/main" val="3197748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MOVE FROM MILITARY TO THE CIVILIAN USES OF COMPUTING</a:t>
            </a:r>
          </a:p>
        </p:txBody>
      </p:sp>
      <p:sp>
        <p:nvSpPr>
          <p:cNvPr id="3" name="Content Placeholder 2"/>
          <p:cNvSpPr>
            <a:spLocks noGrp="1"/>
          </p:cNvSpPr>
          <p:nvPr>
            <p:ph idx="1"/>
          </p:nvPr>
        </p:nvSpPr>
        <p:spPr/>
        <p:txBody>
          <a:bodyPr>
            <a:normAutofit fontScale="92500" lnSpcReduction="10000"/>
          </a:bodyPr>
          <a:lstStyle/>
          <a:p>
            <a:endParaRPr lang="en-US" dirty="0"/>
          </a:p>
          <a:p>
            <a:r>
              <a:rPr lang="en-US" b="1" dirty="0"/>
              <a:t>IT WAS ENGLEBART’S VISION OF USING COMPUTING TECHNOLOGY TO ENHANCE THE LIVES OF COMMON FOLKS THAT INSPIRED A WHOLE GENERATION OF AMERICAN YOUTH WHO WERE INSPIRED BY THE IDEALS OF THE STUDENT PROTESTS AND THE COUNTERCULTURE AND SAW IN THE PC THE ROUTE TO A NEW TECH UTOPIA.</a:t>
            </a:r>
          </a:p>
          <a:p>
            <a:endParaRPr lang="en-US" b="1" dirty="0"/>
          </a:p>
          <a:p>
            <a:r>
              <a:rPr lang="en-US" b="1" dirty="0"/>
              <a:t>SOON AFTER DOUGLAS ENGLEBART’S MOTHER OF ALL DEMO, ENGINEERING STUDENTS FROM CAMPUSES ALL OVER BEGAN ANOTHER REVOLUTION.</a:t>
            </a:r>
          </a:p>
        </p:txBody>
      </p:sp>
    </p:spTree>
    <p:extLst>
      <p:ext uri="{BB962C8B-B14F-4D97-AF65-F5344CB8AC3E}">
        <p14:creationId xmlns:p14="http://schemas.microsoft.com/office/powerpoint/2010/main" val="2245822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HOMEBREW COMPUTER CLUB 1975</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YOUNG ENGINEERS GOT TOGETHER IN GROUPS AND BEGAN TO MAKE THEIR OWN PCS IN GARAGES AND SHEDS- TRADE PARTS AND CIRCUITS AND INFORMATION PERTAINING TO TO DIY CONSTRUCTION OF COMPUTING DEVICES. </a:t>
            </a:r>
          </a:p>
          <a:p>
            <a:r>
              <a:rPr lang="en-US" b="1" dirty="0"/>
              <a:t>STARTED BY GORDON FRENCH AND FRED MOORE IN THE COMMUNITY COMPUTER CENTRE AT MENLO PARK.</a:t>
            </a:r>
          </a:p>
          <a:p>
            <a:endParaRPr lang="en-US" dirty="0"/>
          </a:p>
          <a:p>
            <a:r>
              <a:rPr lang="en-US" dirty="0"/>
              <a:t>THEY WERE INTERESTED IN MAINTAINING A REGULAR OPEN FORUM FOR PEOPLE TO GET TOGETHER TO WORK ON MAKING COMPUTERS ACCESSIBLE TO EVERYONE.</a:t>
            </a:r>
          </a:p>
        </p:txBody>
      </p:sp>
    </p:spTree>
    <p:extLst>
      <p:ext uri="{BB962C8B-B14F-4D97-AF65-F5344CB8AC3E}">
        <p14:creationId xmlns:p14="http://schemas.microsoft.com/office/powerpoint/2010/main" val="3113475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FAMOUS DUO- STEVE JOBS AND STEVE WOZNIAK AT THE HOMEBREW CLUB</a:t>
            </a:r>
          </a:p>
        </p:txBody>
      </p:sp>
      <p:pic>
        <p:nvPicPr>
          <p:cNvPr id="6" name="Content Placeholder 5" descr="download copy 12.jpg"/>
          <p:cNvPicPr>
            <a:picLocks noGrp="1" noChangeAspect="1"/>
          </p:cNvPicPr>
          <p:nvPr>
            <p:ph idx="1"/>
          </p:nvPr>
        </p:nvPicPr>
        <p:blipFill>
          <a:blip r:embed="rId2">
            <a:extLst>
              <a:ext uri="{28A0092B-C50C-407E-A947-70E740481C1C}">
                <a14:useLocalDpi xmlns:a14="http://schemas.microsoft.com/office/drawing/2010/main" val="0"/>
              </a:ext>
            </a:extLst>
          </a:blip>
          <a:srcRect t="14680" b="14680"/>
          <a:stretch>
            <a:fillRect/>
          </a:stretch>
        </p:blipFill>
        <p:spPr/>
      </p:pic>
    </p:spTree>
    <p:extLst>
      <p:ext uri="{BB962C8B-B14F-4D97-AF65-F5344CB8AC3E}">
        <p14:creationId xmlns:p14="http://schemas.microsoft.com/office/powerpoint/2010/main" val="107810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EARLY ITERATIONS OF APPLE</a:t>
            </a:r>
          </a:p>
        </p:txBody>
      </p:sp>
      <p:pic>
        <p:nvPicPr>
          <p:cNvPr id="4" name="Content Placeholder 3" descr="download copy 13.jpg"/>
          <p:cNvPicPr>
            <a:picLocks noGrp="1" noChangeAspect="1"/>
          </p:cNvPicPr>
          <p:nvPr>
            <p:ph idx="1"/>
          </p:nvPr>
        </p:nvPicPr>
        <p:blipFill>
          <a:blip r:embed="rId2">
            <a:extLst>
              <a:ext uri="{28A0092B-C50C-407E-A947-70E740481C1C}">
                <a14:useLocalDpi xmlns:a14="http://schemas.microsoft.com/office/drawing/2010/main" val="0"/>
              </a:ext>
            </a:extLst>
          </a:blip>
          <a:srcRect t="6461" b="6461"/>
          <a:stretch>
            <a:fillRect/>
          </a:stretch>
        </p:blipFill>
        <p:spPr/>
      </p:pic>
    </p:spTree>
    <p:extLst>
      <p:ext uri="{BB962C8B-B14F-4D97-AF65-F5344CB8AC3E}">
        <p14:creationId xmlns:p14="http://schemas.microsoft.com/office/powerpoint/2010/main" val="1399890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ENGLELBART’S MOTHER OF ALL DEMOS AND THE ZEITGEIST OF 1968</a:t>
            </a:r>
          </a:p>
        </p:txBody>
      </p:sp>
      <p:sp>
        <p:nvSpPr>
          <p:cNvPr id="3" name="Content Placeholder 2"/>
          <p:cNvSpPr>
            <a:spLocks noGrp="1"/>
          </p:cNvSpPr>
          <p:nvPr>
            <p:ph idx="1"/>
          </p:nvPr>
        </p:nvSpPr>
        <p:spPr/>
        <p:txBody>
          <a:bodyPr/>
          <a:lstStyle/>
          <a:p>
            <a:r>
              <a:rPr lang="en-US" b="1" dirty="0"/>
              <a:t>The zeitgeist of 1968 helps explain why </a:t>
            </a:r>
            <a:r>
              <a:rPr lang="en-US" b="1" dirty="0" err="1"/>
              <a:t>Englebart’s</a:t>
            </a:r>
            <a:r>
              <a:rPr lang="en-US" b="1" dirty="0"/>
              <a:t> demo so quickly became a touchstone and inspiration for a new, enduring definition of technological empowerment. Here was a computer that didn’t override human intelligence or stomp out individuality, but instead could, as </a:t>
            </a:r>
            <a:r>
              <a:rPr lang="en-US" b="1" dirty="0" err="1"/>
              <a:t>Englebart</a:t>
            </a:r>
            <a:r>
              <a:rPr lang="en-US" b="1" dirty="0"/>
              <a:t> put it, “augment human intellect.”</a:t>
            </a:r>
          </a:p>
          <a:p>
            <a:endParaRPr lang="en-US" dirty="0"/>
          </a:p>
          <a:p>
            <a:endParaRPr lang="en-US" dirty="0"/>
          </a:p>
        </p:txBody>
      </p:sp>
    </p:spTree>
    <p:extLst>
      <p:ext uri="{BB962C8B-B14F-4D97-AF65-F5344CB8AC3E}">
        <p14:creationId xmlns:p14="http://schemas.microsoft.com/office/powerpoint/2010/main" val="1092927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MAKING TECHNOLOGY PERSONAL AND INFORMATION FREE</a:t>
            </a:r>
          </a:p>
        </p:txBody>
      </p:sp>
      <p:sp>
        <p:nvSpPr>
          <p:cNvPr id="3" name="Content Placeholder 2"/>
          <p:cNvSpPr>
            <a:spLocks noGrp="1"/>
          </p:cNvSpPr>
          <p:nvPr>
            <p:ph idx="1"/>
          </p:nvPr>
        </p:nvSpPr>
        <p:spPr/>
        <p:txBody>
          <a:bodyPr>
            <a:normAutofit fontScale="92500"/>
          </a:bodyPr>
          <a:lstStyle/>
          <a:p>
            <a:r>
              <a:rPr lang="en-US" b="1" dirty="0"/>
              <a:t>While </a:t>
            </a:r>
            <a:r>
              <a:rPr lang="en-US" b="1" dirty="0" err="1"/>
              <a:t>Engelbart’s</a:t>
            </a:r>
            <a:r>
              <a:rPr lang="en-US" b="1" dirty="0"/>
              <a:t> vision of how these tools might be used was rather conventionally corporate – a computer on every office desk and a mouse in every worker’s palm – his overarching notion of an individualized computer environment hit exactly the right note for the anti-Establishment technologists coming of age in 1968, who wanted to make technology personal and information free and re-make society on the lines of libertarianism- minimum government, personal liberty and free operations of a competitive market.</a:t>
            </a:r>
          </a:p>
          <a:p>
            <a:endParaRPr lang="en-US" dirty="0"/>
          </a:p>
          <a:p>
            <a:endParaRPr lang="en-US" dirty="0"/>
          </a:p>
        </p:txBody>
      </p:sp>
    </p:spTree>
    <p:extLst>
      <p:ext uri="{BB962C8B-B14F-4D97-AF65-F5344CB8AC3E}">
        <p14:creationId xmlns:p14="http://schemas.microsoft.com/office/powerpoint/2010/main" val="423267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ARE THE REASONS FOR THIS OPTIMISM?</a:t>
            </a:r>
            <a:br>
              <a:rPr lang="en-US" sz="2800" b="1" dirty="0"/>
            </a:br>
            <a:endParaRPr lang="en-US" sz="2800" b="1" dirty="0"/>
          </a:p>
        </p:txBody>
      </p:sp>
      <p:sp>
        <p:nvSpPr>
          <p:cNvPr id="3" name="Content Placeholder 2"/>
          <p:cNvSpPr>
            <a:spLocks noGrp="1"/>
          </p:cNvSpPr>
          <p:nvPr>
            <p:ph idx="1"/>
          </p:nvPr>
        </p:nvSpPr>
        <p:spPr/>
        <p:txBody>
          <a:bodyPr>
            <a:normAutofit/>
          </a:bodyPr>
          <a:lstStyle/>
          <a:p>
            <a:pPr marL="0" indent="0">
              <a:buNone/>
            </a:pPr>
            <a:r>
              <a:rPr lang="en-US" b="1" dirty="0"/>
              <a:t>THE BELIEF THAT TECHNOLOGY REFLECTS AND ENCOURAGES THE BEST ASPECTS OF HUMAN NATURE FOSTERING COLLABORATION, SHARING, HELPFULNESS AND COMMUNITY.</a:t>
            </a:r>
          </a:p>
          <a:p>
            <a:pPr marL="0" indent="0">
              <a:buNone/>
            </a:pPr>
            <a:r>
              <a:rPr lang="en-US" b="1" dirty="0"/>
              <a:t>TECHNOLOGY DEMOCRATIZES SOCIETY- THE EXPANSION OF AND ACCESS TO KNOWLEDGE TO ALL.</a:t>
            </a:r>
          </a:p>
          <a:p>
            <a:pPr marL="0" indent="0">
              <a:buNone/>
            </a:pPr>
            <a:r>
              <a:rPr lang="en-US" b="1" dirty="0"/>
              <a:t>THE BROADENING OF THE FREEDON OF EXPRESSION CREATED IN THE ONLINE WORLD.</a:t>
            </a:r>
          </a:p>
        </p:txBody>
      </p:sp>
    </p:spTree>
    <p:extLst>
      <p:ext uri="{BB962C8B-B14F-4D97-AF65-F5344CB8AC3E}">
        <p14:creationId xmlns:p14="http://schemas.microsoft.com/office/powerpoint/2010/main" val="3009098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SUBVERSION OF TECH UTOPIAN IDEALS BY COMMERCE AND POLITICS</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TODAY IT IS OFTEN SAID THAT SILICON VALLEY DESTROYED ITS OWN DREAM OF TECH UTOPIAS, DRIVEN BY THE IDEAS OF FREEDOM, SELF EXPRESSION, COLLABORATION AND SHARING BY ALIGNING WITH FORCES OF TECHNOLOGICAL MONOPOLIES, SUPRRESSION OF FREEDOM OF SPEECH, BREACHING PRIVACY AND ALLOWING US TO BE MANIPULATED BY CORPORATIONS AND GOVERNMENTS.</a:t>
            </a:r>
          </a:p>
          <a:p>
            <a:endParaRPr lang="en-US" b="1" dirty="0"/>
          </a:p>
          <a:p>
            <a:r>
              <a:rPr lang="en-US" b="1" dirty="0"/>
              <a:t>THE TECH –UTOPIA OF THE 60S IS BEING REPLACED BY THE NEW TECH DYSTOPIAS OF THE 21</a:t>
            </a:r>
            <a:r>
              <a:rPr lang="en-US" b="1" baseline="30000" dirty="0"/>
              <a:t>ST</a:t>
            </a:r>
            <a:r>
              <a:rPr lang="en-US" b="1" dirty="0"/>
              <a:t> CENTURY.</a:t>
            </a:r>
          </a:p>
        </p:txBody>
      </p:sp>
    </p:spTree>
    <p:extLst>
      <p:ext uri="{BB962C8B-B14F-4D97-AF65-F5344CB8AC3E}">
        <p14:creationId xmlns:p14="http://schemas.microsoft.com/office/powerpoint/2010/main" val="312362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THE DYSTOPIC REALITY OF SILICON VALLEY- FROM PERSONAL LIBERTIES TO SURVEILLANCE</a:t>
            </a:r>
          </a:p>
        </p:txBody>
      </p:sp>
      <p:pic>
        <p:nvPicPr>
          <p:cNvPr id="4" name="Content Placeholder 3" descr="images copy 5.jpg"/>
          <p:cNvPicPr>
            <a:picLocks noGrp="1" noChangeAspect="1"/>
          </p:cNvPicPr>
          <p:nvPr>
            <p:ph idx="1"/>
          </p:nvPr>
        </p:nvPicPr>
        <p:blipFill>
          <a:blip r:embed="rId2">
            <a:extLst>
              <a:ext uri="{28A0092B-C50C-407E-A947-70E740481C1C}">
                <a14:useLocalDpi xmlns:a14="http://schemas.microsoft.com/office/drawing/2010/main" val="0"/>
              </a:ext>
            </a:extLst>
          </a:blip>
          <a:srcRect t="16061" b="16061"/>
          <a:stretch>
            <a:fillRect/>
          </a:stretch>
        </p:blipFill>
        <p:spPr/>
      </p:pic>
    </p:spTree>
    <p:extLst>
      <p:ext uri="{BB962C8B-B14F-4D97-AF65-F5344CB8AC3E}">
        <p14:creationId xmlns:p14="http://schemas.microsoft.com/office/powerpoint/2010/main" val="3988214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YET THE STRUGGLE TO CLAIM CONTROL OVER THE CYBERLIBERTARIAN </a:t>
            </a:r>
            <a:r>
              <a:rPr lang="en-US" sz="2800" b="1"/>
              <a:t>UTOPIA CONTINUES….</a:t>
            </a:r>
            <a:endParaRPr lang="en-US" sz="2800" b="1" dirty="0"/>
          </a:p>
        </p:txBody>
      </p:sp>
      <p:pic>
        <p:nvPicPr>
          <p:cNvPr id="6" name="Content Placeholder 5" descr="images copy 6.jpg"/>
          <p:cNvPicPr>
            <a:picLocks noGrp="1" noChangeAspect="1"/>
          </p:cNvPicPr>
          <p:nvPr>
            <p:ph idx="1"/>
          </p:nvPr>
        </p:nvPicPr>
        <p:blipFill>
          <a:blip r:embed="rId2">
            <a:extLst>
              <a:ext uri="{28A0092B-C50C-407E-A947-70E740481C1C}">
                <a14:useLocalDpi xmlns:a14="http://schemas.microsoft.com/office/drawing/2010/main" val="0"/>
              </a:ext>
            </a:extLst>
          </a:blip>
          <a:srcRect t="10243" b="10243"/>
          <a:stretch>
            <a:fillRect/>
          </a:stretch>
        </p:blipFill>
        <p:spPr/>
      </p:pic>
    </p:spTree>
    <p:extLst>
      <p:ext uri="{BB962C8B-B14F-4D97-AF65-F5344CB8AC3E}">
        <p14:creationId xmlns:p14="http://schemas.microsoft.com/office/powerpoint/2010/main" val="295698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MORE REASONS….</a:t>
            </a:r>
          </a:p>
        </p:txBody>
      </p:sp>
      <p:sp>
        <p:nvSpPr>
          <p:cNvPr id="3" name="Content Placeholder 2"/>
          <p:cNvSpPr>
            <a:spLocks noGrp="1"/>
          </p:cNvSpPr>
          <p:nvPr>
            <p:ph idx="1"/>
          </p:nvPr>
        </p:nvSpPr>
        <p:spPr/>
        <p:txBody>
          <a:bodyPr>
            <a:normAutofit/>
          </a:bodyPr>
          <a:lstStyle/>
          <a:p>
            <a:endParaRPr lang="en-US" dirty="0"/>
          </a:p>
          <a:p>
            <a:r>
              <a:rPr lang="en-US" b="1" dirty="0"/>
              <a:t>THE INTERNET IN PARTICULAR ALLOWS US TO VOICE OUR OPINIONS FREELY.</a:t>
            </a:r>
          </a:p>
          <a:p>
            <a:endParaRPr lang="en-US" b="1" dirty="0"/>
          </a:p>
          <a:p>
            <a:r>
              <a:rPr lang="en-US" b="1" dirty="0"/>
              <a:t>THE REDUCTION OF INEQUALITIES OF POWER AND WEALTH. EVERYONE HAS EQUAL STATUS ON THE INTERNET.</a:t>
            </a:r>
          </a:p>
          <a:p>
            <a:r>
              <a:rPr lang="en-US" b="1" dirty="0"/>
              <a:t>DIGITAL TECHNOLOGIES HAVE DELIVER BETTER SERVICES AND GIVE CONSUMERS MORE CHOICE.</a:t>
            </a:r>
          </a:p>
        </p:txBody>
      </p:sp>
    </p:spTree>
    <p:extLst>
      <p:ext uri="{BB962C8B-B14F-4D97-AF65-F5344CB8AC3E}">
        <p14:creationId xmlns:p14="http://schemas.microsoft.com/office/powerpoint/2010/main" val="262006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CYBER-UTOPIANISM</a:t>
            </a:r>
          </a:p>
        </p:txBody>
      </p:sp>
      <p:sp>
        <p:nvSpPr>
          <p:cNvPr id="3" name="Content Placeholder 2"/>
          <p:cNvSpPr>
            <a:spLocks noGrp="1"/>
          </p:cNvSpPr>
          <p:nvPr>
            <p:ph idx="1"/>
          </p:nvPr>
        </p:nvSpPr>
        <p:spPr/>
        <p:txBody>
          <a:bodyPr>
            <a:normAutofit/>
          </a:bodyPr>
          <a:lstStyle/>
          <a:p>
            <a:endParaRPr lang="en-US" dirty="0"/>
          </a:p>
          <a:p>
            <a:r>
              <a:rPr lang="en-US" b="1" dirty="0"/>
              <a:t>CENTRED AROUND THE CORE BELIEF- THAT ONLINE COMMUNICATION IS EMANCIPATORY AND THE INTERNET FAVOURS THE OPPRESSED,</a:t>
            </a:r>
          </a:p>
          <a:p>
            <a:r>
              <a:rPr lang="en-US" b="1" dirty="0"/>
              <a:t>THE INTERNET’S ABILITY TO NETWORK HUMAN BEINGS IS ITS LIFEBLOOD .IT FOSTERS COMMUNICATION,COLLABORATION,SHARING, HELPFULNESS, TRANSPARENCY, USABILITY AND ACCESS TO INFORMATION AND KNOWLEDGE.</a:t>
            </a:r>
          </a:p>
        </p:txBody>
      </p:sp>
    </p:spTree>
    <p:extLst>
      <p:ext uri="{BB962C8B-B14F-4D97-AF65-F5344CB8AC3E}">
        <p14:creationId xmlns:p14="http://schemas.microsoft.com/office/powerpoint/2010/main" val="296955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ORIGINS OF THIS OPTIMISM</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b="1" dirty="0"/>
              <a:t>THE 60S COUNTERCULTURE AND THE BIRTH OF TECH/CYBER UTOPIANISM</a:t>
            </a:r>
          </a:p>
          <a:p>
            <a:endParaRPr lang="en-US" b="1" dirty="0"/>
          </a:p>
          <a:p>
            <a:r>
              <a:rPr lang="en-US" b="1" dirty="0"/>
              <a:t>COUNTERCULTURE-  A MOVEMENT OF YOUNG PEOPLE IN THE US AND LATER EUROPE-OPPOSED TO THE COLD WAR STATE, AUTHORITARIANISM, VIOLENCE- AND THE CAPITALIST STATE WITH ITS MINDLESS CONSUMERISM</a:t>
            </a:r>
          </a:p>
          <a:p>
            <a:endParaRPr lang="en-US" dirty="0"/>
          </a:p>
        </p:txBody>
      </p:sp>
    </p:spTree>
    <p:extLst>
      <p:ext uri="{BB962C8B-B14F-4D97-AF65-F5344CB8AC3E}">
        <p14:creationId xmlns:p14="http://schemas.microsoft.com/office/powerpoint/2010/main" val="311507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1963-8 – STUDENTS PROTESTS AND SPREAD OF THE COUNTERCULTURE</a:t>
            </a:r>
          </a:p>
        </p:txBody>
      </p:sp>
      <p:sp>
        <p:nvSpPr>
          <p:cNvPr id="3" name="Content Placeholder 2"/>
          <p:cNvSpPr>
            <a:spLocks noGrp="1"/>
          </p:cNvSpPr>
          <p:nvPr>
            <p:ph idx="1"/>
          </p:nvPr>
        </p:nvSpPr>
        <p:spPr/>
        <p:txBody>
          <a:bodyPr>
            <a:normAutofit fontScale="92500" lnSpcReduction="10000"/>
          </a:bodyPr>
          <a:lstStyle/>
          <a:p>
            <a:endParaRPr lang="en-US" dirty="0"/>
          </a:p>
          <a:p>
            <a:r>
              <a:rPr lang="en-US" b="1" dirty="0"/>
              <a:t>THESE WERE THE YEARS IN WHICH CAMPUSES ALL ACROSS THE US AND EUROPE AND EVEN JAPAN ERUPTED WITH STUDENT PROTESTS. THESE STUDENT MOVEMENTS WERE AGAINST ALL FORMS OF AUTHORITARIANISM AND VIOLENCE. </a:t>
            </a:r>
          </a:p>
          <a:p>
            <a:endParaRPr lang="en-US" b="1" dirty="0"/>
          </a:p>
          <a:p>
            <a:pPr marL="0" indent="0">
              <a:buNone/>
            </a:pPr>
            <a:r>
              <a:rPr lang="en-US" b="1" dirty="0"/>
              <a:t>STUDENTS JOINED HANDS WITH OTHER ACTIVISTS FROM THE ANTI-VIETNAM WAR AND  CIVIL RIGHTS MOVMENT, WITH FEMINISTS, ENVIRONMENTALISTS AND PEACE ACTIVISTS. THEY RALLIED AROUND THE VIETNAM WAR AND THE IDEALS OF FREE SPEECH.</a:t>
            </a:r>
          </a:p>
        </p:txBody>
      </p:sp>
    </p:spTree>
    <p:extLst>
      <p:ext uri="{BB962C8B-B14F-4D97-AF65-F5344CB8AC3E}">
        <p14:creationId xmlns:p14="http://schemas.microsoft.com/office/powerpoint/2010/main" val="241084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AGAINST THE VIETNAM WAR</a:t>
            </a:r>
          </a:p>
        </p:txBody>
      </p:sp>
      <p:pic>
        <p:nvPicPr>
          <p:cNvPr id="4" name="Content Placeholder 3" descr="download copy 5.jpg"/>
          <p:cNvPicPr>
            <a:picLocks noGrp="1" noChangeAspect="1"/>
          </p:cNvPicPr>
          <p:nvPr>
            <p:ph idx="1"/>
          </p:nvPr>
        </p:nvPicPr>
        <p:blipFill>
          <a:blip r:embed="rId2">
            <a:extLst>
              <a:ext uri="{28A0092B-C50C-407E-A947-70E740481C1C}">
                <a14:useLocalDpi xmlns:a14="http://schemas.microsoft.com/office/drawing/2010/main" val="0"/>
              </a:ext>
            </a:extLst>
          </a:blip>
          <a:srcRect t="15310" b="15310"/>
          <a:stretch>
            <a:fillRect/>
          </a:stretch>
        </p:blipFill>
        <p:spPr/>
      </p:pic>
    </p:spTree>
    <p:extLst>
      <p:ext uri="{BB962C8B-B14F-4D97-AF65-F5344CB8AC3E}">
        <p14:creationId xmlns:p14="http://schemas.microsoft.com/office/powerpoint/2010/main" val="11408333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545</TotalTime>
  <Words>2004</Words>
  <Application>Microsoft Office PowerPoint</Application>
  <PresentationFormat>On-screen Show (4:3)</PresentationFormat>
  <Paragraphs>162</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Cambria</vt:lpstr>
      <vt:lpstr>Rage Italic</vt:lpstr>
      <vt:lpstr>Sketchbook</vt:lpstr>
      <vt:lpstr>TECHNOLOGICAL UTOPIAS AND DYSTOPIAS</vt:lpstr>
      <vt:lpstr>WHAT IS A UTOPIA?</vt:lpstr>
      <vt:lpstr>OUR IMAGINATION OF TECH UTOPIAS TODAY.</vt:lpstr>
      <vt:lpstr>WHAT ARE THE REASONS FOR THIS OPTIMISM? </vt:lpstr>
      <vt:lpstr>MORE REASONS….</vt:lpstr>
      <vt:lpstr>CYBER-UTOPIANISM</vt:lpstr>
      <vt:lpstr>ORIGINS OF THIS OPTIMISM </vt:lpstr>
      <vt:lpstr>1963-8 – STUDENTS PROTESTS AND SPREAD OF THE COUNTERCULTURE</vt:lpstr>
      <vt:lpstr>AGAINST THE VIETNAM WAR</vt:lpstr>
      <vt:lpstr>THE STRUGGLE FOR GENDER EQUALITY</vt:lpstr>
      <vt:lpstr>WHAT WERE THEIR SPECIFIC TARGETS OF ATTACK</vt:lpstr>
      <vt:lpstr>CAMPUS POLITICS IN THE WEST COAST</vt:lpstr>
      <vt:lpstr>THE BERKELEY FREE SPEECH MOVEMENT</vt:lpstr>
      <vt:lpstr>2 MAJOR STRANDS IN THE COUNTERCULTURE</vt:lpstr>
      <vt:lpstr>COUNTER-CULTURE- LIFE OFF THE GRID</vt:lpstr>
      <vt:lpstr>COUNTERCULTURE AND THE MIND</vt:lpstr>
      <vt:lpstr>LIFE OFF THE GRID- THE HIPPIE COMMUNES</vt:lpstr>
      <vt:lpstr>THE OTHER GROUP…</vt:lpstr>
      <vt:lpstr>BUT WHAT MADE THE NEW OPTIMISM POSSIBLE?</vt:lpstr>
      <vt:lpstr>THE PROMISE OF THE NEW TRANSFORMATIVE TECHNOLOGY- COMPUTERS</vt:lpstr>
      <vt:lpstr>THE PC REVOLUTION</vt:lpstr>
      <vt:lpstr> SHRINKING THE MAINFRAMES- THE FIRST PCs</vt:lpstr>
      <vt:lpstr>THE SURGE OF TECHNOLOGICAL INNOVATION- STANFORD RESEARCH INSTITUTE</vt:lpstr>
      <vt:lpstr>THE NETWORKED COMPUTER AND THE  BIRTH OF DIGITAL UTOPIANISM</vt:lpstr>
      <vt:lpstr> A NEW SOCIAL ORDER..</vt:lpstr>
      <vt:lpstr>THE RE-IMAGINATION OF COMPUTERS AS TOOLS OF EMPOWERMENT</vt:lpstr>
      <vt:lpstr>3 KEY COMPONENTS OF THE VISION OF THE HUMAN-MACHINE SYMBIOSIS</vt:lpstr>
      <vt:lpstr>THE HUMAN MACHINE INTERFACE</vt:lpstr>
      <vt:lpstr>THE MOTHER OF ALL DEMOS</vt:lpstr>
      <vt:lpstr>DOUGLAS ENGELBART- THE MOTHER OF ALL DEMOS, 1968</vt:lpstr>
      <vt:lpstr>ENGELBART’S GREATEST CONTRIBUTION- THE FIRST COMPUTER MOUSE</vt:lpstr>
      <vt:lpstr>SO WHAT CAME WITH THE MOTHER OF ALL DEMOS?</vt:lpstr>
      <vt:lpstr>ENGELBART’S VISION</vt:lpstr>
      <vt:lpstr>THE MOVE FROM MILITARY TO THE CIVILIAN USES OF COMPUTING</vt:lpstr>
      <vt:lpstr>THE HOMEBREW COMPUTER CLUB 1975</vt:lpstr>
      <vt:lpstr>THE FAMOUS DUO- STEVE JOBS AND STEVE WOZNIAK AT THE HOMEBREW CLUB</vt:lpstr>
      <vt:lpstr>THE EARLY ITERATIONS OF APPLE</vt:lpstr>
      <vt:lpstr>ENGLELBART’S MOTHER OF ALL DEMOS AND THE ZEITGEIST OF 1968</vt:lpstr>
      <vt:lpstr>MAKING TECHNOLOGY PERSONAL AND INFORMATION FREE</vt:lpstr>
      <vt:lpstr>THE SUBVERSION OF TECH UTOPIAN IDEALS BY COMMERCE AND POLITICS</vt:lpstr>
      <vt:lpstr>THE DYSTOPIC REALITY OF SILICON VALLEY- FROM PERSONAL LIBERTIES TO SURVEILLANCE</vt:lpstr>
      <vt:lpstr>YET THE STRUGGLE TO CLAIM CONTROL OVER THE CYBERLIBERTARIAN UTOPIA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UTOPIAS AND DYSTOPIAS</dc:title>
  <dc:creator>MADHUMITA</dc:creator>
  <cp:lastModifiedBy>raj patel</cp:lastModifiedBy>
  <cp:revision>83</cp:revision>
  <dcterms:created xsi:type="dcterms:W3CDTF">2017-09-25T02:26:16Z</dcterms:created>
  <dcterms:modified xsi:type="dcterms:W3CDTF">2020-12-21T17:39:07Z</dcterms:modified>
</cp:coreProperties>
</file>