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8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275669f93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275669f93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17d7b6e7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17d7b6e7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17d7b6e7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17d7b6e7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17d7b6e7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17d7b6e7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16eac6bdd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16eac6bdd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275669f93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275669f93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17d7b6e7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17d7b6e7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17d7b6e7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17d7b6e7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17d7b6e7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17d7b6e7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17d7b6e7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17d7b6e7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19697928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19697928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19697928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19697928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275669f93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275669f93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16eac6bdd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16eac6bdd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16eac6bdd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16eac6bdd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16eac6bdd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16eac6bdd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275669f93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275669f93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275669f93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275669f93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ckwell" panose="02060603020205020403" pitchFamily="18" charset="0"/>
              </a:rPr>
              <a:t>Degree Preserving Graph Summarization </a:t>
            </a:r>
            <a:endParaRPr dirty="0">
              <a:latin typeface="Rockwell" panose="02060603020205020403" pitchFamily="18" charset="0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ckwell" panose="02060603020205020403" pitchFamily="18" charset="0"/>
              </a:rPr>
              <a:t>By Jemish Variya and Raj Patel </a:t>
            </a:r>
            <a:endParaRPr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DPGS Summarization </a:t>
            </a:r>
            <a:endParaRPr sz="2900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Google Shape;124;p2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266325"/>
                <a:ext cx="8520600" cy="330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95D46"/>
                  </a:buClr>
                  <a:buSzPts val="1800"/>
                  <a:buChar char="●"/>
                </a:pPr>
                <a:r>
                  <a:rPr lang="en-US" dirty="0">
                    <a:solidFill>
                      <a:srgbClr val="695D46"/>
                    </a:solidFill>
                    <a:latin typeface="Rockwell" panose="02060603020205020403" pitchFamily="18" charset="0"/>
                  </a:rPr>
                  <a:t>For the encoding length of the model,</a:t>
                </a:r>
              </a:p>
              <a:p>
                <a:pPr marL="114300" lvl="0" indent="0">
                  <a:buClr>
                    <a:srgbClr val="695D46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ℕ</m:t>
                          </m:r>
                          <m: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ℕ</m:t>
                          </m:r>
                          <m:r>
                            <a:rPr lang="en-I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I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𝑑𝑖</m:t>
                              </m:r>
                            </m:e>
                          </m:d>
                          <m: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2"/>
                  </a:solidFill>
                  <a:latin typeface="Rockwell" panose="02060603020205020403" pitchFamily="18" charset="0"/>
                </a:endParaRPr>
              </a:p>
              <a:p>
                <a:pPr marL="114300" lvl="0" indent="0">
                  <a:buClr>
                    <a:srgbClr val="695D46"/>
                  </a:buClr>
                  <a:buNone/>
                </a:pPr>
                <a:r>
                  <a:rPr lang="en-US" dirty="0">
                    <a:solidFill>
                      <a:srgbClr val="695D46"/>
                    </a:solidFill>
                    <a:latin typeface="Rockwell" panose="02060603020205020403" pitchFamily="18" charset="0"/>
                  </a:rPr>
                  <a:t> 	   </a:t>
                </a:r>
              </a:p>
              <a:p>
                <a:pPr marL="114300" lvl="0" indent="0">
                  <a:buClr>
                    <a:srgbClr val="695D46"/>
                  </a:buClr>
                  <a:buNone/>
                </a:pPr>
                <a:r>
                  <a:rPr lang="en-US" dirty="0">
                    <a:solidFill>
                      <a:srgbClr val="695D46"/>
                    </a:solidFill>
                    <a:latin typeface="Rockwell" panose="02060603020205020403" pitchFamily="18" charset="0"/>
                  </a:rPr>
                  <a:t>	   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rgbClr val="695D4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695D46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695D46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IN" b="0" i="1" smtClean="0">
                            <a:solidFill>
                              <a:srgbClr val="695D4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695D46"/>
                    </a:solidFill>
                    <a:latin typeface="Rockwell" panose="02060603020205020403" pitchFamily="18" charset="0"/>
                  </a:rPr>
                  <a:t> = optimal encoding length </a:t>
                </a:r>
              </a:p>
              <a:p>
                <a:pPr marL="114300" lvl="0" indent="0">
                  <a:buClr>
                    <a:srgbClr val="695D46"/>
                  </a:buClr>
                  <a:buNone/>
                </a:pPr>
                <a:r>
                  <a:rPr lang="en-US" dirty="0">
                    <a:solidFill>
                      <a:srgbClr val="695D46"/>
                    </a:solidFill>
                    <a:latin typeface="Rockwell" panose="02060603020205020403" pitchFamily="18" charset="0"/>
                  </a:rPr>
                  <a:t> 	    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695D46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695D4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695D4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695D46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695D46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695D46"/>
                    </a:solidFill>
                    <a:latin typeface="Rockwell" panose="02060603020205020403" pitchFamily="18" charset="0"/>
                  </a:rPr>
                  <a:t> = encoding of adjacency matrix of summary graph.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124" name="Google Shape;124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66325"/>
                <a:ext cx="8520600" cy="3302700"/>
              </a:xfrm>
              <a:prstGeom prst="rect">
                <a:avLst/>
              </a:prstGeom>
              <a:blipFill>
                <a:blip r:embed="rId3"/>
                <a:stretch>
                  <a:fillRect t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DPGS Algorithm </a:t>
            </a:r>
            <a:endParaRPr sz="2900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Google Shape;130;p2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25"/>
                <a:ext cx="8520600" cy="365811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latin typeface="Consolas" panose="020B0609020204030204" pitchFamily="49" charset="0"/>
                  </a:rPr>
                  <a:t>Input:</a:t>
                </a:r>
                <a:r>
                  <a:rPr lang="en-US" dirty="0">
                    <a:latin typeface="Consolas" panose="020B0609020204030204" pitchFamily="49" charset="0"/>
                  </a:rPr>
                  <a:t> G = (V, E), iteration T </a:t>
                </a:r>
              </a:p>
              <a:p>
                <a:pPr marL="0" lvl="0" indent="0">
                  <a:buNone/>
                </a:pPr>
                <a:r>
                  <a:rPr lang="en-US" b="1" dirty="0">
                    <a:latin typeface="Consolas" panose="020B0609020204030204" pitchFamily="49" charset="0"/>
                  </a:rPr>
                  <a:t>Output: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) </a:t>
                </a:r>
              </a:p>
              <a:p>
                <a:pPr marL="0" lvl="0" indent="0">
                  <a:spcBef>
                    <a:spcPts val="1000"/>
                  </a:spcBef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← 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 ← 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 ← E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2: t ← 0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3: while t &lt; T do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4: 	t ← t + 1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5: 	Update LSH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6: 	Divide </a:t>
                </a:r>
                <a:r>
                  <a:rPr lang="en-US" sz="1600" dirty="0" err="1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supernodes</a:t>
                </a: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 into disjoint groups by LSH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7: 	for each group g do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8: 		</a:t>
                </a:r>
                <a:r>
                  <a:rPr lang="en-US" sz="1600" dirty="0" err="1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MergeGroup</a:t>
                </a: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(g)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9: 	end for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10:end while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11:return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600" dirty="0">
                  <a:latin typeface="Consolas" panose="020B0609020204030204" pitchFamily="49" charset="0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30" name="Google Shape;130;p2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25"/>
                <a:ext cx="8520600" cy="3658114"/>
              </a:xfrm>
              <a:prstGeom prst="rect">
                <a:avLst/>
              </a:prstGeom>
              <a:blipFill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Merge Group Algorithm</a:t>
            </a:r>
            <a:r>
              <a:rPr lang="en" sz="2900" dirty="0"/>
              <a:t> </a:t>
            </a:r>
            <a:endParaRPr sz="2900" dirty="0"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nsolas" panose="020B0609020204030204" pitchFamily="49" charset="0"/>
              </a:rPr>
              <a:t>Input:</a:t>
            </a:r>
            <a:r>
              <a:rPr lang="en" dirty="0">
                <a:latin typeface="Consolas" panose="020B0609020204030204" pitchFamily="49" charset="0"/>
              </a:rPr>
              <a:t> g ⊂ VS </a:t>
            </a:r>
            <a:endParaRPr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1: times ← log2|g| </a:t>
            </a:r>
            <a:endParaRPr dirty="0"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2: nskip ← 0 </a:t>
            </a:r>
            <a:endParaRPr dirty="0"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3: while nskip &lt; times and |g|≥ 1 do </a:t>
            </a:r>
            <a:endParaRPr dirty="0"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4: 	pairs ← Sample log2 |g| node pairs from g </a:t>
            </a:r>
            <a:endParaRPr dirty="0"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5: 	u, v ← arg max(i,j)∈pairs gain(i, j) </a:t>
            </a:r>
            <a:endParaRPr dirty="0"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6: 	if gain(u, v) &gt; 0 then </a:t>
            </a:r>
            <a:endParaRPr dirty="0"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7: 		Merge u and v </a:t>
            </a:r>
            <a:endParaRPr dirty="0"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8: 		nskip ← 0 </a:t>
            </a:r>
            <a:endParaRPr dirty="0"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9: 	else </a:t>
            </a:r>
            <a:endParaRPr dirty="0"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10: 		nskip ← nskip + 1 </a:t>
            </a:r>
            <a:endParaRPr dirty="0"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11: 	end if </a:t>
            </a:r>
            <a:endParaRPr dirty="0"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12: end while</a:t>
            </a:r>
            <a:endParaRPr dirty="0"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313083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Configuration Based Reconstruction Scheme (CR Scheme)</a:t>
            </a:r>
            <a:endParaRPr sz="2900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Google Shape;142;p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266325"/>
                <a:ext cx="8520600" cy="356409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>
                    <a:latin typeface="Rockwell" panose="02060603020205020403" pitchFamily="18" charset="0"/>
                  </a:rPr>
                  <a:t>For the adjacency matrix of original and reconstructed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Rockwell" panose="020606030202050204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Rockwell" panose="02060603020205020403" pitchFamily="18" charset="0"/>
                  </a:rPr>
                  <a:t> respectively,</a:t>
                </a:r>
              </a:p>
              <a:p>
                <a:pPr lvl="0" indent="45720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Rockwell" panose="02060603020205020403" pitchFamily="18" charset="0"/>
                </a:endParaRPr>
              </a:p>
              <a:p>
                <a:pPr lvl="0" indent="0">
                  <a:spcBef>
                    <a:spcPts val="1200"/>
                  </a:spcBef>
                  <a:buNone/>
                </a:pPr>
                <a:r>
                  <a:rPr lang="en-US" dirty="0">
                    <a:latin typeface="Rockwell" panose="02060603020205020403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latin typeface="Rockwell" panose="02060603020205020403" pitchFamily="18" charset="0"/>
                  </a:rPr>
                  <a:t> is the degrees of nodes i and j, and supernodes of k and l to which they belong respectively.  </a:t>
                </a:r>
              </a:p>
              <a:p>
                <a:pPr marL="457200" lvl="0" indent="-342900" algn="l" rtl="0">
                  <a:spcBef>
                    <a:spcPts val="120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>
                    <a:latin typeface="Rockwell" panose="02060603020205020403" pitchFamily="18" charset="0"/>
                  </a:rPr>
                  <a:t>This scheme also preserves the degree of node </a:t>
                </a:r>
              </a:p>
              <a:p>
                <a:pPr marL="571500" lvl="1" indent="0">
                  <a:spcBef>
                    <a:spcPts val="1200"/>
                  </a:spcBef>
                  <a:buSzPts val="18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IN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1800" i="1"/>
                              </m:ctrlPr>
                            </m:sSubPr>
                            <m:e>
                              <m:r>
                                <a:rPr lang="en-IN" sz="1800" i="1"/>
                                <m:t>𝐴</m:t>
                              </m:r>
                            </m:e>
                            <m:sub>
                              <m:r>
                                <a:rPr lang="en-IN" sz="1800" i="1"/>
                                <m:t>𝑠</m:t>
                              </m:r>
                            </m:sub>
                          </m:sSub>
                          <m:r>
                            <a:rPr lang="en-IN" sz="1800" i="1"/>
                            <m:t>(</m:t>
                          </m:r>
                          <m:r>
                            <a:rPr lang="en-IN" sz="1800" i="1"/>
                            <m:t>𝑘</m:t>
                          </m:r>
                          <m:r>
                            <a:rPr lang="en-IN" sz="1800" i="1"/>
                            <m:t>, </m:t>
                          </m:r>
                          <m:r>
                            <a:rPr lang="en-IN" sz="1800" i="1"/>
                            <m:t>𝑙</m:t>
                          </m:r>
                          <m:r>
                            <a:rPr lang="en-IN" sz="1800" i="1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>
                  <a:latin typeface="Rockwell" panose="02060603020205020403" pitchFamily="18" charset="0"/>
                </a:endParaRPr>
              </a:p>
            </p:txBody>
          </p:sp>
        </mc:Choice>
        <mc:Fallback>
          <p:sp>
            <p:nvSpPr>
              <p:cNvPr id="142" name="Google Shape;142;p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66325"/>
                <a:ext cx="8520600" cy="3564092"/>
              </a:xfrm>
              <a:prstGeom prst="rect">
                <a:avLst/>
              </a:prstGeom>
              <a:blipFill>
                <a:blip r:embed="rId3"/>
                <a:stretch>
                  <a:fillRect t="-856" r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51600" y="598575"/>
            <a:ext cx="79827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Advantages of DPGS</a:t>
            </a:r>
            <a:r>
              <a:rPr lang="en" dirty="0"/>
              <a:t> </a:t>
            </a:r>
            <a:endParaRPr dirty="0"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51600" y="1597875"/>
            <a:ext cx="79827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The time complexity of the algorithm is O(N*|E|).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This algorithm works efficiently in both Uniform and Highly Degree Skewed graphs.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This algorithm can reconstruct the original graph more efficiently and accurately than uniform reconstruction scheme, especially in Degree skewed graphs.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This algorithm can help to train a graph neural network efficiently, while preserving high accuracy in node classification task. </a:t>
            </a:r>
            <a:endParaRPr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51600" y="598575"/>
            <a:ext cx="79827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Experimental Analysis</a:t>
            </a:r>
            <a:endParaRPr sz="2900" dirty="0">
              <a:latin typeface="Rockwell" panose="02060603020205020403" pitchFamily="18" charset="0"/>
            </a:endParaRPr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51599" y="1386324"/>
            <a:ext cx="8394835" cy="3414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Some experimental observations that demonstrates the milestones of DPGS.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Rockwell" panose="02060603020205020403" pitchFamily="18" charset="0"/>
              </a:rPr>
              <a:t>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>
                <a:latin typeface="Rockwell" panose="02060603020205020403" pitchFamily="18" charset="0"/>
              </a:rPr>
              <a:t>Comparison of reconstruction schemes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dirty="0">
                <a:latin typeface="Rockwell" panose="02060603020205020403" pitchFamily="18" charset="0"/>
              </a:rPr>
              <a:t>In this experiment, some graph models like G(n,p) model with probability p = 0.02, and other graph models with power degree distribution with parameter α = 3.0, 3.5, 4.0.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dirty="0">
                <a:latin typeface="Rockwell" panose="02060603020205020403" pitchFamily="18" charset="0"/>
              </a:rPr>
              <a:t>In all the above models, CR scheme achieves lower reconstruction error than uniform reconstruction scheme. And the margin of improvement is very large when graphs are highly skewed. </a:t>
            </a:r>
            <a:endParaRPr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Experimental Analysis</a:t>
            </a:r>
            <a:endParaRPr sz="2900" dirty="0">
              <a:latin typeface="Rockwell" panose="02060603020205020403" pitchFamily="18" charset="0"/>
            </a:endParaRPr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ckwell" panose="02060603020205020403" pitchFamily="18" charset="0"/>
              </a:rPr>
              <a:t>2. </a:t>
            </a:r>
            <a:r>
              <a:rPr lang="en" b="1" dirty="0">
                <a:latin typeface="Rockwell" panose="02060603020205020403" pitchFamily="18" charset="0"/>
              </a:rPr>
              <a:t>Effectiveness</a:t>
            </a:r>
            <a:endParaRPr b="1"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 dirty="0">
                <a:latin typeface="Rockwell" panose="02060603020205020403" pitchFamily="18" charset="0"/>
              </a:rPr>
              <a:t>In this experiment, DPGS is compared with SSumM and k-Gs algorithm on 8 real world datasets.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dirty="0">
                <a:latin typeface="Rockwell" panose="02060603020205020403" pitchFamily="18" charset="0"/>
              </a:rPr>
              <a:t>In that experiment DPGS does better summarization than other compared algorithms except flicker dataset in which result is marginal. But in other datasets, DPGS archives 28% improvement in terms of relative description length. </a:t>
            </a:r>
            <a:endParaRPr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Experimental Analysis </a:t>
            </a:r>
            <a:endParaRPr sz="2900" dirty="0">
              <a:latin typeface="Rockwell" panose="02060603020205020403" pitchFamily="18" charset="0"/>
            </a:endParaRPr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ckwell" panose="02060603020205020403" pitchFamily="18" charset="0"/>
              </a:rPr>
              <a:t>3.</a:t>
            </a:r>
            <a:r>
              <a:rPr lang="en" b="1" dirty="0">
                <a:latin typeface="Rockwell" panose="02060603020205020403" pitchFamily="18" charset="0"/>
              </a:rPr>
              <a:t> Compatibility</a:t>
            </a:r>
            <a:endParaRPr b="1"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 dirty="0">
                <a:latin typeface="Rockwell" panose="02060603020205020403" pitchFamily="18" charset="0"/>
              </a:rPr>
              <a:t>In this experiment, Comparison is done between kGs and SSumM algorithm which follows uniform reconstruction scheme, and kGs(CR) and SSumM(CR) algorithm which are upgraded by CR scheme.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dirty="0">
                <a:latin typeface="Rockwell" panose="02060603020205020403" pitchFamily="18" charset="0"/>
              </a:rPr>
              <a:t>In the comparison in 3 different datasets, the upgraded algorithm with CR scheme gives more accurate results than their original algorithm based on uniform reconstruction scheme. </a:t>
            </a:r>
            <a:endParaRPr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Experimental Analysis</a:t>
            </a:r>
            <a:endParaRPr sz="2900" dirty="0">
              <a:latin typeface="Rockwell" panose="02060603020205020403" pitchFamily="18" charset="0"/>
            </a:endParaRPr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ckwell" panose="02060603020205020403" pitchFamily="18" charset="0"/>
              </a:rPr>
              <a:t>4. </a:t>
            </a:r>
            <a:r>
              <a:rPr lang="en" b="1" dirty="0">
                <a:latin typeface="Rockwell" panose="02060603020205020403" pitchFamily="18" charset="0"/>
              </a:rPr>
              <a:t>Training GNNs on Summary Graphs </a:t>
            </a:r>
            <a:endParaRPr b="1"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 dirty="0">
                <a:latin typeface="Rockwell" panose="02060603020205020403" pitchFamily="18" charset="0"/>
              </a:rPr>
              <a:t>We can reduce the running time and required memory via graph summarization, without sacrificing the performance of GNNs much.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dirty="0">
                <a:latin typeface="Rockwell" panose="02060603020205020403" pitchFamily="18" charset="0"/>
              </a:rPr>
              <a:t>In this experiment, reddit and flicker datasets are used. And the result shows that this summarization model doesn’t harm the performance even when size of summary graph is 30% more. </a:t>
            </a:r>
            <a:endParaRPr dirty="0">
              <a:latin typeface="Rockwell" panose="02060603020205020403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Rockwell" panose="02060603020205020403" pitchFamily="18" charset="0"/>
              </a:rPr>
              <a:t>5. </a:t>
            </a:r>
            <a:r>
              <a:rPr lang="en" b="1" dirty="0">
                <a:latin typeface="Rockwell" panose="02060603020205020403" pitchFamily="18" charset="0"/>
              </a:rPr>
              <a:t>Scalability </a:t>
            </a:r>
            <a:endParaRPr b="1"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 dirty="0">
                <a:latin typeface="Rockwell" panose="02060603020205020403" pitchFamily="18" charset="0"/>
              </a:rPr>
              <a:t>In this experiment, dataset of amazon is used and result shows that DPGS algorithm scales linearly with the number of edges. </a:t>
            </a:r>
            <a:endParaRPr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Conclusion </a:t>
            </a:r>
            <a:endParaRPr sz="2900" dirty="0">
              <a:latin typeface="Rockwell" panose="02060603020205020403" pitchFamily="18" charset="0"/>
            </a:endParaRPr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DPGS algorithm is effective and efficient summarization algorithm which bounds perturbation of graph spectrum.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It gives better summary than several state-of-art methods.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It can be used to upgrade summarization models to improve their reconstruction accuracy.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It can be used in training of graph neural networks with less resources without compromising the performance. </a:t>
            </a:r>
            <a:endParaRPr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265500" y="424399"/>
            <a:ext cx="4045200" cy="737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Rockwell" panose="02060603020205020403" pitchFamily="18" charset="0"/>
              </a:rPr>
              <a:t>Graph Summarization </a:t>
            </a:r>
            <a:endParaRPr sz="3200" dirty="0">
              <a:latin typeface="Rockwell" panose="02060603020205020403" pitchFamily="18" charset="0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265500" y="1162075"/>
            <a:ext cx="4045200" cy="3877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Rockwell" panose="02060603020205020403" pitchFamily="18" charset="0"/>
              </a:rPr>
              <a:t>For a given graph G, find the </a:t>
            </a:r>
            <a:r>
              <a:rPr lang="en" sz="1800" b="1" dirty="0">
                <a:latin typeface="Rockwell" panose="02060603020205020403" pitchFamily="18" charset="0"/>
              </a:rPr>
              <a:t>summarized graph</a:t>
            </a:r>
            <a:r>
              <a:rPr lang="en" sz="1800" dirty="0">
                <a:latin typeface="Rockwell" panose="02060603020205020403" pitchFamily="18" charset="0"/>
              </a:rPr>
              <a:t> of G with </a:t>
            </a:r>
            <a:r>
              <a:rPr lang="en" sz="1800" b="1" dirty="0">
                <a:latin typeface="Rockwell" panose="02060603020205020403" pitchFamily="18" charset="0"/>
              </a:rPr>
              <a:t>supernodes</a:t>
            </a:r>
            <a:r>
              <a:rPr lang="en" sz="1800" i="1" dirty="0">
                <a:latin typeface="Rockwell" panose="02060603020205020403" pitchFamily="18" charset="0"/>
              </a:rPr>
              <a:t> </a:t>
            </a:r>
            <a:r>
              <a:rPr lang="en" sz="1800" dirty="0">
                <a:latin typeface="Rockwell" panose="02060603020205020403" pitchFamily="18" charset="0"/>
              </a:rPr>
              <a:t>as group of related nodes and </a:t>
            </a:r>
            <a:r>
              <a:rPr lang="en" sz="1800" b="1" dirty="0">
                <a:latin typeface="Rockwell" panose="02060603020205020403" pitchFamily="18" charset="0"/>
              </a:rPr>
              <a:t>superedges</a:t>
            </a:r>
            <a:r>
              <a:rPr lang="en" sz="1800" dirty="0">
                <a:latin typeface="Rockwell" panose="02060603020205020403" pitchFamily="18" charset="0"/>
              </a:rPr>
              <a:t> and group of related edges.</a:t>
            </a:r>
            <a:endParaRPr sz="1800" dirty="0">
              <a:latin typeface="Rockwell" panose="02060603020205020403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Rockwell" panose="02060603020205020403" pitchFamily="18" charset="0"/>
              </a:rPr>
              <a:t>Makes graph easier to process, analyze and  understand. </a:t>
            </a:r>
            <a:endParaRPr sz="1800" dirty="0">
              <a:latin typeface="Rockwell" panose="02060603020205020403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Rockwell" panose="02060603020205020403" pitchFamily="18" charset="0"/>
              </a:rPr>
              <a:t>It includes, </a:t>
            </a:r>
            <a:endParaRPr sz="1800" dirty="0">
              <a:latin typeface="Rockwell" panose="02060603020205020403" pitchFamily="18" charset="0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>
                <a:latin typeface="Rockwell" panose="02060603020205020403" pitchFamily="18" charset="0"/>
              </a:rPr>
              <a:t>Graph Summarization Model </a:t>
            </a:r>
            <a:endParaRPr sz="1800" dirty="0">
              <a:latin typeface="Rockwell" panose="02060603020205020403" pitchFamily="18" charset="0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>
                <a:latin typeface="Rockwell" panose="02060603020205020403" pitchFamily="18" charset="0"/>
              </a:rPr>
              <a:t>Graph Reconstruction Scheme from summarized graph. </a:t>
            </a:r>
            <a:endParaRPr sz="1800" dirty="0">
              <a:latin typeface="Rockwell" panose="02060603020205020403" pitchFamily="18" charset="0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425" y="1668683"/>
            <a:ext cx="460057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3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We may need to reconstruct the graph from its summarized graph. Existing Uniform reconstruction scheme performed well till the date, as there has been uniform degree skewed graphs were there. </a:t>
            </a:r>
            <a:endParaRPr dirty="0">
              <a:latin typeface="Rockwell" panose="02060603020205020403" pitchFamily="18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Today this uniform reconstruction scheme seems to be failed to reconstruct graph while minimizing error and maintaining graph spectra, because today real world application graphs are inherently </a:t>
            </a:r>
            <a:r>
              <a:rPr lang="en" b="1" dirty="0">
                <a:latin typeface="Rockwell" panose="02060603020205020403" pitchFamily="18" charset="0"/>
              </a:rPr>
              <a:t>highly degree skewed. </a:t>
            </a:r>
            <a:r>
              <a:rPr lang="en" dirty="0">
                <a:latin typeface="Rockwell" panose="02060603020205020403" pitchFamily="18" charset="0"/>
              </a:rPr>
              <a:t>So we need to look for a model which incorporates a reconstruction scheme which don’t perturb graph spectra.</a:t>
            </a:r>
            <a:endParaRPr dirty="0">
              <a:latin typeface="Rockwell" panose="02060603020205020403" pitchFamily="18" charset="0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Objective</a:t>
            </a:r>
            <a:endParaRPr sz="29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42025" y="578475"/>
            <a:ext cx="78924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Summarization Methods</a:t>
            </a:r>
            <a:endParaRPr sz="2900" dirty="0">
              <a:latin typeface="Rockwell" panose="02060603020205020403" pitchFamily="18" charset="0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42025" y="1386325"/>
            <a:ext cx="8137200" cy="31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Following are the categories of graph summarization methods depending upon the purpose. </a:t>
            </a:r>
            <a:endParaRPr dirty="0">
              <a:latin typeface="Rockwell" panose="02060603020205020403" pitchFamily="18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Rockwell" panose="02060603020205020403" pitchFamily="18" charset="0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latin typeface="Rockwell" panose="02060603020205020403" pitchFamily="18" charset="0"/>
              </a:rPr>
              <a:t>Error of Adjacency Matrix </a:t>
            </a:r>
            <a:endParaRPr dirty="0">
              <a:latin typeface="Rockwell" panose="02060603020205020403" pitchFamily="18" charset="0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latin typeface="Rockwell" panose="02060603020205020403" pitchFamily="18" charset="0"/>
              </a:rPr>
              <a:t>Total Edge Number </a:t>
            </a:r>
            <a:endParaRPr dirty="0">
              <a:latin typeface="Rockwell" panose="02060603020205020403" pitchFamily="18" charset="0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latin typeface="Rockwell" panose="02060603020205020403" pitchFamily="18" charset="0"/>
              </a:rPr>
              <a:t>Encoding Length </a:t>
            </a:r>
            <a:endParaRPr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42025" y="598575"/>
            <a:ext cx="78924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Reconstruction Scheme </a:t>
            </a:r>
            <a:endParaRPr sz="2900" dirty="0">
              <a:latin typeface="Rockwell" panose="02060603020205020403" pitchFamily="18" charset="0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42025" y="1386325"/>
            <a:ext cx="8016600" cy="31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Procedure to reconstruct the original graph from the summarized graph.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Most Important aspect of the Graph Summarization.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Many existing summarization model uses the </a:t>
            </a:r>
            <a:r>
              <a:rPr lang="en" b="1" dirty="0">
                <a:latin typeface="Rockwell" panose="02060603020205020403" pitchFamily="18" charset="0"/>
              </a:rPr>
              <a:t>Uniform Reconstruction scheme</a:t>
            </a:r>
            <a:r>
              <a:rPr lang="en" dirty="0">
                <a:latin typeface="Rockwell" panose="02060603020205020403" pitchFamily="18" charset="0"/>
              </a:rPr>
              <a:t> to reconstruct the graph.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But mostly real world graph database has highly </a:t>
            </a:r>
            <a:r>
              <a:rPr lang="en" b="1" dirty="0">
                <a:latin typeface="Rockwell" panose="02060603020205020403" pitchFamily="18" charset="0"/>
              </a:rPr>
              <a:t>degree skewed nodes.</a:t>
            </a:r>
            <a:r>
              <a:rPr lang="en" dirty="0">
                <a:latin typeface="Rockwell" panose="02060603020205020403" pitchFamily="18" charset="0"/>
              </a:rPr>
              <a:t>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That creates large differences between original graphs and reconstructed graphs in terms of degrees of nodes and other properties of graph.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That’s why DPGS is introduced.</a:t>
            </a:r>
            <a:endParaRPr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51600" y="598575"/>
            <a:ext cx="79827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DPGS</a:t>
            </a:r>
            <a:r>
              <a:rPr lang="en" sz="2900" dirty="0"/>
              <a:t> </a:t>
            </a:r>
            <a:endParaRPr sz="2900"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51600" y="1436575"/>
            <a:ext cx="8338200" cy="30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latin typeface="Rockwell" panose="02060603020205020403" pitchFamily="18" charset="0"/>
              </a:rPr>
              <a:t>Degree-Preserving Graph Summarization.</a:t>
            </a:r>
            <a:endParaRPr b="1"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Assigns superedges to proportional to node degrees in original graph.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Uses </a:t>
            </a:r>
            <a:r>
              <a:rPr lang="en" b="1" dirty="0">
                <a:latin typeface="Rockwell" panose="02060603020205020403" pitchFamily="18" charset="0"/>
              </a:rPr>
              <a:t>Minimum Description Length (MDL)</a:t>
            </a:r>
            <a:r>
              <a:rPr lang="en" dirty="0">
                <a:latin typeface="Rockwell" panose="02060603020205020403" pitchFamily="18" charset="0"/>
              </a:rPr>
              <a:t> to minimize the cost of summary Graph and Reconstruction Error.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It uses </a:t>
            </a:r>
            <a:r>
              <a:rPr lang="en" b="1" dirty="0">
                <a:latin typeface="Rockwell" panose="02060603020205020403" pitchFamily="18" charset="0"/>
              </a:rPr>
              <a:t>Locality Sensitive Hashing (LSH)</a:t>
            </a:r>
            <a:r>
              <a:rPr lang="en" dirty="0">
                <a:latin typeface="Rockwell" panose="02060603020205020403" pitchFamily="18" charset="0"/>
              </a:rPr>
              <a:t> to group candidate nodes and it merges nodes greedily within the groups.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More efficient yet effective than uniform reconstruction scheme in real world highly skewed Graphs. </a:t>
            </a:r>
            <a:endParaRPr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DPGS Summarization </a:t>
            </a:r>
            <a:endParaRPr sz="2900" dirty="0">
              <a:latin typeface="Rockwell" panose="02060603020205020403" pitchFamily="18" charset="0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It uses MDL to create summary Graph with minimum error.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Mathematical formulation of Objective Function is given as:</a:t>
            </a:r>
            <a:endParaRPr dirty="0">
              <a:latin typeface="Rockwell" panose="02060603020205020403" pitchFamily="18" charset="0"/>
            </a:endParaRPr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latin typeface="Rockwell" panose="02060603020205020403" pitchFamily="18" charset="0"/>
              </a:rPr>
              <a:t> L(M,D) = L(M) + L(D|M) </a:t>
            </a:r>
            <a:endParaRPr lang="en-US" b="1" dirty="0">
              <a:latin typeface="Rockwell" panose="02060603020205020403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latin typeface="Rockwell" panose="02060603020205020403" pitchFamily="18" charset="0"/>
              </a:rPr>
              <a:t>  	  </a:t>
            </a:r>
            <a:r>
              <a:rPr lang="en-US" b="1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dirty="0">
                <a:latin typeface="Rockwell" panose="02060603020205020403" pitchFamily="18" charset="0"/>
              </a:rPr>
              <a:t>where, L(M) = Description Length of summary Graph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Rockwell" panose="02060603020205020403" pitchFamily="18" charset="0"/>
              </a:rPr>
              <a:t>                                 L(D|M) = Description Length of Errors.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ckwell" panose="02060603020205020403" pitchFamily="18" charset="0"/>
              </a:rPr>
              <a:t>DPGS Summarization</a:t>
            </a:r>
            <a:r>
              <a:rPr lang="en" dirty="0"/>
              <a:t> </a:t>
            </a:r>
            <a:endParaRPr dirty="0"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To get the error between original &amp; reconstructed adjacency matrix A &amp; A’, we can use generalized KL - Divergence </a:t>
            </a:r>
            <a:endParaRPr dirty="0">
              <a:latin typeface="Rockwell" panose="02060603020205020403" pitchFamily="18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8037" y="2160625"/>
            <a:ext cx="4947925" cy="17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DPGS Summarization </a:t>
            </a:r>
            <a:endParaRPr sz="2900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Google Shape;118;p2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266325"/>
                <a:ext cx="8520600" cy="330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>
                    <a:latin typeface="Rockwell" panose="02060603020205020403" pitchFamily="18" charset="0"/>
                  </a:rPr>
                  <a:t>The eigenvalue perturbation are bounded by the reconstruction error L(D|M) as given in the following theorem: </a:t>
                </a:r>
              </a:p>
              <a:p>
                <a:pPr marL="45720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latin typeface="Rockwell" panose="02060603020205020403" pitchFamily="18" charset="0"/>
                  </a:rPr>
                  <a:t>Theorem</a:t>
                </a:r>
                <a:r>
                  <a:rPr lang="en-US" dirty="0">
                    <a:latin typeface="Rockwell" panose="02060603020205020403" pitchFamily="18" charset="0"/>
                  </a:rPr>
                  <a:t>: Denote the normalized Laplacian matrices of the original      graph and the reconstructed graph as L and L’. Then, the total squared errors of their eigenvalues (denoted by </a:t>
                </a:r>
                <a:r>
                  <a:rPr lang="el-GR" dirty="0"/>
                  <a:t>λ(</a:t>
                </a:r>
                <a:r>
                  <a:rPr lang="en-US" dirty="0">
                    <a:latin typeface="Rockwell" panose="02060603020205020403" pitchFamily="18" charset="0"/>
                  </a:rPr>
                  <a:t>i) and </a:t>
                </a:r>
                <a:r>
                  <a:rPr lang="el-GR" dirty="0"/>
                  <a:t>λ</a:t>
                </a:r>
                <a:r>
                  <a:rPr lang="en-IN" dirty="0"/>
                  <a:t>’</a:t>
                </a:r>
                <a:r>
                  <a:rPr lang="el-GR" dirty="0"/>
                  <a:t>(</a:t>
                </a:r>
                <a:r>
                  <a:rPr lang="en-US" dirty="0">
                    <a:latin typeface="Rockwell" panose="02060603020205020403" pitchFamily="18" charset="0"/>
                  </a:rPr>
                  <a:t>i)) are bounded as follows:</a:t>
                </a:r>
              </a:p>
              <a:p>
                <a:pPr lvl="0" indent="0" algn="ctr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endChr m:val="|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dirty="0">
                  <a:latin typeface="Rockwell" panose="02060603020205020403" pitchFamily="18" charset="0"/>
                </a:endParaRPr>
              </a:p>
            </p:txBody>
          </p:sp>
        </mc:Choice>
        <mc:Fallback>
          <p:sp>
            <p:nvSpPr>
              <p:cNvPr id="118" name="Google Shape;118;p2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66325"/>
                <a:ext cx="8520600" cy="3302700"/>
              </a:xfrm>
              <a:prstGeom prst="rect">
                <a:avLst/>
              </a:prstGeom>
              <a:blipFill>
                <a:blip r:embed="rId3"/>
                <a:stretch>
                  <a:fillRect t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80</TotalTime>
  <Words>1260</Words>
  <Application>Microsoft Office PowerPoint</Application>
  <PresentationFormat>On-screen Show (16:9)</PresentationFormat>
  <Paragraphs>117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Cambria Math</vt:lpstr>
      <vt:lpstr>Consolas</vt:lpstr>
      <vt:lpstr>Open Sans</vt:lpstr>
      <vt:lpstr>PT Sans Narrow</vt:lpstr>
      <vt:lpstr>Rockwell</vt:lpstr>
      <vt:lpstr>Tropic</vt:lpstr>
      <vt:lpstr>Degree Preserving Graph Summarization </vt:lpstr>
      <vt:lpstr>Graph Summarization </vt:lpstr>
      <vt:lpstr>Objective</vt:lpstr>
      <vt:lpstr>Summarization Methods</vt:lpstr>
      <vt:lpstr>Reconstruction Scheme </vt:lpstr>
      <vt:lpstr>DPGS </vt:lpstr>
      <vt:lpstr>DPGS Summarization </vt:lpstr>
      <vt:lpstr>DPGS Summarization </vt:lpstr>
      <vt:lpstr>DPGS Summarization </vt:lpstr>
      <vt:lpstr>DPGS Summarization </vt:lpstr>
      <vt:lpstr>DPGS Algorithm </vt:lpstr>
      <vt:lpstr>Merge Group Algorithm </vt:lpstr>
      <vt:lpstr>Configuration Based Reconstruction Scheme (CR Scheme)</vt:lpstr>
      <vt:lpstr>Advantages of DPGS </vt:lpstr>
      <vt:lpstr>Experimental Analysis</vt:lpstr>
      <vt:lpstr>Experimental Analysis</vt:lpstr>
      <vt:lpstr>Experimental Analysis </vt:lpstr>
      <vt:lpstr>Experimental Analysis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Degree Preserving Graph Summarization </dc:title>
  <cp:lastModifiedBy>Raj Patel</cp:lastModifiedBy>
  <cp:revision>47</cp:revision>
  <dcterms:modified xsi:type="dcterms:W3CDTF">2022-06-06T11:04:50Z</dcterms:modified>
</cp:coreProperties>
</file>