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75" r:id="rId3"/>
    <p:sldId id="292" r:id="rId4"/>
    <p:sldId id="258" r:id="rId5"/>
    <p:sldId id="291" r:id="rId6"/>
    <p:sldId id="259" r:id="rId7"/>
    <p:sldId id="260" r:id="rId8"/>
    <p:sldId id="261" r:id="rId9"/>
    <p:sldId id="279" r:id="rId10"/>
    <p:sldId id="280" r:id="rId11"/>
    <p:sldId id="290" r:id="rId12"/>
    <p:sldId id="262" r:id="rId13"/>
    <p:sldId id="276" r:id="rId14"/>
    <p:sldId id="277" r:id="rId15"/>
    <p:sldId id="278" r:id="rId16"/>
    <p:sldId id="263" r:id="rId17"/>
    <p:sldId id="265" r:id="rId18"/>
    <p:sldId id="266" r:id="rId19"/>
    <p:sldId id="267" r:id="rId20"/>
    <p:sldId id="268" r:id="rId21"/>
    <p:sldId id="269" r:id="rId22"/>
    <p:sldId id="274" r:id="rId23"/>
    <p:sldId id="281" r:id="rId24"/>
    <p:sldId id="282" r:id="rId25"/>
    <p:sldId id="283" r:id="rId26"/>
    <p:sldId id="284" r:id="rId27"/>
    <p:sldId id="285" r:id="rId28"/>
    <p:sldId id="270" r:id="rId29"/>
    <p:sldId id="286" r:id="rId30"/>
    <p:sldId id="287" r:id="rId31"/>
    <p:sldId id="288" r:id="rId32"/>
    <p:sldId id="28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75669f93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75669f93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17d7b6e7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17d7b6e7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17d7b6e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17d7b6e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7d7b6e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7d7b6e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6eac6bd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6eac6bd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17d7b6e7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17d7b6e7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75669f9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275669f9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1969792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1969792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1969792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1969792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1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75669f9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75669f9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16eac6bd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16eac6bd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16eac6bd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16eac6bd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16eac6bd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16eac6bd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8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16eac6bd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16eac6bd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75669f93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275669f93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 Narrow" panose="020B0604020202020204" pitchFamily="34" charset="0"/>
              </a:rPr>
              <a:t>LDME </a:t>
            </a:r>
            <a:br>
              <a:rPr lang="en" dirty="0">
                <a:latin typeface="PT Sans Narrow" panose="020B0604020202020204" pitchFamily="34" charset="0"/>
              </a:rPr>
            </a:br>
            <a:r>
              <a:rPr lang="en" dirty="0">
                <a:latin typeface="PT Sans Narrow" panose="020B0604020202020204" pitchFamily="34" charset="0"/>
              </a:rPr>
              <a:t>Graph Summarization </a:t>
            </a:r>
            <a:endParaRPr dirty="0">
              <a:latin typeface="PT Sans Narrow" panose="020B0604020202020204" pitchFamily="34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 Narrow" panose="020B0604020202020204" pitchFamily="34" charset="0"/>
              </a:rPr>
              <a:t>By Jemish Variya and Raj Patel </a:t>
            </a:r>
            <a:endParaRPr dirty="0">
              <a:latin typeface="PT Sans Narrow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AA25AE-9647-4F76-9AF2-7D61EEBD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95"/>
            <a:ext cx="9144000" cy="44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6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510AC-EE2E-4AC8-AAEC-21FFD093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466431"/>
            <a:ext cx="683990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Summarization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uses MDL to create summary Graph with minimum error.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Mathematical formulation of Objective Function is given as:</a:t>
            </a:r>
            <a:endParaRPr dirty="0">
              <a:latin typeface="Rockwell" panose="02060603020205020403" pitchFamily="18" charset="0"/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Rockwell" panose="02060603020205020403" pitchFamily="18" charset="0"/>
              </a:rPr>
              <a:t> L(M,D) = L(M) + L(D|M) </a:t>
            </a:r>
            <a:endParaRPr lang="en-US" b="1" dirty="0">
              <a:latin typeface="Rockwell" panose="02060603020205020403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Rockwell" panose="02060603020205020403" pitchFamily="18" charset="0"/>
              </a:rPr>
              <a:t>  	  </a:t>
            </a:r>
            <a:r>
              <a:rPr lang="en-US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dirty="0">
                <a:latin typeface="Rockwell" panose="02060603020205020403" pitchFamily="18" charset="0"/>
              </a:rPr>
              <a:t>where, L(M) = Description Length of summary Graph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                                 L(D|M) = Description Length of Errors.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Size of input graph 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0ED6E-992A-4932-A18D-7FCA24D3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221999"/>
            <a:ext cx="863085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120FD2-52CB-47B3-A89F-BDD816333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IN" dirty="0"/>
                  <a:t>Size of Summary graph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120FD2-52CB-47B3-A89F-BDD816333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413D18-B969-467B-905D-145D9D519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7" y="1152425"/>
            <a:ext cx="867848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MDL Principle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45D1-AB1B-46D8-9E21-C8BB22E3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0" y="1234062"/>
            <a:ext cx="866896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1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Summarization</a:t>
            </a:r>
            <a:r>
              <a:rPr lang="en" sz="2900" dirty="0"/>
              <a:t> </a:t>
            </a:r>
            <a:endParaRPr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To get the error between original &amp; reconstructed adjacency matrix A &amp; A’, we can use generalized KL - Divergence 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latin typeface="Rockwell" panose="02060603020205020403" pitchFamily="18" charset="0"/>
                </a:endParaRPr>
              </a:p>
              <a:p>
                <a:pPr marL="114300" lvl="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b="0" dirty="0">
                  <a:latin typeface="Rockwell" panose="02060603020205020403" pitchFamily="18" charset="0"/>
                </a:endParaRPr>
              </a:p>
              <a:p>
                <a:pPr marL="114300" lvl="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marL="45720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111" name="Google Shape;111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  <a:blipFill>
                <a:blip r:embed="rId3"/>
                <a:stretch>
                  <a:fillRect t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Summarization 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Google Shape;124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95D46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For the encoding length of the model,</a:t>
                </a:r>
              </a:p>
              <a:p>
                <a:pPr marL="114300" lvl="0" indent="0">
                  <a:buClr>
                    <a:srgbClr val="695D4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  <m: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Rockwell" panose="02060603020205020403" pitchFamily="18" charset="0"/>
                </a:endParaRPr>
              </a:p>
              <a:p>
                <a:pPr marL="114300" lvl="0" indent="0">
                  <a:buClr>
                    <a:srgbClr val="695D46"/>
                  </a:buClr>
                  <a:buNone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	   </a:t>
                </a:r>
              </a:p>
              <a:p>
                <a:pPr marL="114300" lvl="0" indent="0">
                  <a:buClr>
                    <a:srgbClr val="695D46"/>
                  </a:buClr>
                  <a:buNone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	  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= optimal encoding length </a:t>
                </a:r>
              </a:p>
              <a:p>
                <a:pPr marL="114300" lvl="0" indent="0">
                  <a:buClr>
                    <a:srgbClr val="695D46"/>
                  </a:buClr>
                  <a:buNone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	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695D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695D4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695D4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= encoding of adjacency matrix of summary graph.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4" name="Google Shape;124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Algorithm 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130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25"/>
                <a:ext cx="8520600" cy="374756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>
                    <a:latin typeface="Consolas" panose="020B0609020204030204" pitchFamily="49" charset="0"/>
                  </a:rPr>
                  <a:t>Input:</a:t>
                </a:r>
                <a:r>
                  <a:rPr lang="en-US" dirty="0">
                    <a:latin typeface="Consolas" panose="020B0609020204030204" pitchFamily="49" charset="0"/>
                  </a:rPr>
                  <a:t> G =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), iteration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US" b="1" dirty="0">
                    <a:latin typeface="Consolas" panose="020B0609020204030204" pitchFamily="49" charset="0"/>
                  </a:rPr>
                  <a:t>Output: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) </a:t>
                </a:r>
              </a:p>
              <a:p>
                <a:pPr marL="0" lvl="0" indent="0">
                  <a:spcBef>
                    <a:spcPts val="1000"/>
                  </a:spcBef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←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𝐸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2: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0 </a:t>
                </a:r>
              </a:p>
              <a:p>
                <a:pPr marL="0" lv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3: while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&lt;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do </a:t>
                </a:r>
              </a:p>
              <a:p>
                <a:pPr marL="0" lv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4: 	</a:t>
                </a:r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+ 1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5: 	Update LSH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6: 	Divide supernodes into disjoint groups by LSH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7: 	for each group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𝑔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do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8: 		MergeGroup(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𝑔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)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9: 	end for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10:end while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11:return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6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0" name="Google Shape;130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25"/>
                <a:ext cx="8520600" cy="3747566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Merge Group Algorithm</a:t>
            </a:r>
            <a:r>
              <a:rPr lang="en" sz="2900" dirty="0"/>
              <a:t> </a:t>
            </a:r>
            <a:endParaRPr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23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IN" b="1" dirty="0">
                    <a:latin typeface="Consolas" panose="020B0609020204030204" pitchFamily="49" charset="0"/>
                  </a:rPr>
                  <a:t>Input:</a:t>
                </a:r>
                <a:r>
                  <a:rPr lang="en-IN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</a:rPr>
                  <a:t> 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>
                    <a:latin typeface="Consolas" panose="020B0609020204030204" pitchFamily="49" charset="0"/>
                  </a:rPr>
                  <a:t> 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1: times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2: nskip ← 0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3: while nskip &lt; times and |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|≥ 1 do </a:t>
                </a:r>
              </a:p>
              <a:p>
                <a:pPr marL="0" lvl="0" indent="0"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4: 	pairs ←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|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| node pairs from g </a:t>
                </a:r>
              </a:p>
              <a:p>
                <a:pPr marL="0" lvl="0" indent="0"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5: 	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𝑎𝑟𝑔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) ∈ pairs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𝑔𝑎𝑖𝑛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)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6: 	if gain(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) &gt; 0 then </a:t>
                </a:r>
              </a:p>
              <a:p>
                <a:pPr marL="0" lvl="0" indent="0"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7: 		Merge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𝑢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8: 		nskip ← 0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9: 	else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10: 		nskip ← nskip + 1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11: 	end if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12: end while</a:t>
                </a:r>
                <a:endParaRPr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6" name="Google Shape;136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23800"/>
              </a:xfrm>
              <a:prstGeom prst="rect">
                <a:avLst/>
              </a:prstGeo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7533-038F-4F2A-A934-926AC3B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PT Sans Narrow" panose="020B0506020203020204" pitchFamily="34" charset="0"/>
              </a:rPr>
              <a:t>Introduction</a:t>
            </a:r>
            <a:endParaRPr lang="en-US" dirty="0">
              <a:latin typeface="PT Sans Narrow" panose="020B05060202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482D-49A6-49AA-B702-0F862473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25"/>
            <a:ext cx="8520600" cy="3727688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IN" sz="2000" dirty="0">
                <a:solidFill>
                  <a:schemeClr val="bg2"/>
                </a:solidFill>
                <a:latin typeface="PT Sans Narrow" panose="020B0506020203020204" pitchFamily="34" charset="0"/>
              </a:rPr>
              <a:t>The most popular family of summarization methods is the group - based approach.</a:t>
            </a:r>
          </a:p>
          <a:p>
            <a:pPr>
              <a:lnSpc>
                <a:spcPct val="125000"/>
              </a:lnSpc>
            </a:pPr>
            <a:r>
              <a:rPr lang="en-IN" sz="2000" dirty="0">
                <a:solidFill>
                  <a:schemeClr val="bg2"/>
                </a:solidFill>
                <a:latin typeface="PT Sans Narrow" panose="020B0506020203020204" pitchFamily="34" charset="0"/>
              </a:rPr>
              <a:t>Group - based Approach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PT Sans Narrow" panose="020B0506020203020204" pitchFamily="34" charset="0"/>
                <a:sym typeface="Open Sans"/>
              </a:rPr>
              <a:t>M</a:t>
            </a:r>
            <a:r>
              <a:rPr lang="en-US" sz="2000" b="0" i="0" dirty="0">
                <a:solidFill>
                  <a:srgbClr val="695D46"/>
                </a:solidFill>
                <a:effectLst/>
                <a:latin typeface="PT Sans Narrow" panose="020B0506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erging nodes of the original graph into supernodes of the summary graph, encoding original edges into superedges [exactly same approach upon which DPGS is structured].</a:t>
            </a:r>
          </a:p>
          <a:p>
            <a:pPr marL="4572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PT Sans Narrow" panose="020B0506020203020204" pitchFamily="34" charset="0"/>
                <a:sym typeface="Open Sans"/>
              </a:rPr>
              <a:t>We are focusing on </a:t>
            </a:r>
            <a:r>
              <a:rPr lang="en-IN" sz="2000" dirty="0">
                <a:solidFill>
                  <a:srgbClr val="695D46"/>
                </a:solidFill>
                <a:latin typeface="PT Sans Narrow" panose="020B0506020203020204" pitchFamily="34" charset="0"/>
              </a:rPr>
              <a:t>one 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PT Sans Narrow" panose="020B0506020203020204" pitchFamily="34" charset="0"/>
                <a:sym typeface="Open Sans"/>
              </a:rPr>
              <a:t>group - based summarization technique while including </a:t>
            </a:r>
            <a:r>
              <a:rPr lang="en-US" sz="2000" b="0" i="0" dirty="0">
                <a:solidFill>
                  <a:srgbClr val="695D46"/>
                </a:solidFill>
                <a:effectLst/>
                <a:latin typeface="PT Sans Narrow" panose="020B0506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correction set.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PT Sans Narrow" panose="020B0506020203020204" pitchFamily="34" charset="0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PT Sans Narrow" panose="020B0506020203020204" pitchFamily="34" charset="0"/>
                <a:sym typeface="Open Sans"/>
              </a:rPr>
              <a:t>Current state of the art has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PT Sans Narrow" panose="020B0506020203020204" pitchFamily="34" charset="0"/>
                <a:sym typeface="Open Sans"/>
              </a:rPr>
              <a:t>several steps in its computation that are serious bottlenecks in terms of running time and scalability.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PT Sans Narrow" panose="020B0506020203020204" pitchFamily="34" charset="0"/>
              <a:sym typeface="Open Sans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rgbClr val="695D46"/>
              </a:solidFill>
              <a:effectLst/>
              <a:latin typeface="Rockwell" panose="020606030202050204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4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31308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Configuration Based Reconstruction Scheme (CR Scheme)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Google Shape;142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640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For the adjacency matrix of original and reconstructed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respectively,</a:t>
                </a:r>
              </a:p>
              <a:p>
                <a:pPr lvl="0" indent="45720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lvl="0" indent="0">
                  <a:spcBef>
                    <a:spcPts val="1200"/>
                  </a:spcBef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is the degrees of nodes i and j, and supernodes of k and l to which they belong respectively.  </a:t>
                </a:r>
              </a:p>
              <a:p>
                <a:pPr marL="457200" lvl="0" indent="-34290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This scheme also preserves the degree of node         </a:t>
                </a:r>
              </a:p>
              <a:p>
                <a:pPr marL="571500" lvl="1" indent="0">
                  <a:spcBef>
                    <a:spcPts val="1200"/>
                  </a:spcBef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142" name="Google Shape;142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64092"/>
              </a:xfrm>
              <a:prstGeom prst="rect">
                <a:avLst/>
              </a:prstGeom>
              <a:blipFill>
                <a:blip r:embed="rId3"/>
                <a:stretch>
                  <a:fillRect t="-856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51600" y="598575"/>
            <a:ext cx="79827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Advantages of DPGS</a:t>
            </a:r>
            <a:r>
              <a:rPr lang="en" dirty="0"/>
              <a:t> 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51600" y="1597875"/>
            <a:ext cx="79827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The time complexity of the algorithm is O(T∙|E|).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This algorithm works efficiently in both Uniform and Highly Degree Skewed graphs.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This algorithm can reconstruct the original graph more efficiently and accurately than uniform reconstruction scheme, especially in Degree skewed graphs.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This algorithm can help to train a graph neural network efficiently, while preserving high accuracy in node classification task.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Conclusion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DPGS algorithm is effective and efficient summarization algorithm which bounds perturbation of graph spectrum.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gives better summary than several state-of-art methods.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can be used to upgrade summarization models to improve their reconstruction accuracy.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can be used in training of graph neural networks with less resources without compromising the performance.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3F575-1824-45EF-AFC6-54A43346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8" y="1611944"/>
            <a:ext cx="8764223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03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B7AFE-63D4-4994-8657-00720CE6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8" y="1602418"/>
            <a:ext cx="876422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3595E-CC8C-4906-8BD5-E5D5A997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9" y="1659576"/>
            <a:ext cx="879280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EA084-6A31-46FC-9DA1-A978DB28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" y="1353966"/>
            <a:ext cx="864038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7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9B3F-000C-4BB0-A0C1-02E9178B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Example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B08199-6C43-40C1-B65D-B2B03AB6B65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03853"/>
                <a:ext cx="8832300" cy="4015408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latin typeface="Rockwell" panose="02060603020205020403" pitchFamily="18" charset="0"/>
                  </a:rPr>
                  <a:t>Suppose if reconstruction is done using our CR scheme.</a:t>
                </a:r>
              </a:p>
              <a:p>
                <a:r>
                  <a:rPr lang="en-IN" dirty="0">
                    <a:latin typeface="Rockwell" panose="02060603020205020403" pitchFamily="18" charset="0"/>
                  </a:rPr>
                  <a:t>As mentioned in formulation, it incorporates degrees of nodes.</a:t>
                </a:r>
              </a:p>
              <a:p>
                <a:r>
                  <a:rPr lang="en-IN" dirty="0">
                    <a:latin typeface="Rockwell" panose="02060603020205020403" pitchFamily="18" charset="0"/>
                  </a:rPr>
                  <a:t>For example, let’s assign weight of edge (1, 4) using CR scheme.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1 and 4 belongs to supernodes red and blue respectively.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A’(1, 4)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</m:oMath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             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0.1836</m:t>
                    </m:r>
                  </m:oMath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But previously value of A’(1, 3)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=0.375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by using uniform scheme.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B08199-6C43-40C1-B65D-B2B03AB6B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03853"/>
                <a:ext cx="8832300" cy="40154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311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51599" y="338458"/>
            <a:ext cx="79827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Experimental Analysis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51599" y="662008"/>
            <a:ext cx="8394835" cy="4367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Rockwell" panose="02060603020205020403" pitchFamily="18" charset="0"/>
              </a:rPr>
              <a:t>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latin typeface="Rockwell" panose="02060603020205020403" pitchFamily="18" charset="0"/>
              </a:rPr>
              <a:t>Comparison of reconstruction schemes</a:t>
            </a:r>
            <a:endParaRPr lang="en-US" dirty="0">
              <a:latin typeface="Rockwell" panose="02060603020205020403" pitchFamily="18" charset="0"/>
            </a:endParaRPr>
          </a:p>
          <a:p>
            <a:pPr marL="857250" lvl="1" indent="-285750"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Rockwell" panose="02060603020205020403" pitchFamily="18" charset="0"/>
              </a:rPr>
              <a:t>Degree distribution with parameter α = 3.0, 3.5, 4.0. Improvement is very high for more skewed graphs(high α value).</a:t>
            </a:r>
          </a:p>
          <a:p>
            <a:pPr>
              <a:buFont typeface="Open Sans"/>
              <a:buAutoNum type="arabicPeriod" startAt="2"/>
            </a:pPr>
            <a:r>
              <a:rPr lang="en-US" b="1" dirty="0">
                <a:latin typeface="Rockwell" panose="02060603020205020403" pitchFamily="18" charset="0"/>
              </a:rPr>
              <a:t>Effectiveness</a:t>
            </a:r>
          </a:p>
          <a:p>
            <a:pPr marL="857250" lvl="1" indent="-285750"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Rockwell" panose="02060603020205020403" pitchFamily="18" charset="0"/>
              </a:rPr>
              <a:t>Achieves 28% less description length</a:t>
            </a:r>
          </a:p>
          <a:p>
            <a:pPr>
              <a:buFont typeface="Open Sans"/>
              <a:buAutoNum type="arabicPeriod" startAt="2"/>
            </a:pPr>
            <a:r>
              <a:rPr lang="en-US" b="1" dirty="0">
                <a:latin typeface="Rockwell" panose="02060603020205020403" pitchFamily="18" charset="0"/>
              </a:rPr>
              <a:t>Compatibility</a:t>
            </a:r>
          </a:p>
          <a:p>
            <a:pPr marL="857250" marR="0" lvl="1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Rockwell" panose="02060603020205020403" pitchFamily="18" charset="0"/>
                <a:ea typeface="Open Sans"/>
                <a:cs typeface="Open Sans"/>
                <a:sym typeface="Open Sans"/>
              </a:rPr>
              <a:t>Summarization models </a:t>
            </a:r>
            <a:r>
              <a:rPr lang="en-US" sz="1800" dirty="0">
                <a:solidFill>
                  <a:srgbClr val="695D46"/>
                </a:solidFill>
                <a:latin typeface="Rockwell" panose="02060603020205020403" pitchFamily="18" charset="0"/>
              </a:rPr>
              <a:t>upgraded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Rockwell" panose="02060603020205020403" pitchFamily="18" charset="0"/>
                <a:ea typeface="Open Sans"/>
                <a:cs typeface="Open Sans"/>
                <a:sym typeface="Open Sans"/>
              </a:rPr>
              <a:t>with CR scheme achi</a:t>
            </a:r>
            <a:r>
              <a:rPr lang="en-US" sz="1800" dirty="0">
                <a:solidFill>
                  <a:srgbClr val="695D46"/>
                </a:solidFill>
                <a:latin typeface="Rockwell" panose="02060603020205020403" pitchFamily="18" charset="0"/>
              </a:rPr>
              <a:t>eves more accurate results.</a:t>
            </a:r>
            <a:endParaRPr lang="en-US" sz="1800" b="1" dirty="0">
              <a:latin typeface="Rockwell" panose="02060603020205020403" pitchFamily="18" charset="0"/>
            </a:endParaRPr>
          </a:p>
          <a:p>
            <a:pPr>
              <a:buFont typeface="Open Sans"/>
              <a:buAutoNum type="arabicPeriod" startAt="2"/>
            </a:pPr>
            <a:r>
              <a:rPr lang="en-US" b="1" dirty="0">
                <a:latin typeface="Rockwell" panose="02060603020205020403" pitchFamily="18" charset="0"/>
              </a:rPr>
              <a:t>Training GNNs on Summary Graphs </a:t>
            </a:r>
          </a:p>
          <a:p>
            <a:pPr marL="857250" marR="0" lvl="1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Wingdings" panose="05000000000000000000" pitchFamily="2" charset="2"/>
              <a:buChar char="q"/>
              <a:tabLst/>
              <a:defRPr/>
            </a:pPr>
            <a:r>
              <a:rPr lang="en-US" sz="1800" dirty="0">
                <a:solidFill>
                  <a:srgbClr val="695D46"/>
                </a:solidFill>
                <a:latin typeface="Rockwell" panose="02060603020205020403" pitchFamily="18" charset="0"/>
              </a:rPr>
              <a:t>Without sacrificing performance GNNs, we can reduce running time and memory by summarizing the graphs.</a:t>
            </a:r>
            <a:endParaRPr lang="en-US" sz="1800" b="1" dirty="0">
              <a:latin typeface="Rockwell" panose="02060603020205020403" pitchFamily="18" charset="0"/>
            </a:endParaRPr>
          </a:p>
          <a:p>
            <a:pPr>
              <a:buFont typeface="Open Sans"/>
              <a:buAutoNum type="arabicPeriod" startAt="2"/>
            </a:pPr>
            <a:r>
              <a:rPr lang="en" b="1" dirty="0">
                <a:latin typeface="Rockwell" panose="02060603020205020403" pitchFamily="18" charset="0"/>
              </a:rPr>
              <a:t>Scalability</a:t>
            </a:r>
          </a:p>
          <a:p>
            <a:pPr marL="859536" marR="0" indent="-28346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695D46"/>
                </a:solidFill>
                <a:effectLst/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DPGS algorithm scales linearly with the number of edges. </a:t>
            </a:r>
            <a:endParaRPr lang="en-US" b="1" dirty="0">
              <a:latin typeface="Rockwell" panose="02060603020205020403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endParaRPr lang="en" dirty="0">
              <a:latin typeface="Rockwell" panose="02060603020205020403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788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Experimental Results [1]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AA684-4CEC-45D5-9991-C6BDBC9B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410"/>
            <a:ext cx="9144000" cy="25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C81D-A2DC-43B7-8ED6-6414A711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Correction Set - Based Graph Summarization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E8F5-DB0F-4D09-84D3-AA162A778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56791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Experimental Results [2]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9E994-E585-4085-B437-250BDEDA0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0" b="2813"/>
          <a:stretch/>
        </p:blipFill>
        <p:spPr>
          <a:xfrm>
            <a:off x="104150" y="730524"/>
            <a:ext cx="8935697" cy="41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10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791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Experimental Results [3]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3D8C0-3B6A-49BB-B483-4BC13A48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5" y="857000"/>
            <a:ext cx="7706801" cy="41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63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791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Experimental Results[4] &amp; [5]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33908-6343-40C5-BFCC-983BE82B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191" y="1126638"/>
            <a:ext cx="3543795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69207-620A-441A-94A9-6D26158F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450533"/>
            <a:ext cx="383911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040361"/>
            <a:ext cx="8603701" cy="3737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T Sans Narrow" panose="020B0506020203020204" pitchFamily="34" charset="0"/>
              </a:rPr>
              <a:t>The current state of the art correction set based graph summarization algorithm is SWeG. 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T Sans Narrow" panose="020B0506020203020204" pitchFamily="34" charset="0"/>
              </a:rPr>
              <a:t>SWeG is faster and elegant than all of its competitors, yields better compression than other methods, and can also run in a distributed setting.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T Sans Narrow" panose="020B0506020203020204" pitchFamily="34" charset="0"/>
              </a:rPr>
              <a:t>SWeG improves upon the original correction set based framework by </a:t>
            </a: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PT Sans Narrow" panose="020B0506020203020204" pitchFamily="34" charset="0"/>
              </a:rPr>
              <a:t>Adding a dividing step that divides the nodes into smaller groups prior to merging (for parallelizability and efficiency)</a:t>
            </a: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PT Sans Narrow" panose="020B0506020203020204" pitchFamily="34" charset="0"/>
              </a:rPr>
              <a:t>Introducing an approximation metric for finding nodes to merge.</a:t>
            </a:r>
          </a:p>
          <a:p>
            <a:pPr marL="4572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PT Sans Narrow" panose="020B0506020203020204" pitchFamily="34" charset="0"/>
                <a:sym typeface="Open Sans"/>
              </a:rPr>
              <a:t>Despite the impressive performance of SWeG compared to other algorithms, there are several steps in the algorithm which bottleneck its performance.</a:t>
            </a:r>
            <a:endParaRPr lang="en" sz="2000" dirty="0">
              <a:latin typeface="PT Sans Narrow" panose="020B0506020203020204" pitchFamily="34" charset="0"/>
            </a:endParaRP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endParaRPr lang="en" sz="2000" dirty="0">
              <a:latin typeface="PT Sans Narrow" panose="020B0506020203020204" pitchFamily="34" charset="0"/>
            </a:endParaRPr>
          </a:p>
          <a:p>
            <a:pPr marL="571500" lvl="1" indent="0">
              <a:lnSpc>
                <a:spcPct val="125000"/>
              </a:lnSpc>
              <a:buSzPts val="1800"/>
              <a:buNone/>
            </a:pPr>
            <a:endParaRPr lang="en-US" sz="2000" dirty="0">
              <a:latin typeface="PT Sans Narrow" panose="020B0506020203020204" pitchFamily="34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T Sans Narrow" panose="020B0506020203020204" pitchFamily="34" charset="0"/>
              </a:rPr>
              <a:t>Current State of the art …</a:t>
            </a:r>
            <a:endParaRPr sz="3200" dirty="0">
              <a:latin typeface="PT Sans Narrow" panose="020B05060202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070178"/>
            <a:ext cx="8603701" cy="3737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T Sans Narrow" panose="020B0506020203020204" pitchFamily="34" charset="0"/>
              </a:rPr>
              <a:t>Bottlenecks</a:t>
            </a: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PT Sans Narrow" panose="020B0506020203020204" pitchFamily="34" charset="0"/>
              </a:rPr>
              <a:t>Merging algorithm is quadratic in the size of groups, so its running time suffers due to the dividing step not creating small enough groups of nodes.</a:t>
            </a: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PT Sans Narrow" panose="020B0506020203020204" pitchFamily="34" charset="0"/>
              </a:rPr>
              <a:t>Finding best merge candidates supernodes.</a:t>
            </a: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PT Sans Narrow" panose="020B0506020203020204" pitchFamily="34" charset="0"/>
              </a:rPr>
              <a:t>Encoding algorithm, since it scales quadratically based on the number of supernodes, making it perform poorly for larger graphs.</a:t>
            </a:r>
          </a:p>
          <a:p>
            <a:pPr marL="4572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PT Sans Narrow" panose="020B0506020203020204" pitchFamily="34" charset="0"/>
                <a:sym typeface="Open Sans"/>
              </a:rPr>
              <a:t>So how to overcome this bottlenecks of SWeG without losing its effectiveness and efficiency…</a:t>
            </a:r>
            <a:endParaRPr lang="en" sz="2000" dirty="0">
              <a:latin typeface="PT Sans Narrow" panose="020B0506020203020204" pitchFamily="34" charset="0"/>
            </a:endParaRP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endParaRPr lang="en" sz="2000" dirty="0">
              <a:latin typeface="PT Sans Narrow" panose="020B0506020203020204" pitchFamily="34" charset="0"/>
            </a:endParaRPr>
          </a:p>
          <a:p>
            <a:pPr marL="571500" lvl="1" indent="0">
              <a:lnSpc>
                <a:spcPct val="125000"/>
              </a:lnSpc>
              <a:buSzPts val="1800"/>
              <a:buNone/>
            </a:pPr>
            <a:endParaRPr lang="en-US" sz="2000" dirty="0">
              <a:latin typeface="PT Sans Narrow" panose="020B0506020203020204" pitchFamily="34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T Sans Narrow" panose="020B0506020203020204" pitchFamily="34" charset="0"/>
              </a:rPr>
              <a:t>Current State of the art …</a:t>
            </a:r>
            <a:endParaRPr sz="3200" dirty="0">
              <a:latin typeface="PT Sans Narrow" panose="020B05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0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51099" y="451271"/>
            <a:ext cx="8319052" cy="1087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T Sans Narrow" panose="020B0506020203020204" pitchFamily="34" charset="0"/>
              </a:rPr>
              <a:t>Locality Sensitive Hashing Divide Merge Encode</a:t>
            </a:r>
            <a:br>
              <a:rPr lang="en" sz="3200" dirty="0">
                <a:latin typeface="PT Sans Narrow" panose="020B0506020203020204" pitchFamily="34" charset="0"/>
              </a:rPr>
            </a:br>
            <a:r>
              <a:rPr lang="en" sz="3200" dirty="0">
                <a:latin typeface="PT Sans Narrow" panose="020B0506020203020204" pitchFamily="34" charset="0"/>
              </a:rPr>
              <a:t>[LDME]</a:t>
            </a:r>
            <a:endParaRPr sz="3200" dirty="0">
              <a:latin typeface="PT Sans Narrow" panose="020B0506020203020204" pitchFamily="34" charset="0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51099" y="1539095"/>
            <a:ext cx="8441802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000" dirty="0">
                <a:latin typeface="PT Sans Narrow" panose="020B0506020203020204" pitchFamily="34" charset="0"/>
              </a:rPr>
              <a:t>Makes optimizations in each step of SWeG.</a:t>
            </a: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PT Sans Narrow" panose="020B0506020203020204" pitchFamily="34" charset="0"/>
              </a:rPr>
              <a:t>Introduces weighted locality sensitive hashing to reduce the amount of computation during the merge phase.</a:t>
            </a: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PT Sans Narrow" panose="020B0506020203020204" pitchFamily="34" charset="0"/>
              </a:rPr>
              <a:t>Efficient method of computing the best merges.</a:t>
            </a:r>
          </a:p>
          <a:p>
            <a:pPr lvl="1" indent="-342900">
              <a:lnSpc>
                <a:spcPct val="12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PT Sans Narrow" panose="020B0506020203020204" pitchFamily="34" charset="0"/>
              </a:rPr>
              <a:t>Faster and more scalable encoding algorithm.</a:t>
            </a:r>
            <a:endParaRPr lang="en-IN" sz="2000" dirty="0">
              <a:latin typeface="PT Sans Narrow" panose="020B0506020203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42025" y="598575"/>
            <a:ext cx="78924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Reconstruction Scheme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42025" y="1386324"/>
            <a:ext cx="8016600" cy="3275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Procedure to reconstruct the original graph from the summarized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Many existing summarization model uses the </a:t>
            </a:r>
            <a:r>
              <a:rPr lang="en" b="1" dirty="0">
                <a:latin typeface="Rockwell" panose="02060603020205020403" pitchFamily="18" charset="0"/>
              </a:rPr>
              <a:t>Uniform Reconstruction scheme</a:t>
            </a:r>
            <a:r>
              <a:rPr lang="en" dirty="0">
                <a:latin typeface="Rockwell" panose="02060603020205020403" pitchFamily="18" charset="0"/>
              </a:rPr>
              <a:t> to reconstruct the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But real world graph database has highly </a:t>
            </a:r>
            <a:r>
              <a:rPr lang="en" b="1" dirty="0">
                <a:latin typeface="Rockwell" panose="02060603020205020403" pitchFamily="18" charset="0"/>
              </a:rPr>
              <a:t>degree skewed nodes.</a:t>
            </a:r>
            <a:r>
              <a:rPr lang="en" dirty="0">
                <a:latin typeface="Rockwell" panose="02060603020205020403" pitchFamily="18" charset="0"/>
              </a:rPr>
              <a:t>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That creates large </a:t>
            </a:r>
            <a:r>
              <a:rPr lang="en" b="1" dirty="0">
                <a:latin typeface="Rockwell" panose="02060603020205020403" pitchFamily="18" charset="0"/>
              </a:rPr>
              <a:t>differences</a:t>
            </a:r>
            <a:r>
              <a:rPr lang="en" dirty="0">
                <a:latin typeface="Rockwell" panose="02060603020205020403" pitchFamily="18" charset="0"/>
              </a:rPr>
              <a:t> between original graphs and reconstructed graphs in terms of degrees of nodes and other properties of graph.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51600" y="598575"/>
            <a:ext cx="7982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</a:t>
            </a:r>
            <a:r>
              <a:rPr lang="en" sz="2900" dirty="0"/>
              <a:t> </a:t>
            </a:r>
            <a:endParaRPr sz="2900"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51600" y="1436575"/>
            <a:ext cx="8338200" cy="30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Assigns superedges proportional to node degrees in original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Uses </a:t>
            </a:r>
            <a:r>
              <a:rPr lang="en" b="1" dirty="0">
                <a:latin typeface="Rockwell" panose="02060603020205020403" pitchFamily="18" charset="0"/>
              </a:rPr>
              <a:t>Minimum Description Length (MDL)</a:t>
            </a:r>
            <a:r>
              <a:rPr lang="en" dirty="0">
                <a:latin typeface="Rockwell" panose="02060603020205020403" pitchFamily="18" charset="0"/>
              </a:rPr>
              <a:t> to minimize the cost of summary Graph and Reconstruction Error.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uses </a:t>
            </a:r>
            <a:r>
              <a:rPr lang="en" b="1" dirty="0">
                <a:latin typeface="Rockwell" panose="02060603020205020403" pitchFamily="18" charset="0"/>
              </a:rPr>
              <a:t>Locality Sensitive Hashing (LSH)</a:t>
            </a:r>
            <a:r>
              <a:rPr lang="en" dirty="0">
                <a:latin typeface="Rockwell" panose="02060603020205020403" pitchFamily="18" charset="0"/>
              </a:rPr>
              <a:t> to group candidate nodes and it merges nodes greedily within the groups.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More efficient yet effective than uniform reconstruction scheme in real world highly skewed graphs.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51600" y="598575"/>
            <a:ext cx="7982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What </a:t>
            </a:r>
            <a:r>
              <a:rPr lang="en-US" sz="2900" dirty="0">
                <a:latin typeface="Rockwell" panose="02060603020205020403" pitchFamily="18" charset="0"/>
              </a:rPr>
              <a:t>is LSH?</a:t>
            </a:r>
            <a:r>
              <a:rPr lang="en" sz="2900" dirty="0"/>
              <a:t> </a:t>
            </a:r>
            <a:endParaRPr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1600" y="1305975"/>
                <a:ext cx="8338200" cy="32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A technique to find similar pairs in large dataset.</a:t>
                </a:r>
              </a:p>
              <a:p>
                <a:pPr marL="914400" marR="0" lvl="1" indent="-3429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95D46"/>
                  </a:buClr>
                  <a:buSzPts val="1800"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95D46"/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Open Sans"/>
                    <a:cs typeface="Open Sans"/>
                    <a:sym typeface="Open Sans"/>
                  </a:rPr>
                  <a:t>For dataset of size N, naively it takes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sSup>
                      <m:sSupPr>
                        <m:ctrlPr>
                          <a:rPr kumimoji="0" lang="en-I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695D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Open Sans"/>
                          </a:rPr>
                        </m:ctrlPr>
                      </m:sSupPr>
                      <m:e>
                        <m:r>
                          <a:rPr kumimoji="0" lang="en-I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695D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Open Sans"/>
                          </a:rPr>
                          <m:t>𝑁</m:t>
                        </m:r>
                      </m:e>
                      <m:sup>
                        <m:r>
                          <a:rPr kumimoji="0" lang="en-I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695D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Open Sans"/>
                          </a:rPr>
                          <m:t>2</m:t>
                        </m:r>
                      </m:sup>
                    </m:sSup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95D46"/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Open Sans"/>
                    <a:cs typeface="Open Sans"/>
                    <a:sym typeface="Open Sans"/>
                  </a:rPr>
                  <a:t>.</a:t>
                </a:r>
              </a:p>
              <a:p>
                <a:pPr marL="914400" marR="0" lvl="1" indent="-3429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95D46"/>
                  </a:buClr>
                  <a:buSzPts val="1800"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95D46"/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Open Sans"/>
                    <a:cs typeface="Open Sans"/>
                    <a:sym typeface="Open Sans"/>
                  </a:rPr>
                  <a:t>But with LSH it reduce down to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𝑁</m:t>
                    </m:r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95D46"/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Open Sans"/>
                    <a:cs typeface="Open Sans"/>
                    <a:sym typeface="Open Sans"/>
                  </a:rPr>
                  <a:t>.</a:t>
                </a:r>
                <a:endParaRPr lang="en-US" dirty="0">
                  <a:latin typeface="Rockwell" panose="02060603020205020403" pitchFamily="18" charset="0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Jaccard similarity matric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Min - Hashing technique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Signature matrix 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Band structure.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lang="en-US" dirty="0">
                  <a:latin typeface="Rockwell" panose="02060603020205020403" pitchFamily="18" charset="0"/>
                </a:endParaRPr>
              </a:p>
              <a:p>
                <a:pPr marL="571500" lvl="1" indent="0">
                  <a:buSzPts val="1800"/>
                  <a:buNone/>
                </a:pPr>
                <a:endParaRPr lang="en-US" sz="1800" dirty="0">
                  <a:latin typeface="Rockwell" panose="02060603020205020403" pitchFamily="18" charset="0"/>
                </a:endParaRPr>
              </a:p>
              <a:p>
                <a:pPr marL="571500" lvl="1" indent="0">
                  <a:buSzPts val="1800"/>
                  <a:buNone/>
                </a:pPr>
                <a:endParaRPr lang="en-US" sz="1800" dirty="0">
                  <a:latin typeface="Rockwell" panose="02060603020205020403" pitchFamily="18" charset="0"/>
                </a:endParaRPr>
              </a:p>
              <a:p>
                <a:pPr marL="571500" lvl="1" indent="0">
                  <a:buSzPts val="1800"/>
                  <a:buNone/>
                </a:pPr>
                <a:endParaRPr lang="en-US" sz="18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99" name="Google Shape;9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600" y="1305975"/>
                <a:ext cx="8338200" cy="3225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4640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1661</TotalTime>
  <Words>1323</Words>
  <Application>Microsoft Office PowerPoint</Application>
  <PresentationFormat>On-screen Show (16:9)</PresentationFormat>
  <Paragraphs>143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Cambria Math</vt:lpstr>
      <vt:lpstr>Consolas</vt:lpstr>
      <vt:lpstr>Open Sans</vt:lpstr>
      <vt:lpstr>PT Sans Narrow</vt:lpstr>
      <vt:lpstr>Rockwell</vt:lpstr>
      <vt:lpstr>Wingdings</vt:lpstr>
      <vt:lpstr>Tropic</vt:lpstr>
      <vt:lpstr>LDME  Graph Summarization </vt:lpstr>
      <vt:lpstr>Introduction</vt:lpstr>
      <vt:lpstr>Correction Set - Based Graph Summarization</vt:lpstr>
      <vt:lpstr>Current State of the art …</vt:lpstr>
      <vt:lpstr>Current State of the art …</vt:lpstr>
      <vt:lpstr>Locality Sensitive Hashing Divide Merge Encode [LDME]</vt:lpstr>
      <vt:lpstr>Reconstruction Scheme </vt:lpstr>
      <vt:lpstr>DPGS </vt:lpstr>
      <vt:lpstr>What is LSH? </vt:lpstr>
      <vt:lpstr>PowerPoint Presentation</vt:lpstr>
      <vt:lpstr>PowerPoint Presentation</vt:lpstr>
      <vt:lpstr>DPGS Summarization </vt:lpstr>
      <vt:lpstr>Size of input graph G</vt:lpstr>
      <vt:lpstr>Size of Summary graph G ̅</vt:lpstr>
      <vt:lpstr>MDL Principle</vt:lpstr>
      <vt:lpstr>DPGS Summarization </vt:lpstr>
      <vt:lpstr>DPGS Summarization </vt:lpstr>
      <vt:lpstr>DPGS Algorithm </vt:lpstr>
      <vt:lpstr>Merge Group Algorithm </vt:lpstr>
      <vt:lpstr>Configuration Based Reconstruction Scheme (CR Scheme)</vt:lpstr>
      <vt:lpstr>Advantages of DPGS </vt:lpstr>
      <vt:lpstr>Conclusion </vt:lpstr>
      <vt:lpstr>Example</vt:lpstr>
      <vt:lpstr>Example</vt:lpstr>
      <vt:lpstr>Example</vt:lpstr>
      <vt:lpstr>Example</vt:lpstr>
      <vt:lpstr>Example</vt:lpstr>
      <vt:lpstr>Experimental Analysis</vt:lpstr>
      <vt:lpstr>Experimental Results [1]</vt:lpstr>
      <vt:lpstr>Experimental Results [2]</vt:lpstr>
      <vt:lpstr>Experimental Results [3]</vt:lpstr>
      <vt:lpstr>Experimental Results[4] &amp; [5]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 Preserving Graph Summarization </dc:title>
  <cp:lastModifiedBy>Raj Patel</cp:lastModifiedBy>
  <cp:revision>133</cp:revision>
  <dcterms:modified xsi:type="dcterms:W3CDTF">2022-07-27T10:21:05Z</dcterms:modified>
</cp:coreProperties>
</file>