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nter Ultra-Bold" charset="1" panose="02000503000000020004"/>
      <p:regular r:id="rId21"/>
    </p:embeddedFont>
    <p:embeddedFont>
      <p:font typeface="Inter Bold" charset="1" panose="020B0802030000000004"/>
      <p:regular r:id="rId22"/>
    </p:embeddedFont>
    <p:embeddedFont>
      <p:font typeface="Open Sauce" charset="1" panose="00000500000000000000"/>
      <p:regular r:id="rId23"/>
    </p:embeddedFont>
    <p:embeddedFont>
      <p:font typeface="Open Sauce Bold" charset="1" panose="00000800000000000000"/>
      <p:regular r:id="rId24"/>
    </p:embeddedFont>
    <p:embeddedFont>
      <p:font typeface="Canva Sans Bold" charset="1" panose="020B08030305010401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https://medium.com/@adityagaba1322/streamlining-backend-frontend-integration-a-quick-guide-145eca3cca05" TargetMode="External" Type="http://schemas.openxmlformats.org/officeDocument/2006/relationships/hyperlink"/><Relationship Id="rId5" Target="https://www.guvi.in/blog/interaction-between-frontend-and-backend/#:~:text=API%20Delivers%20the%20Backend's%20Response,in%20a%20user%2Dfriendly%20way." TargetMode="External" Type="http://schemas.openxmlformats.org/officeDocument/2006/relationships/hyperlink"/><Relationship Id="rId6" Target="https://redux.js.org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394" y="1878575"/>
            <a:ext cx="18291909" cy="150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20"/>
              </a:lnSpc>
            </a:pPr>
            <a:r>
              <a:rPr lang="en-US" sz="8800" b="true">
                <a:solidFill>
                  <a:srgbClr val="01DC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Small Scale E-Commerce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07023" y="3468294"/>
            <a:ext cx="10673953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1DCFF"/>
                </a:solidFill>
                <a:latin typeface="Inter Bold"/>
                <a:ea typeface="Inter Bold"/>
                <a:cs typeface="Inter Bold"/>
                <a:sym typeface="Inter Bold"/>
              </a:rPr>
              <a:t>Medinicks - Online Pharmacy store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53887" y="302040"/>
            <a:ext cx="94172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1DCFF"/>
                </a:solidFill>
                <a:latin typeface="Inter Bold"/>
                <a:ea typeface="Inter Bold"/>
                <a:cs typeface="Inter Bold"/>
                <a:sym typeface="Inter Bold"/>
              </a:rPr>
              <a:t>San Francisco Bay University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57271" y="5713243"/>
            <a:ext cx="957345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1DCFF"/>
                </a:solidFill>
                <a:latin typeface="Inter Bold"/>
                <a:ea typeface="Inter Bold"/>
                <a:cs typeface="Inter Bold"/>
                <a:sym typeface="Inter Bold"/>
              </a:rPr>
              <a:t>CS595 - Computer Science Capstone Course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1DCFF"/>
                </a:solidFill>
                <a:latin typeface="Inter Bold"/>
                <a:ea typeface="Inter Bold"/>
                <a:cs typeface="Inter Bold"/>
                <a:sym typeface="Inter Bold"/>
              </a:rPr>
              <a:t> Instructor – Prof. Ahmed Banafa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1DCFF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1DCFF"/>
                </a:solidFill>
                <a:latin typeface="Inter Bold"/>
                <a:ea typeface="Inter Bold"/>
                <a:cs typeface="Inter Bold"/>
                <a:sym typeface="Inter Bold"/>
              </a:rPr>
              <a:t>Sainath Panjala - 20042 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1DCFF"/>
                </a:solidFill>
                <a:latin typeface="Inter Bold"/>
                <a:ea typeface="Inter Bold"/>
                <a:cs typeface="Inter Bold"/>
                <a:sym typeface="Inter Bold"/>
              </a:rPr>
              <a:t> Divya Kandimalla - 19899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9413064" cy="1565372"/>
            <a:chOff x="0" y="0"/>
            <a:chExt cx="2479161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161" cy="412279"/>
            </a:xfrm>
            <a:custGeom>
              <a:avLst/>
              <a:gdLst/>
              <a:ahLst/>
              <a:cxnLst/>
              <a:rect r="r" b="b" t="t" l="l"/>
              <a:pathLst>
                <a:path h="412279" w="2479161">
                  <a:moveTo>
                    <a:pt x="82247" y="0"/>
                  </a:moveTo>
                  <a:lnTo>
                    <a:pt x="2396914" y="0"/>
                  </a:lnTo>
                  <a:cubicBezTo>
                    <a:pt x="2418728" y="0"/>
                    <a:pt x="2439647" y="8665"/>
                    <a:pt x="2455071" y="24089"/>
                  </a:cubicBezTo>
                  <a:cubicBezTo>
                    <a:pt x="2470496" y="39514"/>
                    <a:pt x="2479161" y="60433"/>
                    <a:pt x="2479161" y="82247"/>
                  </a:cubicBezTo>
                  <a:lnTo>
                    <a:pt x="2479161" y="330032"/>
                  </a:lnTo>
                  <a:cubicBezTo>
                    <a:pt x="2479161" y="351846"/>
                    <a:pt x="2470496" y="372765"/>
                    <a:pt x="2455071" y="388190"/>
                  </a:cubicBezTo>
                  <a:cubicBezTo>
                    <a:pt x="2439647" y="403614"/>
                    <a:pt x="2418728" y="412279"/>
                    <a:pt x="2396914" y="412279"/>
                  </a:cubicBezTo>
                  <a:lnTo>
                    <a:pt x="82247" y="412279"/>
                  </a:lnTo>
                  <a:cubicBezTo>
                    <a:pt x="60433" y="412279"/>
                    <a:pt x="39514" y="403614"/>
                    <a:pt x="24089" y="388190"/>
                  </a:cubicBezTo>
                  <a:cubicBezTo>
                    <a:pt x="8665" y="372765"/>
                    <a:pt x="0" y="351846"/>
                    <a:pt x="0" y="330032"/>
                  </a:cubicBezTo>
                  <a:lnTo>
                    <a:pt x="0" y="82247"/>
                  </a:lnTo>
                  <a:cubicBezTo>
                    <a:pt x="0" y="60433"/>
                    <a:pt x="8665" y="39514"/>
                    <a:pt x="24089" y="24089"/>
                  </a:cubicBezTo>
                  <a:cubicBezTo>
                    <a:pt x="39514" y="8665"/>
                    <a:pt x="60433" y="0"/>
                    <a:pt x="82247" y="0"/>
                  </a:cubicBezTo>
                  <a:close/>
                </a:path>
              </a:pathLst>
            </a:custGeom>
            <a:solidFill>
              <a:srgbClr val="7446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161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4755" y="268336"/>
            <a:ext cx="8174265" cy="82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Redux code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7446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48056" y="2085405"/>
            <a:ext cx="11946460" cy="6719884"/>
          </a:xfrm>
          <a:custGeom>
            <a:avLst/>
            <a:gdLst/>
            <a:ahLst/>
            <a:cxnLst/>
            <a:rect r="r" b="b" t="t" l="l"/>
            <a:pathLst>
              <a:path h="6719884" w="11946460">
                <a:moveTo>
                  <a:pt x="0" y="0"/>
                </a:moveTo>
                <a:lnTo>
                  <a:pt x="11946460" y="0"/>
                </a:lnTo>
                <a:lnTo>
                  <a:pt x="11946460" y="6719884"/>
                </a:lnTo>
                <a:lnTo>
                  <a:pt x="0" y="6719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12582693" cy="1565372"/>
            <a:chOff x="0" y="0"/>
            <a:chExt cx="3313960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13960" cy="412279"/>
            </a:xfrm>
            <a:custGeom>
              <a:avLst/>
              <a:gdLst/>
              <a:ahLst/>
              <a:cxnLst/>
              <a:rect r="r" b="b" t="t" l="l"/>
              <a:pathLst>
                <a:path h="412279" w="3313960">
                  <a:moveTo>
                    <a:pt x="61528" y="0"/>
                  </a:moveTo>
                  <a:lnTo>
                    <a:pt x="3252432" y="0"/>
                  </a:lnTo>
                  <a:cubicBezTo>
                    <a:pt x="3286413" y="0"/>
                    <a:pt x="3313960" y="27547"/>
                    <a:pt x="3313960" y="61528"/>
                  </a:cubicBezTo>
                  <a:lnTo>
                    <a:pt x="3313960" y="350751"/>
                  </a:lnTo>
                  <a:cubicBezTo>
                    <a:pt x="3313960" y="367069"/>
                    <a:pt x="3307478" y="382719"/>
                    <a:pt x="3295939" y="394258"/>
                  </a:cubicBezTo>
                  <a:cubicBezTo>
                    <a:pt x="3284400" y="405797"/>
                    <a:pt x="3268750" y="412279"/>
                    <a:pt x="3252432" y="412279"/>
                  </a:cubicBezTo>
                  <a:lnTo>
                    <a:pt x="61528" y="412279"/>
                  </a:lnTo>
                  <a:cubicBezTo>
                    <a:pt x="27547" y="412279"/>
                    <a:pt x="0" y="384732"/>
                    <a:pt x="0" y="350751"/>
                  </a:cubicBezTo>
                  <a:lnTo>
                    <a:pt x="0" y="61528"/>
                  </a:lnTo>
                  <a:cubicBezTo>
                    <a:pt x="0" y="45210"/>
                    <a:pt x="6482" y="29560"/>
                    <a:pt x="18021" y="18021"/>
                  </a:cubicBezTo>
                  <a:cubicBezTo>
                    <a:pt x="29560" y="6482"/>
                    <a:pt x="45210" y="0"/>
                    <a:pt x="61528" y="0"/>
                  </a:cubicBezTo>
                  <a:close/>
                </a:path>
              </a:pathLst>
            </a:custGeom>
            <a:solidFill>
              <a:srgbClr val="3D5A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13960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1276775" y="488357"/>
            <a:ext cx="156712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How Backend Communicates with Frontend - Request Phase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3D5A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-1120741" y="2025094"/>
            <a:ext cx="927904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Sends a Request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1612" y="2653097"/>
            <a:ext cx="16453968" cy="1914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523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frontend (client-side) sends a request to the backend (server-side).</a:t>
            </a:r>
          </a:p>
          <a:p>
            <a:pPr algn="l" marL="604523" indent="-302261" lvl="1">
              <a:lnSpc>
                <a:spcPts val="523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Triggered by user actions: form submission, button click, or page load.</a:t>
            </a:r>
          </a:p>
          <a:p>
            <a:pPr algn="l">
              <a:lnSpc>
                <a:spcPts val="523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97180" y="4289757"/>
            <a:ext cx="879379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Request Types (HTTP Methods)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8224" y="5112959"/>
            <a:ext cx="8579690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GET: Retrieve data.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POST: Send new data.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PUT/PATCH: Update existing data.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DELETE: Remove data.</a:t>
            </a:r>
          </a:p>
          <a:p>
            <a:pPr algn="just">
              <a:lnSpc>
                <a:spcPts val="392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148048" y="7514287"/>
            <a:ext cx="569184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Request 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41612" y="8210614"/>
            <a:ext cx="14297800" cy="1914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523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Headers: Metadata like authentication tokens or content type.</a:t>
            </a:r>
          </a:p>
          <a:p>
            <a:pPr algn="l" marL="604523" indent="-302261" lvl="1">
              <a:lnSpc>
                <a:spcPts val="523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Body: Data sent to the server (e.g., form data).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523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12582693" cy="1565372"/>
            <a:chOff x="0" y="0"/>
            <a:chExt cx="3313960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13960" cy="412279"/>
            </a:xfrm>
            <a:custGeom>
              <a:avLst/>
              <a:gdLst/>
              <a:ahLst/>
              <a:cxnLst/>
              <a:rect r="r" b="b" t="t" l="l"/>
              <a:pathLst>
                <a:path h="412279" w="3313960">
                  <a:moveTo>
                    <a:pt x="61528" y="0"/>
                  </a:moveTo>
                  <a:lnTo>
                    <a:pt x="3252432" y="0"/>
                  </a:lnTo>
                  <a:cubicBezTo>
                    <a:pt x="3286413" y="0"/>
                    <a:pt x="3313960" y="27547"/>
                    <a:pt x="3313960" y="61528"/>
                  </a:cubicBezTo>
                  <a:lnTo>
                    <a:pt x="3313960" y="350751"/>
                  </a:lnTo>
                  <a:cubicBezTo>
                    <a:pt x="3313960" y="367069"/>
                    <a:pt x="3307478" y="382719"/>
                    <a:pt x="3295939" y="394258"/>
                  </a:cubicBezTo>
                  <a:cubicBezTo>
                    <a:pt x="3284400" y="405797"/>
                    <a:pt x="3268750" y="412279"/>
                    <a:pt x="3252432" y="412279"/>
                  </a:cubicBezTo>
                  <a:lnTo>
                    <a:pt x="61528" y="412279"/>
                  </a:lnTo>
                  <a:cubicBezTo>
                    <a:pt x="27547" y="412279"/>
                    <a:pt x="0" y="384732"/>
                    <a:pt x="0" y="350751"/>
                  </a:cubicBezTo>
                  <a:lnTo>
                    <a:pt x="0" y="61528"/>
                  </a:lnTo>
                  <a:cubicBezTo>
                    <a:pt x="0" y="45210"/>
                    <a:pt x="6482" y="29560"/>
                    <a:pt x="18021" y="18021"/>
                  </a:cubicBezTo>
                  <a:cubicBezTo>
                    <a:pt x="29560" y="6482"/>
                    <a:pt x="45210" y="0"/>
                    <a:pt x="61528" y="0"/>
                  </a:cubicBezTo>
                  <a:close/>
                </a:path>
              </a:pathLst>
            </a:custGeom>
            <a:solidFill>
              <a:srgbClr val="45467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13960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1276775" y="488357"/>
            <a:ext cx="156712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How Backend Communicates with Frontend - Response Phase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45467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-1120741" y="2025094"/>
            <a:ext cx="927904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Sends a Response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760735"/>
            <a:ext cx="16453968" cy="59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523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backend processes the request and sends a response back to the frontend.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527546" y="3683101"/>
            <a:ext cx="879379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Response Types: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4016" y="4413051"/>
            <a:ext cx="148999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(JSON, HTML, XML): Processed data like user info, product lists, etc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276775" y="5143001"/>
            <a:ext cx="879379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Status Codes: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4016" y="5795780"/>
            <a:ext cx="14899968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 OK: Success.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404 Not Found: Resource not available.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500 Internal Server Error: Server issue.</a:t>
            </a:r>
          </a:p>
          <a:p>
            <a:pPr algn="just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FA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46638" y="1383100"/>
            <a:ext cx="1755424" cy="936546"/>
            <a:chOff x="0" y="0"/>
            <a:chExt cx="462334" cy="2466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334" cy="246662"/>
            </a:xfrm>
            <a:custGeom>
              <a:avLst/>
              <a:gdLst/>
              <a:ahLst/>
              <a:cxnLst/>
              <a:rect r="r" b="b" t="t" l="l"/>
              <a:pathLst>
                <a:path h="246662" w="462334">
                  <a:moveTo>
                    <a:pt x="57334" y="0"/>
                  </a:moveTo>
                  <a:lnTo>
                    <a:pt x="405000" y="0"/>
                  </a:lnTo>
                  <a:cubicBezTo>
                    <a:pt x="436665" y="0"/>
                    <a:pt x="462334" y="25669"/>
                    <a:pt x="462334" y="57334"/>
                  </a:cubicBezTo>
                  <a:lnTo>
                    <a:pt x="462334" y="189329"/>
                  </a:lnTo>
                  <a:cubicBezTo>
                    <a:pt x="462334" y="220993"/>
                    <a:pt x="436665" y="246662"/>
                    <a:pt x="405000" y="246662"/>
                  </a:cubicBezTo>
                  <a:lnTo>
                    <a:pt x="57334" y="246662"/>
                  </a:lnTo>
                  <a:cubicBezTo>
                    <a:pt x="25669" y="246662"/>
                    <a:pt x="0" y="220993"/>
                    <a:pt x="0" y="189329"/>
                  </a:cubicBezTo>
                  <a:lnTo>
                    <a:pt x="0" y="57334"/>
                  </a:lnTo>
                  <a:cubicBezTo>
                    <a:pt x="0" y="25669"/>
                    <a:pt x="25669" y="0"/>
                    <a:pt x="57334" y="0"/>
                  </a:cubicBezTo>
                  <a:close/>
                </a:path>
              </a:pathLst>
            </a:custGeom>
            <a:solidFill>
              <a:srgbClr val="D4DB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334" cy="28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46638" y="2881621"/>
            <a:ext cx="1755424" cy="936546"/>
            <a:chOff x="0" y="0"/>
            <a:chExt cx="462334" cy="2466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334" cy="246662"/>
            </a:xfrm>
            <a:custGeom>
              <a:avLst/>
              <a:gdLst/>
              <a:ahLst/>
              <a:cxnLst/>
              <a:rect r="r" b="b" t="t" l="l"/>
              <a:pathLst>
                <a:path h="246662" w="462334">
                  <a:moveTo>
                    <a:pt x="57334" y="0"/>
                  </a:moveTo>
                  <a:lnTo>
                    <a:pt x="405000" y="0"/>
                  </a:lnTo>
                  <a:cubicBezTo>
                    <a:pt x="436665" y="0"/>
                    <a:pt x="462334" y="25669"/>
                    <a:pt x="462334" y="57334"/>
                  </a:cubicBezTo>
                  <a:lnTo>
                    <a:pt x="462334" y="189329"/>
                  </a:lnTo>
                  <a:cubicBezTo>
                    <a:pt x="462334" y="220993"/>
                    <a:pt x="436665" y="246662"/>
                    <a:pt x="405000" y="246662"/>
                  </a:cubicBezTo>
                  <a:lnTo>
                    <a:pt x="57334" y="246662"/>
                  </a:lnTo>
                  <a:cubicBezTo>
                    <a:pt x="25669" y="246662"/>
                    <a:pt x="0" y="220993"/>
                    <a:pt x="0" y="189329"/>
                  </a:cubicBezTo>
                  <a:lnTo>
                    <a:pt x="0" y="57334"/>
                  </a:lnTo>
                  <a:cubicBezTo>
                    <a:pt x="0" y="25669"/>
                    <a:pt x="25669" y="0"/>
                    <a:pt x="57334" y="0"/>
                  </a:cubicBezTo>
                  <a:close/>
                </a:path>
              </a:pathLst>
            </a:custGeom>
            <a:solidFill>
              <a:srgbClr val="D4DBD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334" cy="28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46638" y="4494442"/>
            <a:ext cx="1755424" cy="936546"/>
            <a:chOff x="0" y="0"/>
            <a:chExt cx="462334" cy="2466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2334" cy="246662"/>
            </a:xfrm>
            <a:custGeom>
              <a:avLst/>
              <a:gdLst/>
              <a:ahLst/>
              <a:cxnLst/>
              <a:rect r="r" b="b" t="t" l="l"/>
              <a:pathLst>
                <a:path h="246662" w="462334">
                  <a:moveTo>
                    <a:pt x="57334" y="0"/>
                  </a:moveTo>
                  <a:lnTo>
                    <a:pt x="405000" y="0"/>
                  </a:lnTo>
                  <a:cubicBezTo>
                    <a:pt x="436665" y="0"/>
                    <a:pt x="462334" y="25669"/>
                    <a:pt x="462334" y="57334"/>
                  </a:cubicBezTo>
                  <a:lnTo>
                    <a:pt x="462334" y="189329"/>
                  </a:lnTo>
                  <a:cubicBezTo>
                    <a:pt x="462334" y="220993"/>
                    <a:pt x="436665" y="246662"/>
                    <a:pt x="405000" y="246662"/>
                  </a:cubicBezTo>
                  <a:lnTo>
                    <a:pt x="57334" y="246662"/>
                  </a:lnTo>
                  <a:cubicBezTo>
                    <a:pt x="25669" y="246662"/>
                    <a:pt x="0" y="220993"/>
                    <a:pt x="0" y="189329"/>
                  </a:cubicBezTo>
                  <a:lnTo>
                    <a:pt x="0" y="57334"/>
                  </a:lnTo>
                  <a:cubicBezTo>
                    <a:pt x="0" y="25669"/>
                    <a:pt x="25669" y="0"/>
                    <a:pt x="57334" y="0"/>
                  </a:cubicBezTo>
                  <a:close/>
                </a:path>
              </a:pathLst>
            </a:custGeom>
            <a:solidFill>
              <a:srgbClr val="D4DBD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62334" cy="28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546638" y="6002489"/>
            <a:ext cx="1755424" cy="936546"/>
            <a:chOff x="0" y="0"/>
            <a:chExt cx="462334" cy="2466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2334" cy="246662"/>
            </a:xfrm>
            <a:custGeom>
              <a:avLst/>
              <a:gdLst/>
              <a:ahLst/>
              <a:cxnLst/>
              <a:rect r="r" b="b" t="t" l="l"/>
              <a:pathLst>
                <a:path h="246662" w="462334">
                  <a:moveTo>
                    <a:pt x="57334" y="0"/>
                  </a:moveTo>
                  <a:lnTo>
                    <a:pt x="405000" y="0"/>
                  </a:lnTo>
                  <a:cubicBezTo>
                    <a:pt x="436665" y="0"/>
                    <a:pt x="462334" y="25669"/>
                    <a:pt x="462334" y="57334"/>
                  </a:cubicBezTo>
                  <a:lnTo>
                    <a:pt x="462334" y="189329"/>
                  </a:lnTo>
                  <a:cubicBezTo>
                    <a:pt x="462334" y="220993"/>
                    <a:pt x="436665" y="246662"/>
                    <a:pt x="405000" y="246662"/>
                  </a:cubicBezTo>
                  <a:lnTo>
                    <a:pt x="57334" y="246662"/>
                  </a:lnTo>
                  <a:cubicBezTo>
                    <a:pt x="25669" y="246662"/>
                    <a:pt x="0" y="220993"/>
                    <a:pt x="0" y="189329"/>
                  </a:cubicBezTo>
                  <a:lnTo>
                    <a:pt x="0" y="57334"/>
                  </a:lnTo>
                  <a:cubicBezTo>
                    <a:pt x="0" y="25669"/>
                    <a:pt x="25669" y="0"/>
                    <a:pt x="57334" y="0"/>
                  </a:cubicBezTo>
                  <a:close/>
                </a:path>
              </a:pathLst>
            </a:custGeom>
            <a:solidFill>
              <a:srgbClr val="D4DBD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2334" cy="28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46638" y="7623367"/>
            <a:ext cx="1755424" cy="845597"/>
            <a:chOff x="0" y="0"/>
            <a:chExt cx="462334" cy="22270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2334" cy="222709"/>
            </a:xfrm>
            <a:custGeom>
              <a:avLst/>
              <a:gdLst/>
              <a:ahLst/>
              <a:cxnLst/>
              <a:rect r="r" b="b" t="t" l="l"/>
              <a:pathLst>
                <a:path h="222709" w="462334">
                  <a:moveTo>
                    <a:pt x="57334" y="0"/>
                  </a:moveTo>
                  <a:lnTo>
                    <a:pt x="405000" y="0"/>
                  </a:lnTo>
                  <a:cubicBezTo>
                    <a:pt x="436665" y="0"/>
                    <a:pt x="462334" y="25669"/>
                    <a:pt x="462334" y="57334"/>
                  </a:cubicBezTo>
                  <a:lnTo>
                    <a:pt x="462334" y="165375"/>
                  </a:lnTo>
                  <a:cubicBezTo>
                    <a:pt x="462334" y="197040"/>
                    <a:pt x="436665" y="222709"/>
                    <a:pt x="405000" y="222709"/>
                  </a:cubicBezTo>
                  <a:lnTo>
                    <a:pt x="57334" y="222709"/>
                  </a:lnTo>
                  <a:cubicBezTo>
                    <a:pt x="25669" y="222709"/>
                    <a:pt x="0" y="197040"/>
                    <a:pt x="0" y="165375"/>
                  </a:cubicBezTo>
                  <a:lnTo>
                    <a:pt x="0" y="57334"/>
                  </a:lnTo>
                  <a:cubicBezTo>
                    <a:pt x="0" y="25669"/>
                    <a:pt x="25669" y="0"/>
                    <a:pt x="57334" y="0"/>
                  </a:cubicBezTo>
                  <a:close/>
                </a:path>
              </a:pathLst>
            </a:custGeom>
            <a:solidFill>
              <a:srgbClr val="D4DBD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62334" cy="260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546638" y="8994746"/>
            <a:ext cx="1755424" cy="936546"/>
            <a:chOff x="0" y="0"/>
            <a:chExt cx="462334" cy="2466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62334" cy="246662"/>
            </a:xfrm>
            <a:custGeom>
              <a:avLst/>
              <a:gdLst/>
              <a:ahLst/>
              <a:cxnLst/>
              <a:rect r="r" b="b" t="t" l="l"/>
              <a:pathLst>
                <a:path h="246662" w="462334">
                  <a:moveTo>
                    <a:pt x="57334" y="0"/>
                  </a:moveTo>
                  <a:lnTo>
                    <a:pt x="405000" y="0"/>
                  </a:lnTo>
                  <a:cubicBezTo>
                    <a:pt x="436665" y="0"/>
                    <a:pt x="462334" y="25669"/>
                    <a:pt x="462334" y="57334"/>
                  </a:cubicBezTo>
                  <a:lnTo>
                    <a:pt x="462334" y="189329"/>
                  </a:lnTo>
                  <a:cubicBezTo>
                    <a:pt x="462334" y="220993"/>
                    <a:pt x="436665" y="246662"/>
                    <a:pt x="405000" y="246662"/>
                  </a:cubicBezTo>
                  <a:lnTo>
                    <a:pt x="57334" y="246662"/>
                  </a:lnTo>
                  <a:cubicBezTo>
                    <a:pt x="25669" y="246662"/>
                    <a:pt x="0" y="220993"/>
                    <a:pt x="0" y="189329"/>
                  </a:cubicBezTo>
                  <a:lnTo>
                    <a:pt x="0" y="57334"/>
                  </a:lnTo>
                  <a:cubicBezTo>
                    <a:pt x="0" y="25669"/>
                    <a:pt x="25669" y="0"/>
                    <a:pt x="57334" y="0"/>
                  </a:cubicBezTo>
                  <a:close/>
                </a:path>
              </a:pathLst>
            </a:custGeom>
            <a:solidFill>
              <a:srgbClr val="D4DBD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62334" cy="28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250370" y="2862571"/>
            <a:ext cx="3680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26220" y="4529234"/>
            <a:ext cx="437746" cy="78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4"/>
              </a:lnSpc>
            </a:pPr>
            <a:r>
              <a:rPr lang="en-US" sz="4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06818" y="5979589"/>
            <a:ext cx="4109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17514" y="8899416"/>
            <a:ext cx="4283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9424350" y="2319646"/>
            <a:ext cx="0" cy="5619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9424350" y="3818167"/>
            <a:ext cx="0" cy="6762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>
            <a:off x="9424350" y="5430989"/>
            <a:ext cx="0" cy="5715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>
            <a:off x="9424350" y="6939035"/>
            <a:ext cx="0" cy="6843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424350" y="8468965"/>
            <a:ext cx="4180" cy="5257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0" y="0"/>
            <a:ext cx="6261364" cy="1542506"/>
            <a:chOff x="0" y="0"/>
            <a:chExt cx="1649084" cy="40625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49083" cy="406257"/>
            </a:xfrm>
            <a:custGeom>
              <a:avLst/>
              <a:gdLst/>
              <a:ahLst/>
              <a:cxnLst/>
              <a:rect r="r" b="b" t="t" l="l"/>
              <a:pathLst>
                <a:path h="406257" w="1649083">
                  <a:moveTo>
                    <a:pt x="123646" y="0"/>
                  </a:moveTo>
                  <a:lnTo>
                    <a:pt x="1525438" y="0"/>
                  </a:lnTo>
                  <a:cubicBezTo>
                    <a:pt x="1593725" y="0"/>
                    <a:pt x="1649083" y="55358"/>
                    <a:pt x="1649083" y="123646"/>
                  </a:cubicBezTo>
                  <a:lnTo>
                    <a:pt x="1649083" y="282611"/>
                  </a:lnTo>
                  <a:cubicBezTo>
                    <a:pt x="1649083" y="350899"/>
                    <a:pt x="1593725" y="406257"/>
                    <a:pt x="1525438" y="406257"/>
                  </a:cubicBezTo>
                  <a:lnTo>
                    <a:pt x="123646" y="406257"/>
                  </a:lnTo>
                  <a:cubicBezTo>
                    <a:pt x="55358" y="406257"/>
                    <a:pt x="0" y="350899"/>
                    <a:pt x="0" y="282611"/>
                  </a:cubicBezTo>
                  <a:lnTo>
                    <a:pt x="0" y="123646"/>
                  </a:lnTo>
                  <a:cubicBezTo>
                    <a:pt x="0" y="55358"/>
                    <a:pt x="55358" y="0"/>
                    <a:pt x="1236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649084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883928" y="125923"/>
            <a:ext cx="321171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Timeline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250370" y="1360200"/>
            <a:ext cx="3479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226220" y="7554918"/>
            <a:ext cx="3721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AutoShape 35" id="35"/>
          <p:cNvSpPr/>
          <p:nvPr/>
        </p:nvSpPr>
        <p:spPr>
          <a:xfrm>
            <a:off x="7581822" y="3349894"/>
            <a:ext cx="96481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10302062" y="1851373"/>
            <a:ext cx="96481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V="true">
            <a:off x="10302062" y="4962715"/>
            <a:ext cx="96481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7581822" y="6470762"/>
            <a:ext cx="96481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10302062" y="8046090"/>
            <a:ext cx="964816" cy="191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7581822" y="9463019"/>
            <a:ext cx="96481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1" id="41"/>
          <p:cNvSpPr txBox="true"/>
          <p:nvPr/>
        </p:nvSpPr>
        <p:spPr>
          <a:xfrm rot="0">
            <a:off x="11707198" y="1537365"/>
            <a:ext cx="533706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Requirement Gathering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805272" y="4572635"/>
            <a:ext cx="479283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 Development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66541" y="3035887"/>
            <a:ext cx="557956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 Development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805272" y="7732083"/>
            <a:ext cx="557956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Chatbot Implimentation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44606" y="5945339"/>
            <a:ext cx="530150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of Backend &amp; Frontend (week 8-11)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85790" y="9000739"/>
            <a:ext cx="474106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 test , Deploy &amp; Launch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963530" y="2190145"/>
            <a:ext cx="282440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(Week 1-3)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66541" y="3761017"/>
            <a:ext cx="557956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(Week 4-6)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121999" y="5295900"/>
            <a:ext cx="626284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(Week 7-11)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08772" y="9482983"/>
            <a:ext cx="673733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(Week 13-15)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601659" y="8451538"/>
            <a:ext cx="354814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(Week 11-13)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799" y="0"/>
            <a:ext cx="6852289" cy="1538580"/>
            <a:chOff x="0" y="0"/>
            <a:chExt cx="1804718" cy="4052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4718" cy="405223"/>
            </a:xfrm>
            <a:custGeom>
              <a:avLst/>
              <a:gdLst/>
              <a:ahLst/>
              <a:cxnLst/>
              <a:rect r="r" b="b" t="t" l="l"/>
              <a:pathLst>
                <a:path h="405223" w="1804718">
                  <a:moveTo>
                    <a:pt x="112983" y="0"/>
                  </a:moveTo>
                  <a:lnTo>
                    <a:pt x="1691735" y="0"/>
                  </a:lnTo>
                  <a:cubicBezTo>
                    <a:pt x="1754134" y="0"/>
                    <a:pt x="1804718" y="50584"/>
                    <a:pt x="1804718" y="112983"/>
                  </a:cubicBezTo>
                  <a:lnTo>
                    <a:pt x="1804718" y="292240"/>
                  </a:lnTo>
                  <a:cubicBezTo>
                    <a:pt x="1804718" y="322205"/>
                    <a:pt x="1792815" y="350942"/>
                    <a:pt x="1771626" y="372131"/>
                  </a:cubicBezTo>
                  <a:cubicBezTo>
                    <a:pt x="1750438" y="393319"/>
                    <a:pt x="1721700" y="405223"/>
                    <a:pt x="1691735" y="405223"/>
                  </a:cubicBezTo>
                  <a:lnTo>
                    <a:pt x="112983" y="405223"/>
                  </a:lnTo>
                  <a:cubicBezTo>
                    <a:pt x="83018" y="405223"/>
                    <a:pt x="54280" y="393319"/>
                    <a:pt x="33092" y="372131"/>
                  </a:cubicBezTo>
                  <a:cubicBezTo>
                    <a:pt x="11904" y="350942"/>
                    <a:pt x="0" y="322205"/>
                    <a:pt x="0" y="292240"/>
                  </a:cubicBezTo>
                  <a:lnTo>
                    <a:pt x="0" y="112983"/>
                  </a:lnTo>
                  <a:cubicBezTo>
                    <a:pt x="0" y="83018"/>
                    <a:pt x="11904" y="54280"/>
                    <a:pt x="33092" y="33092"/>
                  </a:cubicBezTo>
                  <a:cubicBezTo>
                    <a:pt x="54280" y="11904"/>
                    <a:pt x="83018" y="0"/>
                    <a:pt x="112983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04718" cy="443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79477" y="6364605"/>
            <a:ext cx="2940212" cy="4114800"/>
          </a:xfrm>
          <a:custGeom>
            <a:avLst/>
            <a:gdLst/>
            <a:ahLst/>
            <a:cxnLst/>
            <a:rect r="r" b="b" t="t" l="l"/>
            <a:pathLst>
              <a:path h="4114800" w="2940212">
                <a:moveTo>
                  <a:pt x="0" y="0"/>
                </a:moveTo>
                <a:lnTo>
                  <a:pt x="2940212" y="0"/>
                </a:lnTo>
                <a:lnTo>
                  <a:pt x="2940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7341" y="260084"/>
            <a:ext cx="4008596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7040" y="1866886"/>
            <a:ext cx="16542260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integration of the front-end and back-end is essential for seamless user interactions and real-time data exchange. This ensures efficient functionality and enhances user satisfaction in the application.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471794" y="3868420"/>
            <a:ext cx="4650893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Reference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361" y="7602868"/>
            <a:ext cx="3298583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Nextstep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361" y="8364855"/>
            <a:ext cx="659671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Implementation of Chatbot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74755" y="4838700"/>
            <a:ext cx="89439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0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medium.com/@adityagaba1322/streamlining-backend-frontend-integration-a-quick-guide-145eca3cca05"/>
              </a:rPr>
              <a:t>treamlining-backend-frontend-integration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4876" y="5467350"/>
            <a:ext cx="87418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www.guvi.in/blog/interaction-between-frontend-and-backend/#:~:text=API%20Delivers%20the%20Backend's%20Response,in%20a%20user%2Dfriendly%20way."/>
              </a:rPr>
              <a:t>nteraction-between-frontend-and-backend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5660" y="6200775"/>
            <a:ext cx="416063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redux.js.org"/>
              </a:rPr>
              <a:t>How Redux works 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20559" y="4895485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162986" y="3887964"/>
            <a:ext cx="9962028" cy="2425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94"/>
              </a:lnSpc>
              <a:spcBef>
                <a:spcPct val="0"/>
              </a:spcBef>
            </a:pPr>
            <a:r>
              <a:rPr lang="en-US" b="true" sz="4638">
                <a:solidFill>
                  <a:srgbClr val="008CE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{</a:t>
            </a:r>
          </a:p>
          <a:p>
            <a:pPr algn="just">
              <a:lnSpc>
                <a:spcPts val="6494"/>
              </a:lnSpc>
              <a:spcBef>
                <a:spcPct val="0"/>
              </a:spcBef>
            </a:pPr>
            <a:r>
              <a:rPr lang="en-US" b="true" sz="4638">
                <a:solidFill>
                  <a:srgbClr val="008CE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"message": "Thank you"</a:t>
            </a:r>
          </a:p>
          <a:p>
            <a:pPr algn="just">
              <a:lnSpc>
                <a:spcPts val="6494"/>
              </a:lnSpc>
              <a:spcBef>
                <a:spcPct val="0"/>
              </a:spcBef>
            </a:pPr>
            <a:r>
              <a:rPr lang="en-US" b="true" sz="4638">
                <a:solidFill>
                  <a:srgbClr val="008CE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9510" y="2333057"/>
            <a:ext cx="10749538" cy="649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2"/>
              </a:lnSpc>
            </a:pPr>
            <a:r>
              <a:rPr lang="en-US" sz="3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Medinicks is a small-scale e-commerce platform for purchasing medicines online. It features a user-friendly interface for searching and ordering medications, with secure authentication.</a:t>
            </a:r>
          </a:p>
          <a:p>
            <a:pPr algn="just">
              <a:lnSpc>
                <a:spcPts val="5565"/>
              </a:lnSpc>
            </a:pP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platform is built using the MERN stack (MongoDB, Express.js, React, and Node.js), ensuring a fast, responsive, and user-friendly experience.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20420"/>
            <a:ext cx="7722810" cy="1570721"/>
            <a:chOff x="0" y="0"/>
            <a:chExt cx="2033991" cy="4136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33991" cy="413688"/>
            </a:xfrm>
            <a:custGeom>
              <a:avLst/>
              <a:gdLst/>
              <a:ahLst/>
              <a:cxnLst/>
              <a:rect r="r" b="b" t="t" l="l"/>
              <a:pathLst>
                <a:path h="413688" w="2033991">
                  <a:moveTo>
                    <a:pt x="100247" y="0"/>
                  </a:moveTo>
                  <a:lnTo>
                    <a:pt x="1933744" y="0"/>
                  </a:lnTo>
                  <a:cubicBezTo>
                    <a:pt x="1989109" y="0"/>
                    <a:pt x="2033991" y="44882"/>
                    <a:pt x="2033991" y="100247"/>
                  </a:cubicBezTo>
                  <a:lnTo>
                    <a:pt x="2033991" y="313440"/>
                  </a:lnTo>
                  <a:cubicBezTo>
                    <a:pt x="2033991" y="368805"/>
                    <a:pt x="1989109" y="413688"/>
                    <a:pt x="1933744" y="413688"/>
                  </a:cubicBezTo>
                  <a:lnTo>
                    <a:pt x="100247" y="413688"/>
                  </a:lnTo>
                  <a:cubicBezTo>
                    <a:pt x="44882" y="413688"/>
                    <a:pt x="0" y="368805"/>
                    <a:pt x="0" y="313440"/>
                  </a:cubicBezTo>
                  <a:lnTo>
                    <a:pt x="0" y="100247"/>
                  </a:lnTo>
                  <a:cubicBezTo>
                    <a:pt x="0" y="44882"/>
                    <a:pt x="44882" y="0"/>
                    <a:pt x="100247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33991" cy="451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413905" y="3086100"/>
            <a:ext cx="5120226" cy="4114800"/>
          </a:xfrm>
          <a:custGeom>
            <a:avLst/>
            <a:gdLst/>
            <a:ahLst/>
            <a:cxnLst/>
            <a:rect r="r" b="b" t="t" l="l"/>
            <a:pathLst>
              <a:path h="4114800" w="5120226">
                <a:moveTo>
                  <a:pt x="0" y="0"/>
                </a:moveTo>
                <a:lnTo>
                  <a:pt x="5120226" y="0"/>
                </a:lnTo>
                <a:lnTo>
                  <a:pt x="51202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749510" cy="1550300"/>
            <a:chOff x="0" y="0"/>
            <a:chExt cx="197402" cy="4083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7402" cy="408310"/>
            </a:xfrm>
            <a:custGeom>
              <a:avLst/>
              <a:gdLst/>
              <a:ahLst/>
              <a:cxnLst/>
              <a:rect r="r" b="b" t="t" l="l"/>
              <a:pathLst>
                <a:path h="408310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8310"/>
                  </a:lnTo>
                  <a:lnTo>
                    <a:pt x="0" y="40831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7402" cy="446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3176" y="-1184"/>
            <a:ext cx="6254887" cy="1379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32"/>
              </a:lnSpc>
            </a:pPr>
            <a:r>
              <a:rPr lang="en-US" sz="8094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849" y="2202204"/>
            <a:ext cx="16449062" cy="7390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6"/>
              </a:lnSpc>
            </a:pPr>
            <a:r>
              <a:rPr lang="en-US" sz="3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 Backend and Frontend Roles:</a:t>
            </a:r>
          </a:p>
          <a:p>
            <a:pPr algn="just" marL="690881" indent="-345440" lvl="1">
              <a:lnSpc>
                <a:spcPts val="489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Backend: Handles data management and user authentication. Built with Node.js, Express.js, and MongoDB, it processes requests and sends data to the front-end.</a:t>
            </a:r>
          </a:p>
          <a:p>
            <a:pPr algn="just" marL="690881" indent="-345440" lvl="1">
              <a:lnSpc>
                <a:spcPts val="489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Frontend: The user interface, built with React.js and CSS, allows users to interact with the app by displaying data from the back-end.</a:t>
            </a:r>
          </a:p>
          <a:p>
            <a:pPr algn="just">
              <a:lnSpc>
                <a:spcPts val="4896"/>
              </a:lnSpc>
            </a:pPr>
            <a:r>
              <a:rPr lang="en-US" sz="3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 Why Integration Matters:</a:t>
            </a:r>
          </a:p>
          <a:p>
            <a:pPr algn="just" marL="690881" indent="-345440" lvl="1">
              <a:lnSpc>
                <a:spcPts val="489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Integration ensures real-time data exchange between front-end and back-end for a smooth user experience.</a:t>
            </a:r>
          </a:p>
          <a:p>
            <a:pPr algn="just" marL="690881" indent="-345440" lvl="1">
              <a:lnSpc>
                <a:spcPts val="489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It enables secure processing of sensitive information like user login and transactions.</a:t>
            </a:r>
          </a:p>
          <a:p>
            <a:pPr algn="just">
              <a:lnSpc>
                <a:spcPts val="4896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38602"/>
            <a:ext cx="11563636" cy="1588902"/>
            <a:chOff x="0" y="0"/>
            <a:chExt cx="3045567" cy="4184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45567" cy="418476"/>
            </a:xfrm>
            <a:custGeom>
              <a:avLst/>
              <a:gdLst/>
              <a:ahLst/>
              <a:cxnLst/>
              <a:rect r="r" b="b" t="t" l="l"/>
              <a:pathLst>
                <a:path h="418476" w="3045567">
                  <a:moveTo>
                    <a:pt x="66951" y="0"/>
                  </a:moveTo>
                  <a:lnTo>
                    <a:pt x="2978616" y="0"/>
                  </a:lnTo>
                  <a:cubicBezTo>
                    <a:pt x="2996373" y="0"/>
                    <a:pt x="3013402" y="7054"/>
                    <a:pt x="3025957" y="19609"/>
                  </a:cubicBezTo>
                  <a:cubicBezTo>
                    <a:pt x="3038513" y="32165"/>
                    <a:pt x="3045567" y="49194"/>
                    <a:pt x="3045567" y="66951"/>
                  </a:cubicBezTo>
                  <a:lnTo>
                    <a:pt x="3045567" y="351526"/>
                  </a:lnTo>
                  <a:cubicBezTo>
                    <a:pt x="3045567" y="369282"/>
                    <a:pt x="3038513" y="386311"/>
                    <a:pt x="3025957" y="398867"/>
                  </a:cubicBezTo>
                  <a:cubicBezTo>
                    <a:pt x="3013402" y="411423"/>
                    <a:pt x="2996373" y="418476"/>
                    <a:pt x="2978616" y="418476"/>
                  </a:cubicBezTo>
                  <a:lnTo>
                    <a:pt x="66951" y="418476"/>
                  </a:lnTo>
                  <a:cubicBezTo>
                    <a:pt x="29975" y="418476"/>
                    <a:pt x="0" y="388502"/>
                    <a:pt x="0" y="351526"/>
                  </a:cubicBezTo>
                  <a:lnTo>
                    <a:pt x="0" y="66951"/>
                  </a:lnTo>
                  <a:cubicBezTo>
                    <a:pt x="0" y="49194"/>
                    <a:pt x="7054" y="32165"/>
                    <a:pt x="19609" y="19609"/>
                  </a:cubicBezTo>
                  <a:cubicBezTo>
                    <a:pt x="32165" y="7054"/>
                    <a:pt x="49194" y="0"/>
                    <a:pt x="66951" y="0"/>
                  </a:cubicBezTo>
                  <a:close/>
                </a:path>
              </a:pathLst>
            </a:custGeom>
            <a:solidFill>
              <a:srgbClr val="FE50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045567" cy="456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007233" y="217938"/>
            <a:ext cx="12225896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Purpose of Integration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749510" cy="1550300"/>
            <a:chOff x="0" y="0"/>
            <a:chExt cx="197402" cy="4083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7402" cy="408310"/>
            </a:xfrm>
            <a:custGeom>
              <a:avLst/>
              <a:gdLst/>
              <a:ahLst/>
              <a:cxnLst/>
              <a:rect r="r" b="b" t="t" l="l"/>
              <a:pathLst>
                <a:path h="408310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8310"/>
                  </a:lnTo>
                  <a:lnTo>
                    <a:pt x="0" y="408310"/>
                  </a:lnTo>
                  <a:close/>
                </a:path>
              </a:pathLst>
            </a:custGeom>
            <a:solidFill>
              <a:srgbClr val="FE502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7402" cy="446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9413064" cy="1565372"/>
            <a:chOff x="0" y="0"/>
            <a:chExt cx="2479161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161" cy="412279"/>
            </a:xfrm>
            <a:custGeom>
              <a:avLst/>
              <a:gdLst/>
              <a:ahLst/>
              <a:cxnLst/>
              <a:rect r="r" b="b" t="t" l="l"/>
              <a:pathLst>
                <a:path h="412279" w="2479161">
                  <a:moveTo>
                    <a:pt x="82247" y="0"/>
                  </a:moveTo>
                  <a:lnTo>
                    <a:pt x="2396914" y="0"/>
                  </a:lnTo>
                  <a:cubicBezTo>
                    <a:pt x="2418728" y="0"/>
                    <a:pt x="2439647" y="8665"/>
                    <a:pt x="2455071" y="24089"/>
                  </a:cubicBezTo>
                  <a:cubicBezTo>
                    <a:pt x="2470496" y="39514"/>
                    <a:pt x="2479161" y="60433"/>
                    <a:pt x="2479161" y="82247"/>
                  </a:cubicBezTo>
                  <a:lnTo>
                    <a:pt x="2479161" y="330032"/>
                  </a:lnTo>
                  <a:cubicBezTo>
                    <a:pt x="2479161" y="351846"/>
                    <a:pt x="2470496" y="372765"/>
                    <a:pt x="2455071" y="388190"/>
                  </a:cubicBezTo>
                  <a:cubicBezTo>
                    <a:pt x="2439647" y="403614"/>
                    <a:pt x="2418728" y="412279"/>
                    <a:pt x="2396914" y="412279"/>
                  </a:cubicBezTo>
                  <a:lnTo>
                    <a:pt x="82247" y="412279"/>
                  </a:lnTo>
                  <a:cubicBezTo>
                    <a:pt x="60433" y="412279"/>
                    <a:pt x="39514" y="403614"/>
                    <a:pt x="24089" y="388190"/>
                  </a:cubicBezTo>
                  <a:cubicBezTo>
                    <a:pt x="8665" y="372765"/>
                    <a:pt x="0" y="351846"/>
                    <a:pt x="0" y="330032"/>
                  </a:cubicBezTo>
                  <a:lnTo>
                    <a:pt x="0" y="82247"/>
                  </a:lnTo>
                  <a:cubicBezTo>
                    <a:pt x="0" y="60433"/>
                    <a:pt x="8665" y="39514"/>
                    <a:pt x="24089" y="24089"/>
                  </a:cubicBezTo>
                  <a:cubicBezTo>
                    <a:pt x="39514" y="8665"/>
                    <a:pt x="60433" y="0"/>
                    <a:pt x="82247" y="0"/>
                  </a:cubicBezTo>
                  <a:close/>
                </a:path>
              </a:pathLst>
            </a:custGeom>
            <a:solidFill>
              <a:srgbClr val="360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161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702" y="222612"/>
            <a:ext cx="8174265" cy="96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Backend Code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360B4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13064" y="2839159"/>
            <a:ext cx="8546495" cy="4807404"/>
          </a:xfrm>
          <a:custGeom>
            <a:avLst/>
            <a:gdLst/>
            <a:ahLst/>
            <a:cxnLst/>
            <a:rect r="r" b="b" t="t" l="l"/>
            <a:pathLst>
              <a:path h="4807404" w="8546495">
                <a:moveTo>
                  <a:pt x="0" y="0"/>
                </a:moveTo>
                <a:lnTo>
                  <a:pt x="8546495" y="0"/>
                </a:lnTo>
                <a:lnTo>
                  <a:pt x="8546495" y="4807404"/>
                </a:lnTo>
                <a:lnTo>
                  <a:pt x="0" y="4807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4755" y="2842175"/>
            <a:ext cx="8541133" cy="4804387"/>
          </a:xfrm>
          <a:custGeom>
            <a:avLst/>
            <a:gdLst/>
            <a:ahLst/>
            <a:cxnLst/>
            <a:rect r="r" b="b" t="t" l="l"/>
            <a:pathLst>
              <a:path h="4804387" w="8541133">
                <a:moveTo>
                  <a:pt x="0" y="0"/>
                </a:moveTo>
                <a:lnTo>
                  <a:pt x="8541133" y="0"/>
                </a:lnTo>
                <a:lnTo>
                  <a:pt x="8541133" y="4804388"/>
                </a:lnTo>
                <a:lnTo>
                  <a:pt x="0" y="4804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30767" y="7917066"/>
            <a:ext cx="335153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Server.js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02276" y="7917066"/>
            <a:ext cx="21059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</a:t>
            </a: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.js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9413064" cy="1565372"/>
            <a:chOff x="0" y="0"/>
            <a:chExt cx="2479161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161" cy="412279"/>
            </a:xfrm>
            <a:custGeom>
              <a:avLst/>
              <a:gdLst/>
              <a:ahLst/>
              <a:cxnLst/>
              <a:rect r="r" b="b" t="t" l="l"/>
              <a:pathLst>
                <a:path h="412279" w="2479161">
                  <a:moveTo>
                    <a:pt x="82247" y="0"/>
                  </a:moveTo>
                  <a:lnTo>
                    <a:pt x="2396914" y="0"/>
                  </a:lnTo>
                  <a:cubicBezTo>
                    <a:pt x="2418728" y="0"/>
                    <a:pt x="2439647" y="8665"/>
                    <a:pt x="2455071" y="24089"/>
                  </a:cubicBezTo>
                  <a:cubicBezTo>
                    <a:pt x="2470496" y="39514"/>
                    <a:pt x="2479161" y="60433"/>
                    <a:pt x="2479161" y="82247"/>
                  </a:cubicBezTo>
                  <a:lnTo>
                    <a:pt x="2479161" y="330032"/>
                  </a:lnTo>
                  <a:cubicBezTo>
                    <a:pt x="2479161" y="351846"/>
                    <a:pt x="2470496" y="372765"/>
                    <a:pt x="2455071" y="388190"/>
                  </a:cubicBezTo>
                  <a:cubicBezTo>
                    <a:pt x="2439647" y="403614"/>
                    <a:pt x="2418728" y="412279"/>
                    <a:pt x="2396914" y="412279"/>
                  </a:cubicBezTo>
                  <a:lnTo>
                    <a:pt x="82247" y="412279"/>
                  </a:lnTo>
                  <a:cubicBezTo>
                    <a:pt x="60433" y="412279"/>
                    <a:pt x="39514" y="403614"/>
                    <a:pt x="24089" y="388190"/>
                  </a:cubicBezTo>
                  <a:cubicBezTo>
                    <a:pt x="8665" y="372765"/>
                    <a:pt x="0" y="351846"/>
                    <a:pt x="0" y="330032"/>
                  </a:cubicBezTo>
                  <a:lnTo>
                    <a:pt x="0" y="82247"/>
                  </a:lnTo>
                  <a:cubicBezTo>
                    <a:pt x="0" y="60433"/>
                    <a:pt x="8665" y="39514"/>
                    <a:pt x="24089" y="24089"/>
                  </a:cubicBezTo>
                  <a:cubicBezTo>
                    <a:pt x="39514" y="8665"/>
                    <a:pt x="60433" y="0"/>
                    <a:pt x="82247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161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4277" y="207372"/>
            <a:ext cx="8174265" cy="91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Frontend Code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31219" y="2184089"/>
            <a:ext cx="11501137" cy="6469390"/>
          </a:xfrm>
          <a:custGeom>
            <a:avLst/>
            <a:gdLst/>
            <a:ahLst/>
            <a:cxnLst/>
            <a:rect r="r" b="b" t="t" l="l"/>
            <a:pathLst>
              <a:path h="6469390" w="11501137">
                <a:moveTo>
                  <a:pt x="0" y="0"/>
                </a:moveTo>
                <a:lnTo>
                  <a:pt x="11501137" y="0"/>
                </a:lnTo>
                <a:lnTo>
                  <a:pt x="11501137" y="6469389"/>
                </a:lnTo>
                <a:lnTo>
                  <a:pt x="0" y="6469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95911" y="8862060"/>
            <a:ext cx="309617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</a:t>
            </a: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.js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9413064" cy="1565372"/>
            <a:chOff x="0" y="0"/>
            <a:chExt cx="2479161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161" cy="412279"/>
            </a:xfrm>
            <a:custGeom>
              <a:avLst/>
              <a:gdLst/>
              <a:ahLst/>
              <a:cxnLst/>
              <a:rect r="r" b="b" t="t" l="l"/>
              <a:pathLst>
                <a:path h="412279" w="2479161">
                  <a:moveTo>
                    <a:pt x="82247" y="0"/>
                  </a:moveTo>
                  <a:lnTo>
                    <a:pt x="2396914" y="0"/>
                  </a:lnTo>
                  <a:cubicBezTo>
                    <a:pt x="2418728" y="0"/>
                    <a:pt x="2439647" y="8665"/>
                    <a:pt x="2455071" y="24089"/>
                  </a:cubicBezTo>
                  <a:cubicBezTo>
                    <a:pt x="2470496" y="39514"/>
                    <a:pt x="2479161" y="60433"/>
                    <a:pt x="2479161" y="82247"/>
                  </a:cubicBezTo>
                  <a:lnTo>
                    <a:pt x="2479161" y="330032"/>
                  </a:lnTo>
                  <a:cubicBezTo>
                    <a:pt x="2479161" y="351846"/>
                    <a:pt x="2470496" y="372765"/>
                    <a:pt x="2455071" y="388190"/>
                  </a:cubicBezTo>
                  <a:cubicBezTo>
                    <a:pt x="2439647" y="403614"/>
                    <a:pt x="2418728" y="412279"/>
                    <a:pt x="2396914" y="412279"/>
                  </a:cubicBezTo>
                  <a:lnTo>
                    <a:pt x="82247" y="412279"/>
                  </a:lnTo>
                  <a:cubicBezTo>
                    <a:pt x="60433" y="412279"/>
                    <a:pt x="39514" y="403614"/>
                    <a:pt x="24089" y="388190"/>
                  </a:cubicBezTo>
                  <a:cubicBezTo>
                    <a:pt x="8665" y="372765"/>
                    <a:pt x="0" y="351846"/>
                    <a:pt x="0" y="330032"/>
                  </a:cubicBezTo>
                  <a:lnTo>
                    <a:pt x="0" y="82247"/>
                  </a:lnTo>
                  <a:cubicBezTo>
                    <a:pt x="0" y="60433"/>
                    <a:pt x="8665" y="39514"/>
                    <a:pt x="24089" y="24089"/>
                  </a:cubicBezTo>
                  <a:cubicBezTo>
                    <a:pt x="39514" y="8665"/>
                    <a:pt x="60433" y="0"/>
                    <a:pt x="82247" y="0"/>
                  </a:cubicBezTo>
                  <a:close/>
                </a:path>
              </a:pathLst>
            </a:custGeom>
            <a:solidFill>
              <a:srgbClr val="CE694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161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911031" y="256903"/>
            <a:ext cx="8174265" cy="91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Integration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CE694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560750" y="1960280"/>
            <a:ext cx="12135113" cy="6826001"/>
          </a:xfrm>
          <a:custGeom>
            <a:avLst/>
            <a:gdLst/>
            <a:ahLst/>
            <a:cxnLst/>
            <a:rect r="r" b="b" t="t" l="l"/>
            <a:pathLst>
              <a:path h="6826001" w="12135113">
                <a:moveTo>
                  <a:pt x="0" y="0"/>
                </a:moveTo>
                <a:lnTo>
                  <a:pt x="12135113" y="0"/>
                </a:lnTo>
                <a:lnTo>
                  <a:pt x="12135113" y="6826001"/>
                </a:lnTo>
                <a:lnTo>
                  <a:pt x="0" y="6826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60750" y="8862060"/>
            <a:ext cx="1282356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the backend link as proxy in frontend package.json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9413064" cy="1565372"/>
            <a:chOff x="0" y="0"/>
            <a:chExt cx="2479161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161" cy="412279"/>
            </a:xfrm>
            <a:custGeom>
              <a:avLst/>
              <a:gdLst/>
              <a:ahLst/>
              <a:cxnLst/>
              <a:rect r="r" b="b" t="t" l="l"/>
              <a:pathLst>
                <a:path h="412279" w="2479161">
                  <a:moveTo>
                    <a:pt x="82247" y="0"/>
                  </a:moveTo>
                  <a:lnTo>
                    <a:pt x="2396914" y="0"/>
                  </a:lnTo>
                  <a:cubicBezTo>
                    <a:pt x="2418728" y="0"/>
                    <a:pt x="2439647" y="8665"/>
                    <a:pt x="2455071" y="24089"/>
                  </a:cubicBezTo>
                  <a:cubicBezTo>
                    <a:pt x="2470496" y="39514"/>
                    <a:pt x="2479161" y="60433"/>
                    <a:pt x="2479161" y="82247"/>
                  </a:cubicBezTo>
                  <a:lnTo>
                    <a:pt x="2479161" y="330032"/>
                  </a:lnTo>
                  <a:cubicBezTo>
                    <a:pt x="2479161" y="351846"/>
                    <a:pt x="2470496" y="372765"/>
                    <a:pt x="2455071" y="388190"/>
                  </a:cubicBezTo>
                  <a:cubicBezTo>
                    <a:pt x="2439647" y="403614"/>
                    <a:pt x="2418728" y="412279"/>
                    <a:pt x="2396914" y="412279"/>
                  </a:cubicBezTo>
                  <a:lnTo>
                    <a:pt x="82247" y="412279"/>
                  </a:lnTo>
                  <a:cubicBezTo>
                    <a:pt x="60433" y="412279"/>
                    <a:pt x="39514" y="403614"/>
                    <a:pt x="24089" y="388190"/>
                  </a:cubicBezTo>
                  <a:cubicBezTo>
                    <a:pt x="8665" y="372765"/>
                    <a:pt x="0" y="351846"/>
                    <a:pt x="0" y="330032"/>
                  </a:cubicBezTo>
                  <a:lnTo>
                    <a:pt x="0" y="82247"/>
                  </a:lnTo>
                  <a:cubicBezTo>
                    <a:pt x="0" y="60433"/>
                    <a:pt x="8665" y="39514"/>
                    <a:pt x="24089" y="24089"/>
                  </a:cubicBezTo>
                  <a:cubicBezTo>
                    <a:pt x="39514" y="8665"/>
                    <a:pt x="60433" y="0"/>
                    <a:pt x="82247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161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4755" y="268336"/>
            <a:ext cx="8174265" cy="82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Website Interface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51312" y="1819431"/>
            <a:ext cx="6459547" cy="3329818"/>
          </a:xfrm>
          <a:custGeom>
            <a:avLst/>
            <a:gdLst/>
            <a:ahLst/>
            <a:cxnLst/>
            <a:rect r="r" b="b" t="t" l="l"/>
            <a:pathLst>
              <a:path h="3329818" w="6459547">
                <a:moveTo>
                  <a:pt x="0" y="0"/>
                </a:moveTo>
                <a:lnTo>
                  <a:pt x="6459547" y="0"/>
                </a:lnTo>
                <a:lnTo>
                  <a:pt x="6459547" y="3329818"/>
                </a:lnTo>
                <a:lnTo>
                  <a:pt x="0" y="3329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11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31188" y="1819431"/>
            <a:ext cx="6457745" cy="3329818"/>
          </a:xfrm>
          <a:custGeom>
            <a:avLst/>
            <a:gdLst/>
            <a:ahLst/>
            <a:cxnLst/>
            <a:rect r="r" b="b" t="t" l="l"/>
            <a:pathLst>
              <a:path h="3329818" w="6457745">
                <a:moveTo>
                  <a:pt x="0" y="0"/>
                </a:moveTo>
                <a:lnTo>
                  <a:pt x="6457746" y="0"/>
                </a:lnTo>
                <a:lnTo>
                  <a:pt x="6457746" y="3329818"/>
                </a:lnTo>
                <a:lnTo>
                  <a:pt x="0" y="33298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089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51312" y="5879294"/>
            <a:ext cx="6457745" cy="3632482"/>
          </a:xfrm>
          <a:custGeom>
            <a:avLst/>
            <a:gdLst/>
            <a:ahLst/>
            <a:cxnLst/>
            <a:rect r="r" b="b" t="t" l="l"/>
            <a:pathLst>
              <a:path h="3632482" w="6457745">
                <a:moveTo>
                  <a:pt x="0" y="0"/>
                </a:moveTo>
                <a:lnTo>
                  <a:pt x="6457745" y="0"/>
                </a:lnTo>
                <a:lnTo>
                  <a:pt x="6457745" y="3632482"/>
                </a:lnTo>
                <a:lnTo>
                  <a:pt x="0" y="3632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32114" y="5936065"/>
            <a:ext cx="6356820" cy="3575711"/>
          </a:xfrm>
          <a:custGeom>
            <a:avLst/>
            <a:gdLst/>
            <a:ahLst/>
            <a:cxnLst/>
            <a:rect r="r" b="b" t="t" l="l"/>
            <a:pathLst>
              <a:path h="3575711" w="6356820">
                <a:moveTo>
                  <a:pt x="0" y="0"/>
                </a:moveTo>
                <a:lnTo>
                  <a:pt x="6356820" y="0"/>
                </a:lnTo>
                <a:lnTo>
                  <a:pt x="6356820" y="3575711"/>
                </a:lnTo>
                <a:lnTo>
                  <a:pt x="0" y="35757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485216" y="5146417"/>
            <a:ext cx="447405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page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28205" y="5325487"/>
            <a:ext cx="466371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Products List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3577" y="9511776"/>
            <a:ext cx="503569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details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85272" y="9599198"/>
            <a:ext cx="274957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9413064" cy="1565372"/>
            <a:chOff x="0" y="0"/>
            <a:chExt cx="2479161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161" cy="412279"/>
            </a:xfrm>
            <a:custGeom>
              <a:avLst/>
              <a:gdLst/>
              <a:ahLst/>
              <a:cxnLst/>
              <a:rect r="r" b="b" t="t" l="l"/>
              <a:pathLst>
                <a:path h="412279" w="2479161">
                  <a:moveTo>
                    <a:pt x="82247" y="0"/>
                  </a:moveTo>
                  <a:lnTo>
                    <a:pt x="2396914" y="0"/>
                  </a:lnTo>
                  <a:cubicBezTo>
                    <a:pt x="2418728" y="0"/>
                    <a:pt x="2439647" y="8665"/>
                    <a:pt x="2455071" y="24089"/>
                  </a:cubicBezTo>
                  <a:cubicBezTo>
                    <a:pt x="2470496" y="39514"/>
                    <a:pt x="2479161" y="60433"/>
                    <a:pt x="2479161" y="82247"/>
                  </a:cubicBezTo>
                  <a:lnTo>
                    <a:pt x="2479161" y="330032"/>
                  </a:lnTo>
                  <a:cubicBezTo>
                    <a:pt x="2479161" y="351846"/>
                    <a:pt x="2470496" y="372765"/>
                    <a:pt x="2455071" y="388190"/>
                  </a:cubicBezTo>
                  <a:cubicBezTo>
                    <a:pt x="2439647" y="403614"/>
                    <a:pt x="2418728" y="412279"/>
                    <a:pt x="2396914" y="412279"/>
                  </a:cubicBezTo>
                  <a:lnTo>
                    <a:pt x="82247" y="412279"/>
                  </a:lnTo>
                  <a:cubicBezTo>
                    <a:pt x="60433" y="412279"/>
                    <a:pt x="39514" y="403614"/>
                    <a:pt x="24089" y="388190"/>
                  </a:cubicBezTo>
                  <a:cubicBezTo>
                    <a:pt x="8665" y="372765"/>
                    <a:pt x="0" y="351846"/>
                    <a:pt x="0" y="330032"/>
                  </a:cubicBezTo>
                  <a:lnTo>
                    <a:pt x="0" y="82247"/>
                  </a:lnTo>
                  <a:cubicBezTo>
                    <a:pt x="0" y="60433"/>
                    <a:pt x="8665" y="39514"/>
                    <a:pt x="24089" y="24089"/>
                  </a:cubicBezTo>
                  <a:cubicBezTo>
                    <a:pt x="39514" y="8665"/>
                    <a:pt x="60433" y="0"/>
                    <a:pt x="82247" y="0"/>
                  </a:cubicBezTo>
                  <a:close/>
                </a:path>
              </a:pathLst>
            </a:custGeom>
            <a:solidFill>
              <a:srgbClr val="3D5A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161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4755" y="268336"/>
            <a:ext cx="8174265" cy="82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Admin Interface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3D5A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5471" y="1743286"/>
            <a:ext cx="5698102" cy="3205183"/>
          </a:xfrm>
          <a:custGeom>
            <a:avLst/>
            <a:gdLst/>
            <a:ahLst/>
            <a:cxnLst/>
            <a:rect r="r" b="b" t="t" l="l"/>
            <a:pathLst>
              <a:path h="3205183" w="5698102">
                <a:moveTo>
                  <a:pt x="0" y="0"/>
                </a:moveTo>
                <a:lnTo>
                  <a:pt x="5698102" y="0"/>
                </a:lnTo>
                <a:lnTo>
                  <a:pt x="5698102" y="3205183"/>
                </a:lnTo>
                <a:lnTo>
                  <a:pt x="0" y="320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66310" y="1589300"/>
            <a:ext cx="5971856" cy="3359169"/>
          </a:xfrm>
          <a:custGeom>
            <a:avLst/>
            <a:gdLst/>
            <a:ahLst/>
            <a:cxnLst/>
            <a:rect r="r" b="b" t="t" l="l"/>
            <a:pathLst>
              <a:path h="3359169" w="5971856">
                <a:moveTo>
                  <a:pt x="0" y="0"/>
                </a:moveTo>
                <a:lnTo>
                  <a:pt x="5971856" y="0"/>
                </a:lnTo>
                <a:lnTo>
                  <a:pt x="5971856" y="3359169"/>
                </a:lnTo>
                <a:lnTo>
                  <a:pt x="0" y="3359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59739" y="5996940"/>
            <a:ext cx="6378562" cy="3587941"/>
          </a:xfrm>
          <a:custGeom>
            <a:avLst/>
            <a:gdLst/>
            <a:ahLst/>
            <a:cxnLst/>
            <a:rect r="r" b="b" t="t" l="l"/>
            <a:pathLst>
              <a:path h="3587941" w="6378562">
                <a:moveTo>
                  <a:pt x="0" y="0"/>
                </a:moveTo>
                <a:lnTo>
                  <a:pt x="6378561" y="0"/>
                </a:lnTo>
                <a:lnTo>
                  <a:pt x="6378561" y="3587941"/>
                </a:lnTo>
                <a:lnTo>
                  <a:pt x="0" y="3587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5392" y="5105400"/>
            <a:ext cx="713764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panel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59519" y="5105400"/>
            <a:ext cx="618543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product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45606" y="9737281"/>
            <a:ext cx="560682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Products list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866"/>
            <a:ext cx="9413064" cy="1565372"/>
            <a:chOff x="0" y="0"/>
            <a:chExt cx="2479161" cy="412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161" cy="412279"/>
            </a:xfrm>
            <a:custGeom>
              <a:avLst/>
              <a:gdLst/>
              <a:ahLst/>
              <a:cxnLst/>
              <a:rect r="r" b="b" t="t" l="l"/>
              <a:pathLst>
                <a:path h="412279" w="2479161">
                  <a:moveTo>
                    <a:pt x="82247" y="0"/>
                  </a:moveTo>
                  <a:lnTo>
                    <a:pt x="2396914" y="0"/>
                  </a:lnTo>
                  <a:cubicBezTo>
                    <a:pt x="2418728" y="0"/>
                    <a:pt x="2439647" y="8665"/>
                    <a:pt x="2455071" y="24089"/>
                  </a:cubicBezTo>
                  <a:cubicBezTo>
                    <a:pt x="2470496" y="39514"/>
                    <a:pt x="2479161" y="60433"/>
                    <a:pt x="2479161" y="82247"/>
                  </a:cubicBezTo>
                  <a:lnTo>
                    <a:pt x="2479161" y="330032"/>
                  </a:lnTo>
                  <a:cubicBezTo>
                    <a:pt x="2479161" y="351846"/>
                    <a:pt x="2470496" y="372765"/>
                    <a:pt x="2455071" y="388190"/>
                  </a:cubicBezTo>
                  <a:cubicBezTo>
                    <a:pt x="2439647" y="403614"/>
                    <a:pt x="2418728" y="412279"/>
                    <a:pt x="2396914" y="412279"/>
                  </a:cubicBezTo>
                  <a:lnTo>
                    <a:pt x="82247" y="412279"/>
                  </a:lnTo>
                  <a:cubicBezTo>
                    <a:pt x="60433" y="412279"/>
                    <a:pt x="39514" y="403614"/>
                    <a:pt x="24089" y="388190"/>
                  </a:cubicBezTo>
                  <a:cubicBezTo>
                    <a:pt x="8665" y="372765"/>
                    <a:pt x="0" y="351846"/>
                    <a:pt x="0" y="330032"/>
                  </a:cubicBezTo>
                  <a:lnTo>
                    <a:pt x="0" y="82247"/>
                  </a:lnTo>
                  <a:cubicBezTo>
                    <a:pt x="0" y="60433"/>
                    <a:pt x="8665" y="39514"/>
                    <a:pt x="24089" y="24089"/>
                  </a:cubicBezTo>
                  <a:cubicBezTo>
                    <a:pt x="39514" y="8665"/>
                    <a:pt x="60433" y="0"/>
                    <a:pt x="82247" y="0"/>
                  </a:cubicBezTo>
                  <a:close/>
                </a:path>
              </a:pathLst>
            </a:custGeom>
            <a:solidFill>
              <a:srgbClr val="7446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161" cy="45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4755" y="268336"/>
            <a:ext cx="8174265" cy="82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FAFAF9"/>
                </a:solidFill>
                <a:latin typeface="Inter Bold"/>
                <a:ea typeface="Inter Bold"/>
                <a:cs typeface="Inter Bold"/>
                <a:sym typeface="Inter Bold"/>
              </a:rPr>
              <a:t>Working of Redux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49510" cy="1542506"/>
            <a:chOff x="0" y="0"/>
            <a:chExt cx="197402" cy="406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402" cy="406257"/>
            </a:xfrm>
            <a:custGeom>
              <a:avLst/>
              <a:gdLst/>
              <a:ahLst/>
              <a:cxnLst/>
              <a:rect r="r" b="b" t="t" l="l"/>
              <a:pathLst>
                <a:path h="406257" w="197402">
                  <a:moveTo>
                    <a:pt x="0" y="0"/>
                  </a:moveTo>
                  <a:lnTo>
                    <a:pt x="197402" y="0"/>
                  </a:lnTo>
                  <a:lnTo>
                    <a:pt x="197402" y="406257"/>
                  </a:lnTo>
                  <a:lnTo>
                    <a:pt x="0" y="406257"/>
                  </a:lnTo>
                  <a:close/>
                </a:path>
              </a:pathLst>
            </a:custGeom>
            <a:solidFill>
              <a:srgbClr val="7446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402" cy="44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13064" y="2450876"/>
            <a:ext cx="8350253" cy="5644901"/>
          </a:xfrm>
          <a:custGeom>
            <a:avLst/>
            <a:gdLst/>
            <a:ahLst/>
            <a:cxnLst/>
            <a:rect r="r" b="b" t="t" l="l"/>
            <a:pathLst>
              <a:path h="5644901" w="8350253">
                <a:moveTo>
                  <a:pt x="0" y="0"/>
                </a:moveTo>
                <a:lnTo>
                  <a:pt x="8350253" y="0"/>
                </a:lnTo>
                <a:lnTo>
                  <a:pt x="8350253" y="5644900"/>
                </a:lnTo>
                <a:lnTo>
                  <a:pt x="0" y="564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480012" y="420692"/>
            <a:ext cx="2486790" cy="1452343"/>
          </a:xfrm>
          <a:custGeom>
            <a:avLst/>
            <a:gdLst/>
            <a:ahLst/>
            <a:cxnLst/>
            <a:rect r="r" b="b" t="t" l="l"/>
            <a:pathLst>
              <a:path h="1452343" w="2486790">
                <a:moveTo>
                  <a:pt x="0" y="0"/>
                </a:moveTo>
                <a:lnTo>
                  <a:pt x="2486790" y="0"/>
                </a:lnTo>
                <a:lnTo>
                  <a:pt x="2486790" y="1452343"/>
                </a:lnTo>
                <a:lnTo>
                  <a:pt x="0" y="1452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866" t="0" r="-7938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9510" y="1954869"/>
            <a:ext cx="8090585" cy="1358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Store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Centralize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state container where all the app's state is stored.</a:t>
            </a:r>
          </a:p>
          <a:p>
            <a:pPr algn="l">
              <a:lnSpc>
                <a:spcPts val="26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49510" y="3270885"/>
            <a:ext cx="7799510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Actions: 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Plain JavaScript objects that describe what happened (e.g., user clicked a button).</a:t>
            </a:r>
          </a:p>
          <a:p>
            <a:pPr algn="just">
              <a:lnSpc>
                <a:spcPts val="266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49510" y="5086350"/>
            <a:ext cx="8090585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Reducers: 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Functions that take the current state and an action, then return a new state based on the action.</a:t>
            </a:r>
          </a:p>
          <a:p>
            <a:pPr algn="just">
              <a:lnSpc>
                <a:spcPts val="26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61239" y="6867525"/>
            <a:ext cx="8090585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Dispatch: 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Sends actions to the store, which triggers the reducer to update the state, and the app re-renders accordingly.</a:t>
            </a:r>
          </a:p>
          <a:p>
            <a:pPr algn="just">
              <a:lnSpc>
                <a:spcPts val="26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DAGTPXghtu8</dc:identifier>
  <dcterms:modified xsi:type="dcterms:W3CDTF">2011-08-01T06:04:30Z</dcterms:modified>
  <cp:revision>1</cp:revision>
  <dc:title>week 4</dc:title>
</cp:coreProperties>
</file>