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Montserrat-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7.xml"/><Relationship Id="rId33" Type="http://schemas.openxmlformats.org/officeDocument/2006/relationships/font" Target="fonts/Lato-bold.fntdata"/><Relationship Id="rId10" Type="http://schemas.openxmlformats.org/officeDocument/2006/relationships/slide" Target="slides/slide6.xml"/><Relationship Id="rId32" Type="http://schemas.openxmlformats.org/officeDocument/2006/relationships/font" Target="fonts/Lato-regular.fntdata"/><Relationship Id="rId13" Type="http://schemas.openxmlformats.org/officeDocument/2006/relationships/slide" Target="slides/slide9.xml"/><Relationship Id="rId35" Type="http://schemas.openxmlformats.org/officeDocument/2006/relationships/font" Target="fonts/Lato-boldItalic.fntdata"/><Relationship Id="rId12" Type="http://schemas.openxmlformats.org/officeDocument/2006/relationships/slide" Target="slides/slide8.xml"/><Relationship Id="rId34" Type="http://schemas.openxmlformats.org/officeDocument/2006/relationships/font" Target="fonts/Lat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8450" lvl="1" marL="914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8450" lvl="2" marL="1371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2918fc4e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918fc4ed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
        <p:nvSpPr>
          <p:cNvPr id="250" name="Google Shape;250;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
        <p:nvSpPr>
          <p:cNvPr id="256" name="Google Shape;256;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
        <p:nvSpPr>
          <p:cNvPr id="262" name="Google Shape;262;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
        <p:nvSpPr>
          <p:cNvPr id="268" name="Google Shape;268;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
        <p:nvSpPr>
          <p:cNvPr id="159" name="Google Shape;159;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
        <p:nvSpPr>
          <p:cNvPr id="165" name="Google Shape;165;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4000"/>
              <a:buFont typeface="Montserrat"/>
              <a:buNone/>
              <a:defRPr b="0" i="0" sz="40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1pPr>
            <a:lvl2pPr indent="0" lvl="1"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2pPr>
            <a:lvl3pPr indent="0" lvl="2"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3pPr>
            <a:lvl4pPr indent="0" lvl="3"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4pPr>
            <a:lvl5pPr indent="0" lvl="4"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5pPr>
            <a:lvl6pPr indent="0" lvl="5"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6pPr>
            <a:lvl7pPr indent="0" lvl="6"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7pPr>
            <a:lvl8pPr indent="0" lvl="7"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8pPr>
            <a:lvl9pPr indent="0" lvl="8"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1"/>
          <p:cNvSpPr txBox="1"/>
          <p:nvPr>
            <p:ph type="title"/>
          </p:nvPr>
        </p:nvSpPr>
        <p:spPr>
          <a:xfrm>
            <a:off x="823850" y="1284675"/>
            <a:ext cx="4776000" cy="13008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8000"/>
              <a:buFont typeface="Montserrat"/>
              <a:buNone/>
              <a:defRPr b="0" i="0" sz="80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9pPr>
          </a:lstStyle>
          <a:p/>
        </p:txBody>
      </p:sp>
      <p:sp>
        <p:nvSpPr>
          <p:cNvPr id="126" name="Google Shape;126;p1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27" name="Google Shape;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24" name="Google Shape;24;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grpSp>
        <p:nvGrpSpPr>
          <p:cNvPr id="27" name="Google Shape;27;p4"/>
          <p:cNvGrpSpPr/>
          <p:nvPr/>
        </p:nvGrpSpPr>
        <p:grpSpPr>
          <a:xfrm>
            <a:off x="4406400" y="0"/>
            <a:ext cx="4737600" cy="5143065"/>
            <a:chOff x="4406400" y="0"/>
            <a:chExt cx="4737600" cy="5143065"/>
          </a:xfrm>
        </p:grpSpPr>
        <p:sp>
          <p:nvSpPr>
            <p:cNvPr id="28" name="Google Shape;28;p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53" name="Google Shape;53;p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54" name="Google Shape;54;p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55" name="Google Shape;5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8"/>
            <a:chOff x="0" y="381001"/>
            <a:chExt cx="1037850" cy="1016288"/>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61" name="Google Shape;6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67" name="Google Shape;67;p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68" name="Google Shape;6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90" name="Google Shape;9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96" name="Google Shape;96;p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1pPr>
            <a:lvl2pPr indent="0" lvl="1"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2pPr>
            <a:lvl3pPr indent="0" lvl="2"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3pPr>
            <a:lvl4pPr indent="0" lvl="3"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4pPr>
            <a:lvl5pPr indent="0" lvl="4"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5pPr>
            <a:lvl6pPr indent="0" lvl="5"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6pPr>
            <a:lvl7pPr indent="0" lvl="6"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7pPr>
            <a:lvl8pPr indent="0" lvl="7"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8pPr>
            <a:lvl9pPr indent="0" lvl="8"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9pPr>
          </a:lstStyle>
          <a:p/>
        </p:txBody>
      </p:sp>
      <p:sp>
        <p:nvSpPr>
          <p:cNvPr id="97" name="Google Shape;97;p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98" name="Google Shape;9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04" name="Google Shape;10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facebook.com/groups/idliai/" TargetMode="External"/><Relationship Id="rId4" Type="http://schemas.openxmlformats.org/officeDocument/2006/relationships/hyperlink" Target="https://www.linkedin.com/in/subratpanda/" TargetMode="External"/><Relationship Id="rId5" Type="http://schemas.openxmlformats.org/officeDocument/2006/relationships/hyperlink" Target="https://www.facebook.com/subratpanda" TargetMode="External"/><Relationship Id="rId6"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retailnext.net/en/blog/computer-vision-sees-better-than-202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000"/>
              <a:buFont typeface="Montserrat"/>
              <a:buNone/>
            </a:pPr>
            <a:r>
              <a:rPr b="0" i="0" lang="en-GB" sz="4000" u="none" cap="none" strike="noStrike">
                <a:solidFill>
                  <a:schemeClr val="lt1"/>
                </a:solidFill>
                <a:latin typeface="Montserrat"/>
                <a:ea typeface="Montserrat"/>
                <a:cs typeface="Montserrat"/>
                <a:sym typeface="Montserrat"/>
              </a:rPr>
              <a:t>AI - The Future of Work</a:t>
            </a:r>
            <a:endParaRPr/>
          </a:p>
        </p:txBody>
      </p:sp>
      <p:sp>
        <p:nvSpPr>
          <p:cNvPr id="135" name="Google Shape;135;p13"/>
          <p:cNvSpPr txBox="1"/>
          <p:nvPr>
            <p:ph idx="1" type="subTitle"/>
          </p:nvPr>
        </p:nvSpPr>
        <p:spPr>
          <a:xfrm>
            <a:off x="311700" y="2834125"/>
            <a:ext cx="8520600" cy="187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300"/>
              <a:buFont typeface="Lato"/>
              <a:buNone/>
            </a:pPr>
            <a:r>
              <a:rPr b="0" i="0" lang="en-GB" sz="1300" u="none" cap="none" strike="noStrike">
                <a:solidFill>
                  <a:schemeClr val="lt1"/>
                </a:solidFill>
                <a:latin typeface="Lato"/>
                <a:ea typeface="Lato"/>
                <a:cs typeface="Lato"/>
                <a:sym typeface="Lato"/>
              </a:rPr>
              <a:t>GBG Keynote</a:t>
            </a:r>
            <a:endParaRPr/>
          </a:p>
          <a:p>
            <a:pPr indent="0" lvl="0" marL="0" marR="0" rtl="0" algn="l">
              <a:lnSpc>
                <a:spcPct val="100000"/>
              </a:lnSpc>
              <a:spcBef>
                <a:spcPts val="0"/>
              </a:spcBef>
              <a:spcAft>
                <a:spcPts val="0"/>
              </a:spcAft>
              <a:buClr>
                <a:schemeClr val="lt1"/>
              </a:buClr>
              <a:buSzPts val="1300"/>
              <a:buFont typeface="Lato"/>
              <a:buNone/>
            </a:pPr>
            <a:r>
              <a:rPr b="0" i="0" lang="en-GB" sz="1300" u="none" cap="none" strike="noStrike">
                <a:solidFill>
                  <a:schemeClr val="lt1"/>
                </a:solidFill>
                <a:latin typeface="Lato"/>
                <a:ea typeface="Lato"/>
                <a:cs typeface="Lato"/>
                <a:sym typeface="Lato"/>
              </a:rPr>
              <a:t>Subrat Panda, Principal Architect</a:t>
            </a:r>
            <a:endParaRPr/>
          </a:p>
          <a:p>
            <a:pPr indent="0" lvl="0" marL="0" marR="0" rtl="0" algn="l">
              <a:lnSpc>
                <a:spcPct val="100000"/>
              </a:lnSpc>
              <a:spcBef>
                <a:spcPts val="0"/>
              </a:spcBef>
              <a:spcAft>
                <a:spcPts val="0"/>
              </a:spcAft>
              <a:buClr>
                <a:schemeClr val="lt1"/>
              </a:buClr>
              <a:buSzPts val="1300"/>
              <a:buFont typeface="Lato"/>
              <a:buNone/>
            </a:pPr>
            <a:r>
              <a:rPr b="0" i="0" lang="en-GB" sz="1300" u="none" cap="none" strike="noStrike">
                <a:solidFill>
                  <a:schemeClr val="lt1"/>
                </a:solidFill>
                <a:latin typeface="Lato"/>
                <a:ea typeface="Lato"/>
                <a:cs typeface="Lato"/>
                <a:sym typeface="Lato"/>
              </a:rPr>
              <a:t>Capillary Technologies</a:t>
            </a:r>
            <a:endParaRPr/>
          </a:p>
          <a:p>
            <a:pPr indent="0" lvl="0" marL="0" marR="0" rtl="0" algn="l">
              <a:lnSpc>
                <a:spcPct val="100000"/>
              </a:lnSpc>
              <a:spcBef>
                <a:spcPts val="0"/>
              </a:spcBef>
              <a:spcAft>
                <a:spcPts val="0"/>
              </a:spcAft>
              <a:buClr>
                <a:schemeClr val="lt1"/>
              </a:buClr>
              <a:buSzPts val="1300"/>
              <a:buFont typeface="Lato"/>
              <a:buNone/>
            </a:pPr>
            <a:r>
              <a:rPr b="0" i="0" lang="en-GB" sz="1300" u="none" cap="none" strike="noStrike">
                <a:solidFill>
                  <a:schemeClr val="lt1"/>
                </a:solidFill>
                <a:latin typeface="Lato"/>
                <a:ea typeface="Lato"/>
                <a:cs typeface="Lato"/>
                <a:sym typeface="Lato"/>
              </a:rPr>
              <a:t>AI First - Thought Leader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59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GB" sz="2400" u="none" cap="none" strike="noStrike">
                <a:solidFill>
                  <a:schemeClr val="lt1"/>
                </a:solidFill>
                <a:latin typeface="Montserrat"/>
                <a:ea typeface="Montserrat"/>
                <a:cs typeface="Montserrat"/>
                <a:sym typeface="Montserrat"/>
              </a:rPr>
              <a:t>Transfer Learning - </a:t>
            </a:r>
            <a:r>
              <a:rPr b="0" i="0" lang="en-GB" sz="1000" u="none" cap="none" strike="noStrike">
                <a:solidFill>
                  <a:schemeClr val="lt1"/>
                </a:solidFill>
                <a:latin typeface="Montserrat"/>
                <a:ea typeface="Montserrat"/>
                <a:cs typeface="Montserrat"/>
                <a:sym typeface="Montserrat"/>
              </a:rPr>
              <a:t>http://ruder.io/transfer-learning/</a:t>
            </a:r>
            <a:endParaRPr/>
          </a:p>
          <a:p>
            <a:pPr indent="0" lvl="0" marL="0" marR="0" rtl="0" algn="l">
              <a:lnSpc>
                <a:spcPct val="100000"/>
              </a:lnSpc>
              <a:spcBef>
                <a:spcPts val="0"/>
              </a:spcBef>
              <a:spcAft>
                <a:spcPts val="0"/>
              </a:spcAft>
              <a:buClr>
                <a:schemeClr val="lt1"/>
              </a:buClr>
              <a:buSzPts val="2400"/>
              <a:buFont typeface="Montserrat"/>
              <a:buNone/>
            </a:pPr>
            <a:r>
              <a:t/>
            </a:r>
            <a:endParaRPr b="0" i="0" sz="2400" u="none" cap="none" strike="noStrike">
              <a:solidFill>
                <a:schemeClr val="lt1"/>
              </a:solidFill>
              <a:latin typeface="Montserrat"/>
              <a:ea typeface="Montserrat"/>
              <a:cs typeface="Montserrat"/>
              <a:sym typeface="Montserrat"/>
            </a:endParaRPr>
          </a:p>
        </p:txBody>
      </p:sp>
      <p:pic>
        <p:nvPicPr>
          <p:cNvPr descr="traditional_ml_setup.png" id="192" name="Google Shape;192;p22"/>
          <p:cNvPicPr preferRelativeResize="0"/>
          <p:nvPr/>
        </p:nvPicPr>
        <p:blipFill rotWithShape="1">
          <a:blip r:embed="rId3">
            <a:alphaModFix/>
          </a:blip>
          <a:srcRect b="0" l="0" r="0" t="0"/>
          <a:stretch/>
        </p:blipFill>
        <p:spPr>
          <a:xfrm>
            <a:off x="1635950" y="1161650"/>
            <a:ext cx="6261225" cy="32499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60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GB" sz="2400" u="none" cap="none" strike="noStrike">
                <a:solidFill>
                  <a:schemeClr val="lt1"/>
                </a:solidFill>
                <a:latin typeface="Montserrat"/>
                <a:ea typeface="Montserrat"/>
                <a:cs typeface="Montserrat"/>
                <a:sym typeface="Montserrat"/>
              </a:rPr>
              <a:t>Transfer Learning - </a:t>
            </a:r>
            <a:r>
              <a:rPr b="0" i="0" lang="en-GB" sz="1000" u="none" cap="none" strike="noStrike">
                <a:solidFill>
                  <a:schemeClr val="lt1"/>
                </a:solidFill>
                <a:latin typeface="Montserrat"/>
                <a:ea typeface="Montserrat"/>
                <a:cs typeface="Montserrat"/>
                <a:sym typeface="Montserrat"/>
              </a:rPr>
              <a:t>http://ruder.io/transfer-learning/</a:t>
            </a:r>
            <a:endParaRPr/>
          </a:p>
        </p:txBody>
      </p:sp>
      <p:pic>
        <p:nvPicPr>
          <p:cNvPr descr="transfer_learning_setup.png" id="198" name="Google Shape;198;p23"/>
          <p:cNvPicPr preferRelativeResize="0"/>
          <p:nvPr/>
        </p:nvPicPr>
        <p:blipFill rotWithShape="1">
          <a:blip r:embed="rId3">
            <a:alphaModFix/>
          </a:blip>
          <a:srcRect b="0" l="0" r="0" t="0"/>
          <a:stretch/>
        </p:blipFill>
        <p:spPr>
          <a:xfrm>
            <a:off x="1602300" y="1192800"/>
            <a:ext cx="6321778" cy="312515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53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GB" sz="2400" u="none" cap="none" strike="noStrike">
                <a:solidFill>
                  <a:schemeClr val="lt1"/>
                </a:solidFill>
                <a:latin typeface="Montserrat"/>
                <a:ea typeface="Montserrat"/>
                <a:cs typeface="Montserrat"/>
                <a:sym typeface="Montserrat"/>
              </a:rPr>
              <a:t>Drivers of ML Success</a:t>
            </a:r>
            <a:endParaRPr/>
          </a:p>
        </p:txBody>
      </p:sp>
      <p:pic>
        <p:nvPicPr>
          <p:cNvPr descr="andrew_ng_drivers_ml_success-1.png" id="204" name="Google Shape;204;p24"/>
          <p:cNvPicPr preferRelativeResize="0"/>
          <p:nvPr/>
        </p:nvPicPr>
        <p:blipFill rotWithShape="1">
          <a:blip r:embed="rId3">
            <a:alphaModFix/>
          </a:blip>
          <a:srcRect b="0" l="0" r="0" t="0"/>
          <a:stretch/>
        </p:blipFill>
        <p:spPr>
          <a:xfrm>
            <a:off x="1582800" y="1152450"/>
            <a:ext cx="6326953" cy="32846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64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GB" sz="2400" u="none" cap="none" strike="noStrike">
                <a:solidFill>
                  <a:schemeClr val="lt1"/>
                </a:solidFill>
                <a:latin typeface="Montserrat"/>
                <a:ea typeface="Montserrat"/>
                <a:cs typeface="Montserrat"/>
                <a:sym typeface="Montserrat"/>
              </a:rPr>
              <a:t>Corporate Strategy - AI </a:t>
            </a:r>
            <a:endParaRPr/>
          </a:p>
        </p:txBody>
      </p:sp>
      <p:sp>
        <p:nvSpPr>
          <p:cNvPr id="210" name="Google Shape;210;p25"/>
          <p:cNvSpPr txBox="1"/>
          <p:nvPr>
            <p:ph idx="1" type="body"/>
          </p:nvPr>
        </p:nvSpPr>
        <p:spPr>
          <a:xfrm>
            <a:off x="1297500" y="1073025"/>
            <a:ext cx="7038900" cy="3405600"/>
          </a:xfrm>
          <a:prstGeom prst="rect">
            <a:avLst/>
          </a:prstGeom>
          <a:noFill/>
          <a:ln>
            <a:noFill/>
          </a:ln>
        </p:spPr>
        <p:txBody>
          <a:bodyPr anchorCtr="0" anchor="t" bIns="91425" lIns="91425" spcFirstLastPara="1" rIns="91425" wrap="square" tIns="91425">
            <a:noAutofit/>
          </a:bodyPr>
          <a:lstStyle/>
          <a:p>
            <a:pPr indent="0" lvl="0" marL="0" marR="0" rtl="0" algn="l">
              <a:lnSpc>
                <a:spcPct val="190000"/>
              </a:lnSpc>
              <a:spcBef>
                <a:spcPts val="0"/>
              </a:spcBef>
              <a:spcAft>
                <a:spcPts val="0"/>
              </a:spcAft>
              <a:buClr>
                <a:schemeClr val="lt1"/>
              </a:buClr>
              <a:buSzPts val="1000"/>
              <a:buFont typeface="Lato"/>
              <a:buNone/>
            </a:pPr>
            <a:r>
              <a:rPr b="0" i="0" lang="en-GB" sz="1000" u="none" cap="none" strike="noStrike">
                <a:solidFill>
                  <a:srgbClr val="F3F3F3"/>
                </a:solidFill>
                <a:latin typeface="Arial"/>
                <a:ea typeface="Arial"/>
                <a:cs typeface="Arial"/>
                <a:sym typeface="Arial"/>
              </a:rPr>
              <a:t>Very important to understand where value is created and what’s hard to copy. The AI community is remarkably open, with most top researchers publishing and sharing ideas and even open-source code. </a:t>
            </a:r>
            <a:endParaRPr/>
          </a:p>
          <a:p>
            <a:pPr indent="0" lvl="0" marL="0" marR="0" rtl="0" algn="ctr">
              <a:lnSpc>
                <a:spcPct val="190000"/>
              </a:lnSpc>
              <a:spcBef>
                <a:spcPts val="0"/>
              </a:spcBef>
              <a:spcAft>
                <a:spcPts val="0"/>
              </a:spcAft>
              <a:buClr>
                <a:schemeClr val="lt1"/>
              </a:buClr>
              <a:buSzPts val="1400"/>
              <a:buFont typeface="Lato"/>
              <a:buNone/>
            </a:pPr>
            <a:r>
              <a:rPr b="1" i="1" lang="en-GB" sz="1400" u="none" cap="none" strike="noStrike">
                <a:solidFill>
                  <a:srgbClr val="F3F3F3"/>
                </a:solidFill>
                <a:latin typeface="Arial"/>
                <a:ea typeface="Arial"/>
                <a:cs typeface="Arial"/>
                <a:sym typeface="Arial"/>
              </a:rPr>
              <a:t>Algorithm has become a commodity.</a:t>
            </a:r>
            <a:endParaRPr/>
          </a:p>
          <a:p>
            <a:pPr indent="0" lvl="0" marL="0" marR="0" rtl="0" algn="l">
              <a:lnSpc>
                <a:spcPct val="190000"/>
              </a:lnSpc>
              <a:spcBef>
                <a:spcPts val="0"/>
              </a:spcBef>
              <a:spcAft>
                <a:spcPts val="0"/>
              </a:spcAft>
              <a:buClr>
                <a:schemeClr val="lt1"/>
              </a:buClr>
              <a:buSzPts val="1000"/>
              <a:buFont typeface="Lato"/>
              <a:buNone/>
            </a:pPr>
            <a:r>
              <a:rPr b="0" i="0" lang="en-GB" sz="1000" u="none" cap="none" strike="noStrike">
                <a:solidFill>
                  <a:srgbClr val="F3F3F3"/>
                </a:solidFill>
                <a:latin typeface="Arial"/>
                <a:ea typeface="Arial"/>
                <a:cs typeface="Arial"/>
                <a:sym typeface="Arial"/>
              </a:rPr>
              <a:t>In this world of open source, the scarce resources are therefore:</a:t>
            </a:r>
            <a:endParaRPr/>
          </a:p>
          <a:p>
            <a:pPr indent="-292100" lvl="0" marL="457200" marR="0" rtl="0" algn="l">
              <a:lnSpc>
                <a:spcPct val="180000"/>
              </a:lnSpc>
              <a:spcBef>
                <a:spcPts val="0"/>
              </a:spcBef>
              <a:spcAft>
                <a:spcPts val="0"/>
              </a:spcAft>
              <a:buClr>
                <a:srgbClr val="F3F3F3"/>
              </a:buClr>
              <a:buSzPts val="1000"/>
              <a:buFont typeface="Arial"/>
              <a:buChar char="●"/>
            </a:pPr>
            <a:r>
              <a:rPr b="1" i="0" lang="en-GB" sz="1000" u="none" cap="none" strike="noStrike">
                <a:solidFill>
                  <a:srgbClr val="F3F3F3"/>
                </a:solidFill>
                <a:latin typeface="Arial"/>
                <a:ea typeface="Arial"/>
                <a:cs typeface="Arial"/>
                <a:sym typeface="Arial"/>
              </a:rPr>
              <a:t>Data</a:t>
            </a:r>
            <a:r>
              <a:rPr b="0" i="0" lang="en-GB" sz="1000" u="none" cap="none" strike="noStrike">
                <a:solidFill>
                  <a:srgbClr val="F3F3F3"/>
                </a:solidFill>
                <a:latin typeface="Arial"/>
                <a:ea typeface="Arial"/>
                <a:cs typeface="Arial"/>
                <a:sym typeface="Arial"/>
              </a:rPr>
              <a:t> -  Data, rather than software, is the defensible barrier for many businesses.</a:t>
            </a:r>
            <a:endParaRPr/>
          </a:p>
          <a:p>
            <a:pPr indent="-292100" lvl="0" marL="457200" marR="0" rtl="0" algn="l">
              <a:lnSpc>
                <a:spcPct val="180000"/>
              </a:lnSpc>
              <a:spcBef>
                <a:spcPts val="0"/>
              </a:spcBef>
              <a:spcAft>
                <a:spcPts val="0"/>
              </a:spcAft>
              <a:buClr>
                <a:srgbClr val="F3F3F3"/>
              </a:buClr>
              <a:buSzPts val="1000"/>
              <a:buFont typeface="Arial"/>
              <a:buChar char="●"/>
            </a:pPr>
            <a:r>
              <a:rPr b="1" i="0" lang="en-GB" sz="1000" u="none" cap="none" strike="noStrike">
                <a:solidFill>
                  <a:srgbClr val="F3F3F3"/>
                </a:solidFill>
                <a:latin typeface="Arial"/>
                <a:ea typeface="Arial"/>
                <a:cs typeface="Arial"/>
                <a:sym typeface="Arial"/>
              </a:rPr>
              <a:t>Talent</a:t>
            </a:r>
            <a:r>
              <a:rPr b="0" i="0" lang="en-GB" sz="1000" u="none" cap="none" strike="noStrike">
                <a:solidFill>
                  <a:srgbClr val="F3F3F3"/>
                </a:solidFill>
                <a:latin typeface="Arial"/>
                <a:ea typeface="Arial"/>
                <a:cs typeface="Arial"/>
                <a:sym typeface="Arial"/>
              </a:rPr>
              <a:t> - Simply downloading and “applying” open-source software to your data won’t work. AI needs to be customized to your business context and data. This is why there is currently a war for the scarce AI talent that can do this work.</a:t>
            </a:r>
            <a:endParaRPr/>
          </a:p>
          <a:p>
            <a:pPr indent="-317500" lvl="0" marL="457200" marR="0" rtl="0" algn="l">
              <a:lnSpc>
                <a:spcPct val="180000"/>
              </a:lnSpc>
              <a:spcBef>
                <a:spcPts val="0"/>
              </a:spcBef>
              <a:spcAft>
                <a:spcPts val="0"/>
              </a:spcAft>
              <a:buClr>
                <a:srgbClr val="F3F3F3"/>
              </a:buClr>
              <a:buSzPts val="1400"/>
              <a:buFont typeface="Arial"/>
              <a:buChar char="●"/>
            </a:pPr>
            <a:r>
              <a:rPr b="1" i="0" lang="en-GB" sz="1400" u="none" cap="none" strike="noStrike">
                <a:solidFill>
                  <a:srgbClr val="F3F3F3"/>
                </a:solidFill>
                <a:latin typeface="Arial"/>
                <a:ea typeface="Arial"/>
                <a:cs typeface="Arial"/>
                <a:sym typeface="Arial"/>
              </a:rPr>
              <a:t>Domain Expertise + Data + Software  ==&gt;  Scalable AI strategy</a:t>
            </a:r>
            <a:endParaRPr/>
          </a:p>
          <a:p>
            <a:pPr indent="-317500" lvl="0" marL="457200" marR="0" rtl="0" algn="l">
              <a:lnSpc>
                <a:spcPct val="180000"/>
              </a:lnSpc>
              <a:spcBef>
                <a:spcPts val="0"/>
              </a:spcBef>
              <a:spcAft>
                <a:spcPts val="0"/>
              </a:spcAft>
              <a:buClr>
                <a:srgbClr val="F3F3F3"/>
              </a:buClr>
              <a:buSzPts val="1400"/>
              <a:buFont typeface="Arial"/>
              <a:buChar char="●"/>
            </a:pPr>
            <a:r>
              <a:rPr b="0" i="0" lang="en-GB" sz="1400" u="none" cap="none" strike="noStrike">
                <a:solidFill>
                  <a:srgbClr val="F3F3F3"/>
                </a:solidFill>
                <a:latin typeface="Arial"/>
                <a:ea typeface="Arial"/>
                <a:cs typeface="Arial"/>
                <a:sym typeface="Arial"/>
              </a:rPr>
              <a:t>Quoting</a:t>
            </a:r>
            <a:r>
              <a:rPr b="1" i="0" lang="en-GB" sz="1400" u="none" cap="none" strike="noStrike">
                <a:solidFill>
                  <a:srgbClr val="F3F3F3"/>
                </a:solidFill>
                <a:latin typeface="Arial"/>
                <a:ea typeface="Arial"/>
                <a:cs typeface="Arial"/>
                <a:sym typeface="Arial"/>
              </a:rPr>
              <a:t> Andrew Ng </a:t>
            </a:r>
            <a:r>
              <a:rPr b="0" i="0" lang="en-GB" sz="1400" u="none" cap="none" strike="noStrike">
                <a:solidFill>
                  <a:srgbClr val="F3F3F3"/>
                </a:solidFill>
                <a:latin typeface="Arial"/>
                <a:ea typeface="Arial"/>
                <a:cs typeface="Arial"/>
                <a:sym typeface="Arial"/>
              </a:rPr>
              <a:t>here</a:t>
            </a:r>
            <a:r>
              <a:rPr b="1" i="0" lang="en-GB" sz="1400" u="none" cap="none" strike="noStrike">
                <a:solidFill>
                  <a:srgbClr val="F3F3F3"/>
                </a:solidFill>
                <a:latin typeface="Arial"/>
                <a:ea typeface="Arial"/>
                <a:cs typeface="Arial"/>
                <a:sym typeface="Arial"/>
              </a:rPr>
              <a:t>.</a:t>
            </a:r>
            <a:endParaRPr/>
          </a:p>
          <a:p>
            <a:pPr indent="0" lvl="0" marL="0" marR="0" rtl="0" algn="l">
              <a:lnSpc>
                <a:spcPct val="115000"/>
              </a:lnSpc>
              <a:spcBef>
                <a:spcPts val="0"/>
              </a:spcBef>
              <a:spcAft>
                <a:spcPts val="0"/>
              </a:spcAft>
              <a:buClr>
                <a:schemeClr val="lt1"/>
              </a:buClr>
              <a:buSzPts val="1000"/>
              <a:buFont typeface="Lato"/>
              <a:buNone/>
            </a:pPr>
            <a:r>
              <a:t/>
            </a:r>
            <a:endParaRPr b="0" i="0" sz="1000" u="none" cap="none" strike="noStrike">
              <a:solidFill>
                <a:srgbClr val="F3F3F3"/>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GB" sz="2400" u="none" cap="none" strike="noStrike">
                <a:solidFill>
                  <a:schemeClr val="lt1"/>
                </a:solidFill>
                <a:latin typeface="Montserrat"/>
                <a:ea typeface="Montserrat"/>
                <a:cs typeface="Montserrat"/>
                <a:sym typeface="Montserrat"/>
              </a:rPr>
              <a:t>Data Strategy or Data Governance</a:t>
            </a:r>
            <a:endParaRPr/>
          </a:p>
        </p:txBody>
      </p:sp>
      <p:sp>
        <p:nvSpPr>
          <p:cNvPr id="216" name="Google Shape;216;p2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300"/>
              <a:buFont typeface="Lato"/>
              <a:buChar char="-"/>
            </a:pPr>
            <a:r>
              <a:rPr lang="en-GB"/>
              <a:t>AI solutions won’t work for you unless you have a clear cut data strategy</a:t>
            </a:r>
            <a:endParaRPr/>
          </a:p>
          <a:p>
            <a:pPr indent="-323850" lvl="0" marL="457200" rtl="0" algn="l">
              <a:spcBef>
                <a:spcPts val="0"/>
              </a:spcBef>
              <a:spcAft>
                <a:spcPts val="0"/>
              </a:spcAft>
              <a:buClr>
                <a:schemeClr val="lt1"/>
              </a:buClr>
              <a:buSzPts val="1400"/>
              <a:buFont typeface="Lato"/>
              <a:buChar char="-"/>
            </a:pPr>
            <a:r>
              <a:rPr lang="en-GB" sz="1400"/>
              <a:t>Data acquisition</a:t>
            </a:r>
            <a:endParaRPr sz="1400"/>
          </a:p>
          <a:p>
            <a:pPr indent="-323850" lvl="0" marL="457200" rtl="0" algn="l">
              <a:spcBef>
                <a:spcPts val="0"/>
              </a:spcBef>
              <a:spcAft>
                <a:spcPts val="0"/>
              </a:spcAft>
              <a:buClr>
                <a:schemeClr val="lt1"/>
              </a:buClr>
              <a:buSzPts val="1400"/>
              <a:buFont typeface="Lato"/>
              <a:buChar char="-"/>
            </a:pPr>
            <a:r>
              <a:rPr lang="en-GB" sz="1400"/>
              <a:t>Data curation</a:t>
            </a:r>
            <a:endParaRPr sz="1400"/>
          </a:p>
          <a:p>
            <a:pPr indent="-323850" lvl="0" marL="457200" rtl="0" algn="l">
              <a:spcBef>
                <a:spcPts val="0"/>
              </a:spcBef>
              <a:spcAft>
                <a:spcPts val="0"/>
              </a:spcAft>
              <a:buClr>
                <a:schemeClr val="lt1"/>
              </a:buClr>
              <a:buSzPts val="1400"/>
              <a:buFont typeface="Lato"/>
              <a:buChar char="-"/>
            </a:pPr>
            <a:r>
              <a:rPr lang="en-GB" sz="1400"/>
              <a:t>Data normalization</a:t>
            </a:r>
            <a:endParaRPr sz="1400"/>
          </a:p>
          <a:p>
            <a:pPr indent="-323850" lvl="0" marL="457200" rtl="0" algn="l">
              <a:spcBef>
                <a:spcPts val="0"/>
              </a:spcBef>
              <a:spcAft>
                <a:spcPts val="0"/>
              </a:spcAft>
              <a:buClr>
                <a:schemeClr val="lt1"/>
              </a:buClr>
              <a:buSzPts val="1400"/>
              <a:buFont typeface="Lato"/>
              <a:buChar char="-"/>
            </a:pPr>
            <a:r>
              <a:rPr lang="en-GB" sz="1400"/>
              <a:t>Data protection </a:t>
            </a:r>
            <a:endParaRPr sz="1400"/>
          </a:p>
          <a:p>
            <a:pPr indent="-323850" lvl="0" marL="457200" rtl="0" algn="l">
              <a:spcBef>
                <a:spcPts val="0"/>
              </a:spcBef>
              <a:spcAft>
                <a:spcPts val="0"/>
              </a:spcAft>
              <a:buClr>
                <a:schemeClr val="lt1"/>
              </a:buClr>
              <a:buSzPts val="1400"/>
              <a:buFont typeface="Lato"/>
              <a:buChar char="-"/>
            </a:pPr>
            <a:r>
              <a:rPr lang="en-GB" sz="1400"/>
              <a:t>Data ingestion</a:t>
            </a:r>
            <a:endParaRPr sz="1400"/>
          </a:p>
          <a:p>
            <a:pPr indent="-323850" lvl="0" marL="457200" rtl="0" algn="l">
              <a:spcBef>
                <a:spcPts val="0"/>
              </a:spcBef>
              <a:spcAft>
                <a:spcPts val="0"/>
              </a:spcAft>
              <a:buClr>
                <a:schemeClr val="lt1"/>
              </a:buClr>
              <a:buSzPts val="1400"/>
              <a:buFont typeface="Lato"/>
              <a:buChar char="-"/>
            </a:pPr>
            <a:r>
              <a:rPr lang="en-GB" sz="1400"/>
              <a:t>Data Extraction at scale</a:t>
            </a:r>
            <a:endParaRPr sz="1400"/>
          </a:p>
          <a:p>
            <a:pPr indent="0" lvl="0" marL="0" rtl="0" algn="ctr">
              <a:spcBef>
                <a:spcPts val="1600"/>
              </a:spcBef>
              <a:spcAft>
                <a:spcPts val="0"/>
              </a:spcAft>
              <a:buNone/>
            </a:pPr>
            <a:r>
              <a:rPr b="1" i="1" lang="en-GB"/>
              <a:t>Platforms need to be built and is very specific to the problem one is working on.</a:t>
            </a:r>
            <a:endParaRPr b="1" i="1"/>
          </a:p>
          <a:p>
            <a:pPr indent="0" lvl="0" marL="0" marR="0" rtl="0" algn="l">
              <a:lnSpc>
                <a:spcPct val="115000"/>
              </a:lnSpc>
              <a:spcBef>
                <a:spcPts val="1600"/>
              </a:spcBef>
              <a:spcAft>
                <a:spcPts val="0"/>
              </a:spcAft>
              <a:buNone/>
            </a:pPr>
            <a:r>
              <a:t/>
            </a:r>
            <a:endParaRPr/>
          </a:p>
          <a:p>
            <a:pPr indent="-234950" lvl="0" marL="457200" marR="0" rtl="0" algn="l">
              <a:lnSpc>
                <a:spcPct val="115000"/>
              </a:lnSpc>
              <a:spcBef>
                <a:spcPts val="1600"/>
              </a:spcBef>
              <a:spcAft>
                <a:spcPts val="0"/>
              </a:spcAft>
              <a:buClr>
                <a:schemeClr val="lt1"/>
              </a:buClr>
              <a:buSzPts val="1300"/>
              <a:buFont typeface="Lato"/>
              <a:buNone/>
            </a:pPr>
            <a:r>
              <a:t/>
            </a:r>
            <a:endParaRPr b="0" i="0" sz="1300" u="none" cap="none" strike="noStrike">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297500" y="402075"/>
            <a:ext cx="7038900" cy="57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GB" sz="2400" u="none" cap="none" strike="noStrike">
                <a:solidFill>
                  <a:schemeClr val="lt1"/>
                </a:solidFill>
                <a:latin typeface="Montserrat"/>
                <a:ea typeface="Montserrat"/>
                <a:cs typeface="Montserrat"/>
                <a:sym typeface="Montserrat"/>
              </a:rPr>
              <a:t>Talent Strategy</a:t>
            </a:r>
            <a:endParaRPr/>
          </a:p>
        </p:txBody>
      </p:sp>
      <p:pic>
        <p:nvPicPr>
          <p:cNvPr id="222" name="Google Shape;222;p27"/>
          <p:cNvPicPr preferRelativeResize="0"/>
          <p:nvPr/>
        </p:nvPicPr>
        <p:blipFill>
          <a:blip r:embed="rId3">
            <a:alphaModFix/>
          </a:blip>
          <a:stretch>
            <a:fillRect/>
          </a:stretch>
        </p:blipFill>
        <p:spPr>
          <a:xfrm>
            <a:off x="1367525" y="973875"/>
            <a:ext cx="3040475" cy="1512050"/>
          </a:xfrm>
          <a:prstGeom prst="rect">
            <a:avLst/>
          </a:prstGeom>
          <a:noFill/>
          <a:ln>
            <a:noFill/>
          </a:ln>
        </p:spPr>
      </p:pic>
      <p:pic>
        <p:nvPicPr>
          <p:cNvPr id="223" name="Google Shape;223;p27"/>
          <p:cNvPicPr preferRelativeResize="0"/>
          <p:nvPr/>
        </p:nvPicPr>
        <p:blipFill>
          <a:blip r:embed="rId4">
            <a:alphaModFix/>
          </a:blip>
          <a:stretch>
            <a:fillRect/>
          </a:stretch>
        </p:blipFill>
        <p:spPr>
          <a:xfrm>
            <a:off x="4560051" y="973875"/>
            <a:ext cx="3832148" cy="1512050"/>
          </a:xfrm>
          <a:prstGeom prst="rect">
            <a:avLst/>
          </a:prstGeom>
          <a:noFill/>
          <a:ln>
            <a:noFill/>
          </a:ln>
        </p:spPr>
      </p:pic>
      <p:sp>
        <p:nvSpPr>
          <p:cNvPr id="224" name="Google Shape;224;p27"/>
          <p:cNvSpPr txBox="1"/>
          <p:nvPr/>
        </p:nvSpPr>
        <p:spPr>
          <a:xfrm>
            <a:off x="2033550" y="4735675"/>
            <a:ext cx="5573400" cy="2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solidFill>
                  <a:srgbClr val="F3F3F3"/>
                </a:solidFill>
              </a:rPr>
              <a:t>http://blog.belong.co/can-india-supply-her-companies-with-artificial-intelligence-talent</a:t>
            </a:r>
            <a:endParaRPr b="1" sz="1000">
              <a:solidFill>
                <a:srgbClr val="F3F3F3"/>
              </a:solidFill>
            </a:endParaRPr>
          </a:p>
        </p:txBody>
      </p:sp>
      <p:pic>
        <p:nvPicPr>
          <p:cNvPr id="225" name="Google Shape;225;p27"/>
          <p:cNvPicPr preferRelativeResize="0"/>
          <p:nvPr/>
        </p:nvPicPr>
        <p:blipFill>
          <a:blip r:embed="rId5">
            <a:alphaModFix/>
          </a:blip>
          <a:stretch>
            <a:fillRect/>
          </a:stretch>
        </p:blipFill>
        <p:spPr>
          <a:xfrm>
            <a:off x="4560400" y="2638325"/>
            <a:ext cx="3832150" cy="1944950"/>
          </a:xfrm>
          <a:prstGeom prst="rect">
            <a:avLst/>
          </a:prstGeom>
          <a:noFill/>
          <a:ln>
            <a:noFill/>
          </a:ln>
        </p:spPr>
      </p:pic>
      <p:pic>
        <p:nvPicPr>
          <p:cNvPr id="226" name="Google Shape;226;p27"/>
          <p:cNvPicPr preferRelativeResize="0"/>
          <p:nvPr/>
        </p:nvPicPr>
        <p:blipFill>
          <a:blip r:embed="rId6">
            <a:alphaModFix/>
          </a:blip>
          <a:stretch>
            <a:fillRect/>
          </a:stretch>
        </p:blipFill>
        <p:spPr>
          <a:xfrm>
            <a:off x="1349600" y="2638325"/>
            <a:ext cx="3076325" cy="1944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GB" sz="2400" u="none" cap="none" strike="noStrike">
                <a:solidFill>
                  <a:schemeClr val="lt1"/>
                </a:solidFill>
                <a:latin typeface="Montserrat"/>
                <a:ea typeface="Montserrat"/>
                <a:cs typeface="Montserrat"/>
                <a:sym typeface="Montserrat"/>
              </a:rPr>
              <a:t>Talent Strategy</a:t>
            </a:r>
            <a:endParaRPr/>
          </a:p>
        </p:txBody>
      </p:sp>
      <p:sp>
        <p:nvSpPr>
          <p:cNvPr id="232" name="Google Shape;232;p28"/>
          <p:cNvSpPr txBox="1"/>
          <p:nvPr>
            <p:ph idx="1" type="body"/>
          </p:nvPr>
        </p:nvSpPr>
        <p:spPr>
          <a:xfrm>
            <a:off x="1297500" y="974675"/>
            <a:ext cx="7038900" cy="8565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GB"/>
              <a:t>Deep </a:t>
            </a:r>
            <a:r>
              <a:rPr b="0" i="0" lang="en-GB" sz="1300" u="none" cap="none" strike="noStrike">
                <a:solidFill>
                  <a:schemeClr val="lt1"/>
                </a:solidFill>
                <a:latin typeface="Lato"/>
                <a:ea typeface="Lato"/>
                <a:cs typeface="Lato"/>
                <a:sym typeface="Lato"/>
              </a:rPr>
              <a:t>Domain Expertise  - You already have an edg</a:t>
            </a:r>
            <a:r>
              <a:rPr lang="en-GB"/>
              <a:t>e</a:t>
            </a:r>
            <a:endParaRPr/>
          </a:p>
          <a:p>
            <a:pPr indent="-311150" lvl="0" marL="457200" marR="0" rtl="0" algn="l">
              <a:lnSpc>
                <a:spcPct val="115000"/>
              </a:lnSpc>
              <a:spcBef>
                <a:spcPts val="0"/>
              </a:spcBef>
              <a:spcAft>
                <a:spcPts val="0"/>
              </a:spcAft>
              <a:buSzPts val="1300"/>
              <a:buChar char="●"/>
            </a:pPr>
            <a:r>
              <a:rPr lang="en-GB"/>
              <a:t>Upskill folks in AI - depending on the data that you are dealing with</a:t>
            </a:r>
            <a:endParaRPr/>
          </a:p>
          <a:p>
            <a:pPr indent="-311150" lvl="0" marL="457200" marR="0" rtl="0" algn="l">
              <a:lnSpc>
                <a:spcPct val="115000"/>
              </a:lnSpc>
              <a:spcBef>
                <a:spcPts val="0"/>
              </a:spcBef>
              <a:spcAft>
                <a:spcPts val="0"/>
              </a:spcAft>
              <a:buSzPts val="1300"/>
              <a:buChar char="●"/>
            </a:pPr>
            <a:r>
              <a:rPr lang="en-GB"/>
              <a:t>They should be able to do the following:</a:t>
            </a:r>
            <a:endParaRPr/>
          </a:p>
          <a:p>
            <a:pPr indent="0" lvl="0" marL="0" marR="0" rtl="0" algn="l">
              <a:lnSpc>
                <a:spcPct val="115000"/>
              </a:lnSpc>
              <a:spcBef>
                <a:spcPts val="0"/>
              </a:spcBef>
              <a:spcAft>
                <a:spcPts val="0"/>
              </a:spcAft>
              <a:buClr>
                <a:schemeClr val="lt1"/>
              </a:buClr>
              <a:buSzPts val="1300"/>
              <a:buFont typeface="Lato"/>
              <a:buNone/>
            </a:pPr>
            <a:r>
              <a:t/>
            </a:r>
            <a:endParaRPr/>
          </a:p>
          <a:p>
            <a:pPr indent="0" lvl="0" marL="0" marR="0" rtl="0" algn="l">
              <a:lnSpc>
                <a:spcPct val="115000"/>
              </a:lnSpc>
              <a:spcBef>
                <a:spcPts val="0"/>
              </a:spcBef>
              <a:spcAft>
                <a:spcPts val="0"/>
              </a:spcAft>
              <a:buClr>
                <a:schemeClr val="lt1"/>
              </a:buClr>
              <a:buSzPts val="1300"/>
              <a:buFont typeface="Lato"/>
              <a:buNone/>
            </a:pPr>
            <a:r>
              <a:t/>
            </a:r>
            <a:endParaRPr/>
          </a:p>
          <a:p>
            <a:pPr indent="0" lvl="0" marL="0" marR="0" rtl="0" algn="l">
              <a:lnSpc>
                <a:spcPct val="115000"/>
              </a:lnSpc>
              <a:spcBef>
                <a:spcPts val="0"/>
              </a:spcBef>
              <a:spcAft>
                <a:spcPts val="0"/>
              </a:spcAft>
              <a:buClr>
                <a:schemeClr val="lt1"/>
              </a:buClr>
              <a:buSzPts val="1300"/>
              <a:buFont typeface="Lato"/>
              <a:buNone/>
            </a:pPr>
            <a:r>
              <a:t/>
            </a:r>
            <a:endParaRPr/>
          </a:p>
        </p:txBody>
      </p:sp>
      <p:sp>
        <p:nvSpPr>
          <p:cNvPr id="233" name="Google Shape;233;p28"/>
          <p:cNvSpPr txBox="1"/>
          <p:nvPr/>
        </p:nvSpPr>
        <p:spPr>
          <a:xfrm>
            <a:off x="981525" y="4702400"/>
            <a:ext cx="8281200" cy="3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3F3F3"/>
                </a:solidFill>
              </a:rPr>
              <a:t>https://blogs.sas.com/content/subconsciousmusings/2017/04/12/machine-learning-algorithm-use/</a:t>
            </a:r>
            <a:endParaRPr>
              <a:solidFill>
                <a:srgbClr val="F3F3F3"/>
              </a:solidFill>
            </a:endParaRPr>
          </a:p>
        </p:txBody>
      </p:sp>
      <p:pic>
        <p:nvPicPr>
          <p:cNvPr descr="machine-learning-cheet-sheet.png" id="234" name="Google Shape;234;p28"/>
          <p:cNvPicPr preferRelativeResize="0"/>
          <p:nvPr/>
        </p:nvPicPr>
        <p:blipFill>
          <a:blip r:embed="rId3">
            <a:alphaModFix/>
          </a:blip>
          <a:stretch>
            <a:fillRect/>
          </a:stretch>
        </p:blipFill>
        <p:spPr>
          <a:xfrm>
            <a:off x="1101225" y="1928588"/>
            <a:ext cx="4758051" cy="2676400"/>
          </a:xfrm>
          <a:prstGeom prst="rect">
            <a:avLst/>
          </a:prstGeom>
          <a:noFill/>
          <a:ln>
            <a:noFill/>
          </a:ln>
        </p:spPr>
      </p:pic>
      <p:sp>
        <p:nvSpPr>
          <p:cNvPr id="235" name="Google Shape;235;p28"/>
          <p:cNvSpPr txBox="1"/>
          <p:nvPr/>
        </p:nvSpPr>
        <p:spPr>
          <a:xfrm>
            <a:off x="5934175" y="2431550"/>
            <a:ext cx="2938200" cy="16728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The size, quality, and nature of data.</a:t>
            </a:r>
            <a:endParaRPr sz="1300">
              <a:solidFill>
                <a:schemeClr val="lt1"/>
              </a:solidFill>
              <a:latin typeface="Lato"/>
              <a:ea typeface="Lato"/>
              <a:cs typeface="Lato"/>
              <a:sym typeface="Lato"/>
            </a:endParaRPr>
          </a:p>
          <a:p>
            <a:pPr indent="-311150" lvl="0" marL="457200" rtl="0" algn="l">
              <a:lnSpc>
                <a:spcPct val="100000"/>
              </a:lnSpc>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The available computational time.</a:t>
            </a:r>
            <a:endParaRPr sz="1300">
              <a:solidFill>
                <a:schemeClr val="lt1"/>
              </a:solidFill>
              <a:latin typeface="Lato"/>
              <a:ea typeface="Lato"/>
              <a:cs typeface="Lato"/>
              <a:sym typeface="Lato"/>
            </a:endParaRPr>
          </a:p>
          <a:p>
            <a:pPr indent="-311150" lvl="0" marL="457200" rtl="0" algn="l">
              <a:lnSpc>
                <a:spcPct val="100000"/>
              </a:lnSpc>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The urgency of the task.</a:t>
            </a:r>
            <a:endParaRPr sz="1300">
              <a:solidFill>
                <a:schemeClr val="lt1"/>
              </a:solidFill>
              <a:latin typeface="Lato"/>
              <a:ea typeface="Lato"/>
              <a:cs typeface="Lato"/>
              <a:sym typeface="Lato"/>
            </a:endParaRPr>
          </a:p>
          <a:p>
            <a:pPr indent="-311150" lvl="0" marL="457200" rtl="0" algn="l">
              <a:lnSpc>
                <a:spcPct val="100000"/>
              </a:lnSpc>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What you want to do with the data.</a:t>
            </a:r>
            <a:endParaRPr sz="1000">
              <a:solidFill>
                <a:srgbClr val="333333"/>
              </a:solidFill>
              <a:highlight>
                <a:srgbClr val="FFFFFF"/>
              </a:highlight>
            </a:endParaRPr>
          </a:p>
          <a:p>
            <a:pPr indent="0" lvl="0" marL="0" rtl="0" algn="l">
              <a:spcBef>
                <a:spcPts val="26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GB" sz="2400" u="none" cap="none" strike="noStrike">
                <a:solidFill>
                  <a:schemeClr val="lt1"/>
                </a:solidFill>
                <a:latin typeface="Montserrat"/>
                <a:ea typeface="Montserrat"/>
                <a:cs typeface="Montserrat"/>
                <a:sym typeface="Montserrat"/>
              </a:rPr>
              <a:t>When am I ready to adopt AI ?</a:t>
            </a:r>
            <a:endParaRPr/>
          </a:p>
        </p:txBody>
      </p:sp>
      <p:sp>
        <p:nvSpPr>
          <p:cNvPr id="241" name="Google Shape;241;p2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chemeClr val="lt1"/>
              </a:buClr>
              <a:buSzPts val="1300"/>
              <a:buFont typeface="Lato"/>
              <a:buAutoNum type="arabicPeriod"/>
            </a:pPr>
            <a:r>
              <a:rPr b="0" i="0" lang="en-GB" sz="1300" u="none" cap="none" strike="noStrike">
                <a:solidFill>
                  <a:schemeClr val="lt1"/>
                </a:solidFill>
                <a:latin typeface="Lato"/>
                <a:ea typeface="Lato"/>
                <a:cs typeface="Lato"/>
                <a:sym typeface="Lato"/>
              </a:rPr>
              <a:t>Can the Use-case be enhanced by the use of AI ?</a:t>
            </a:r>
            <a:endParaRPr/>
          </a:p>
          <a:p>
            <a:pPr indent="-317500" lvl="0" marL="457200" marR="0" rtl="0" algn="l">
              <a:lnSpc>
                <a:spcPct val="150000"/>
              </a:lnSpc>
              <a:spcBef>
                <a:spcPts val="1600"/>
              </a:spcBef>
              <a:spcAft>
                <a:spcPts val="0"/>
              </a:spcAft>
              <a:buClr>
                <a:schemeClr val="lt1"/>
              </a:buClr>
              <a:buSzPts val="1300"/>
              <a:buFont typeface="Lato"/>
              <a:buAutoNum type="arabicPeriod"/>
            </a:pPr>
            <a:r>
              <a:rPr b="0" i="0" lang="en-GB" sz="1300" u="none" cap="none" strike="noStrike">
                <a:solidFill>
                  <a:schemeClr val="lt1"/>
                </a:solidFill>
                <a:latin typeface="Lato"/>
                <a:ea typeface="Lato"/>
                <a:cs typeface="Lato"/>
                <a:sym typeface="Lato"/>
              </a:rPr>
              <a:t>Am I/Customer comfortable with the probabilistic nature of AI solutions ?</a:t>
            </a:r>
            <a:endParaRPr/>
          </a:p>
          <a:p>
            <a:pPr indent="-317500" lvl="0" marL="457200" marR="0" rtl="0" algn="l">
              <a:lnSpc>
                <a:spcPct val="150000"/>
              </a:lnSpc>
              <a:spcBef>
                <a:spcPts val="1600"/>
              </a:spcBef>
              <a:spcAft>
                <a:spcPts val="0"/>
              </a:spcAft>
              <a:buClr>
                <a:schemeClr val="lt1"/>
              </a:buClr>
              <a:buSzPts val="1300"/>
              <a:buFont typeface="Lato"/>
              <a:buAutoNum type="arabicPeriod"/>
            </a:pPr>
            <a:r>
              <a:rPr b="0" i="0" lang="en-GB" sz="1300" u="none" cap="none" strike="noStrike">
                <a:solidFill>
                  <a:schemeClr val="lt1"/>
                </a:solidFill>
                <a:latin typeface="Lato"/>
                <a:ea typeface="Lato"/>
                <a:cs typeface="Lato"/>
                <a:sym typeface="Lato"/>
              </a:rPr>
              <a:t>Do I have enough data ?</a:t>
            </a:r>
            <a:endParaRPr/>
          </a:p>
          <a:p>
            <a:pPr indent="-317500" lvl="0" marL="457200" marR="0" rtl="0" algn="l">
              <a:lnSpc>
                <a:spcPct val="150000"/>
              </a:lnSpc>
              <a:spcBef>
                <a:spcPts val="1600"/>
              </a:spcBef>
              <a:spcAft>
                <a:spcPts val="0"/>
              </a:spcAft>
              <a:buClr>
                <a:schemeClr val="lt1"/>
              </a:buClr>
              <a:buSzPts val="1300"/>
              <a:buFont typeface="Lato"/>
              <a:buAutoNum type="arabicPeriod"/>
            </a:pPr>
            <a:r>
              <a:rPr b="0" i="0" lang="en-GB" sz="1300" u="none" cap="none" strike="noStrike">
                <a:solidFill>
                  <a:schemeClr val="lt1"/>
                </a:solidFill>
                <a:latin typeface="Lato"/>
                <a:ea typeface="Lato"/>
                <a:cs typeface="Lato"/>
                <a:sym typeface="Lato"/>
              </a:rPr>
              <a:t>Is the !/$ spent on AI based solution worthy of investment ?</a:t>
            </a:r>
            <a:endParaRPr/>
          </a:p>
          <a:p>
            <a:pPr indent="-317500" lvl="0" marL="457200" marR="0" rtl="0" algn="l">
              <a:lnSpc>
                <a:spcPct val="150000"/>
              </a:lnSpc>
              <a:spcBef>
                <a:spcPts val="1600"/>
              </a:spcBef>
              <a:spcAft>
                <a:spcPts val="0"/>
              </a:spcAft>
              <a:buClr>
                <a:schemeClr val="lt1"/>
              </a:buClr>
              <a:buSzPts val="1300"/>
              <a:buFont typeface="Lato"/>
              <a:buAutoNum type="arabicPeriod"/>
            </a:pPr>
            <a:r>
              <a:rPr b="0" i="0" lang="en-GB" sz="1300" u="none" cap="none" strike="noStrike">
                <a:solidFill>
                  <a:schemeClr val="lt1"/>
                </a:solidFill>
                <a:latin typeface="Lato"/>
                <a:ea typeface="Lato"/>
                <a:cs typeface="Lato"/>
                <a:sym typeface="Lato"/>
              </a:rPr>
              <a:t>Do I have the timeline to iterate and improve/experiment ?</a:t>
            </a:r>
            <a:endParaRPr/>
          </a:p>
          <a:p>
            <a:pPr indent="0" lvl="0" marL="0" marR="0" rtl="0" algn="l">
              <a:lnSpc>
                <a:spcPct val="115000"/>
              </a:lnSpc>
              <a:spcBef>
                <a:spcPts val="1600"/>
              </a:spcBef>
              <a:spcAft>
                <a:spcPts val="0"/>
              </a:spcAft>
              <a:buClr>
                <a:schemeClr val="lt1"/>
              </a:buClr>
              <a:buSzPts val="1300"/>
              <a:buFont typeface="Lato"/>
              <a:buNone/>
            </a:pPr>
            <a:r>
              <a:t/>
            </a:r>
            <a:endParaRPr b="0" i="0" sz="1300" u="none" cap="none" strike="noStrike">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GB" sz="2400" u="none" cap="none" strike="noStrike">
                <a:solidFill>
                  <a:schemeClr val="lt1"/>
                </a:solidFill>
                <a:latin typeface="Montserrat"/>
                <a:ea typeface="Montserrat"/>
                <a:cs typeface="Montserrat"/>
                <a:sym typeface="Montserrat"/>
              </a:rPr>
              <a:t>Risks in AI Adoption</a:t>
            </a:r>
            <a:endParaRPr/>
          </a:p>
        </p:txBody>
      </p:sp>
      <p:sp>
        <p:nvSpPr>
          <p:cNvPr id="247" name="Google Shape;247;p3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1"/>
              </a:buClr>
              <a:buSzPts val="1400"/>
              <a:buFont typeface="Lato"/>
              <a:buNone/>
            </a:pPr>
            <a:r>
              <a:rPr b="0" i="0" lang="en-GB" sz="1400" u="none" cap="none" strike="noStrike">
                <a:solidFill>
                  <a:srgbClr val="F3F3F3"/>
                </a:solidFill>
                <a:latin typeface="Arial"/>
                <a:ea typeface="Arial"/>
                <a:cs typeface="Arial"/>
                <a:sym typeface="Arial"/>
              </a:rPr>
              <a:t>Yet the biggest harm that AI is likely to do to individuals in the short term is job displacement, as the amount of work we can automate with AI is vastly bigger than before.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lt1"/>
              </a:buClr>
              <a:buSzPts val="1400"/>
              <a:buFont typeface="Lato"/>
              <a:buNone/>
            </a:pPr>
            <a:r>
              <a:t/>
            </a:r>
            <a:endParaRPr sz="1400">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lt1"/>
              </a:buClr>
              <a:buSzPts val="1400"/>
              <a:buFont typeface="Lato"/>
              <a:buNone/>
            </a:pPr>
            <a:r>
              <a:rPr lang="en-GB" sz="1400">
                <a:solidFill>
                  <a:srgbClr val="F3F3F3"/>
                </a:solidFill>
                <a:latin typeface="Arial"/>
                <a:ea typeface="Arial"/>
                <a:cs typeface="Arial"/>
                <a:sym typeface="Arial"/>
              </a:rPr>
              <a:t>You need to understand your data better.</a:t>
            </a:r>
            <a:endParaRPr sz="1400">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lt1"/>
              </a:buClr>
              <a:buSzPts val="1400"/>
              <a:buFont typeface="Lato"/>
              <a:buNone/>
            </a:pPr>
            <a:r>
              <a:t/>
            </a:r>
            <a:endParaRPr sz="1400">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lt1"/>
              </a:buClr>
              <a:buSzPts val="1400"/>
              <a:buFont typeface="Lato"/>
              <a:buNone/>
            </a:pPr>
            <a:r>
              <a:rPr lang="en-GB" sz="1400">
                <a:solidFill>
                  <a:srgbClr val="F3F3F3"/>
                </a:solidFill>
                <a:latin typeface="Arial"/>
                <a:ea typeface="Arial"/>
                <a:cs typeface="Arial"/>
                <a:sym typeface="Arial"/>
              </a:rPr>
              <a:t>If you cannot create differentiation with data it is a problem.</a:t>
            </a:r>
            <a:endParaRPr sz="1400">
              <a:solidFill>
                <a:srgbClr val="F3F3F3"/>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GB" sz="2400" u="none" cap="none" strike="noStrike">
                <a:solidFill>
                  <a:schemeClr val="lt1"/>
                </a:solidFill>
                <a:latin typeface="Montserrat"/>
                <a:ea typeface="Montserrat"/>
                <a:cs typeface="Montserrat"/>
                <a:sym typeface="Montserrat"/>
              </a:rPr>
              <a:t>Traditional Applications of AI in Retail</a:t>
            </a:r>
            <a:endParaRPr/>
          </a:p>
        </p:txBody>
      </p:sp>
      <p:sp>
        <p:nvSpPr>
          <p:cNvPr id="253" name="Google Shape;253;p31"/>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1"/>
              </a:buClr>
              <a:buSzPts val="1300"/>
              <a:buFont typeface="Lato"/>
              <a:buChar char="●"/>
            </a:pPr>
            <a:r>
              <a:rPr b="0" i="0" lang="en-GB" sz="1300" u="none" cap="none" strike="noStrike">
                <a:solidFill>
                  <a:schemeClr val="lt1"/>
                </a:solidFill>
                <a:latin typeface="Lato"/>
                <a:ea typeface="Lato"/>
                <a:cs typeface="Lato"/>
                <a:sym typeface="Lato"/>
              </a:rPr>
              <a:t>Customer Segmentation</a:t>
            </a:r>
            <a:endParaRPr/>
          </a:p>
          <a:p>
            <a:pPr indent="0" lvl="0" marL="0" marR="0" rtl="0" algn="l">
              <a:lnSpc>
                <a:spcPct val="115000"/>
              </a:lnSpc>
              <a:spcBef>
                <a:spcPts val="1600"/>
              </a:spcBef>
              <a:spcAft>
                <a:spcPts val="0"/>
              </a:spcAft>
              <a:buClr>
                <a:schemeClr val="lt1"/>
              </a:buClr>
              <a:buSzPts val="1300"/>
              <a:buFont typeface="Lato"/>
              <a:buChar char="●"/>
            </a:pPr>
            <a:r>
              <a:rPr b="0" i="0" lang="en-GB" sz="1300" u="none" cap="none" strike="noStrike">
                <a:solidFill>
                  <a:schemeClr val="lt1"/>
                </a:solidFill>
                <a:latin typeface="Lato"/>
                <a:ea typeface="Lato"/>
                <a:cs typeface="Lato"/>
                <a:sym typeface="Lato"/>
              </a:rPr>
              <a:t>Inventory Management</a:t>
            </a:r>
            <a:endParaRPr/>
          </a:p>
          <a:p>
            <a:pPr indent="0" lvl="0" marL="0" marR="0" rtl="0" algn="l">
              <a:lnSpc>
                <a:spcPct val="115000"/>
              </a:lnSpc>
              <a:spcBef>
                <a:spcPts val="1600"/>
              </a:spcBef>
              <a:spcAft>
                <a:spcPts val="0"/>
              </a:spcAft>
              <a:buClr>
                <a:schemeClr val="lt1"/>
              </a:buClr>
              <a:buSzPts val="1300"/>
              <a:buFont typeface="Lato"/>
              <a:buChar char="●"/>
            </a:pPr>
            <a:r>
              <a:rPr b="0" i="0" lang="en-GB" sz="1300" u="none" cap="none" strike="noStrike">
                <a:solidFill>
                  <a:schemeClr val="lt1"/>
                </a:solidFill>
                <a:latin typeface="Lato"/>
                <a:ea typeface="Lato"/>
                <a:cs typeface="Lato"/>
                <a:sym typeface="Lato"/>
              </a:rPr>
              <a:t>Recommender Systems</a:t>
            </a:r>
            <a:endParaRPr/>
          </a:p>
          <a:p>
            <a:pPr indent="0" lvl="0" marL="0" marR="0" rtl="0" algn="l">
              <a:lnSpc>
                <a:spcPct val="115000"/>
              </a:lnSpc>
              <a:spcBef>
                <a:spcPts val="1600"/>
              </a:spcBef>
              <a:spcAft>
                <a:spcPts val="0"/>
              </a:spcAft>
              <a:buClr>
                <a:schemeClr val="lt1"/>
              </a:buClr>
              <a:buSzPts val="1300"/>
              <a:buFont typeface="Lato"/>
              <a:buChar char="●"/>
            </a:pPr>
            <a:r>
              <a:rPr b="0" i="0" lang="en-GB" sz="1300" u="none" cap="none" strike="noStrike">
                <a:solidFill>
                  <a:schemeClr val="lt1"/>
                </a:solidFill>
                <a:latin typeface="Lato"/>
                <a:ea typeface="Lato"/>
                <a:cs typeface="Lato"/>
                <a:sym typeface="Lato"/>
              </a:rPr>
              <a:t>Campaign Management</a:t>
            </a:r>
            <a:endParaRPr/>
          </a:p>
          <a:p>
            <a:pPr indent="0" lvl="0" marL="0" marR="0" rtl="0" algn="l">
              <a:lnSpc>
                <a:spcPct val="115000"/>
              </a:lnSpc>
              <a:spcBef>
                <a:spcPts val="1600"/>
              </a:spcBef>
              <a:spcAft>
                <a:spcPts val="0"/>
              </a:spcAft>
              <a:buClr>
                <a:schemeClr val="lt1"/>
              </a:buClr>
              <a:buSzPts val="1300"/>
              <a:buFont typeface="Lato"/>
              <a:buChar char="●"/>
            </a:pPr>
            <a:r>
              <a:rPr b="0" i="0" lang="en-GB" sz="1300" u="none" cap="none" strike="noStrike">
                <a:solidFill>
                  <a:schemeClr val="lt1"/>
                </a:solidFill>
                <a:latin typeface="Lato"/>
                <a:ea typeface="Lato"/>
                <a:cs typeface="Lato"/>
                <a:sym typeface="Lato"/>
              </a:rPr>
              <a:t>Insights</a:t>
            </a:r>
            <a:endParaRPr/>
          </a:p>
          <a:p>
            <a:pPr indent="0" lvl="0" marL="0" marR="0" rtl="0" algn="l">
              <a:lnSpc>
                <a:spcPct val="115000"/>
              </a:lnSpc>
              <a:spcBef>
                <a:spcPts val="1600"/>
              </a:spcBef>
              <a:spcAft>
                <a:spcPts val="0"/>
              </a:spcAft>
              <a:buClr>
                <a:schemeClr val="lt1"/>
              </a:buClr>
              <a:buSzPts val="1300"/>
              <a:buFont typeface="Lato"/>
              <a:buNone/>
            </a:pPr>
            <a:r>
              <a:t/>
            </a:r>
            <a:endParaRPr b="0" i="0" sz="1300" u="none" cap="none" strike="noStrike">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GB" sz="2400" u="none" cap="none" strike="noStrike">
                <a:solidFill>
                  <a:schemeClr val="lt1"/>
                </a:solidFill>
                <a:latin typeface="Montserrat"/>
                <a:ea typeface="Montserrat"/>
                <a:cs typeface="Montserrat"/>
                <a:sym typeface="Montserrat"/>
              </a:rPr>
              <a:t>Brief Introduction about me</a:t>
            </a:r>
            <a:endParaRPr/>
          </a:p>
        </p:txBody>
      </p:sp>
      <p:sp>
        <p:nvSpPr>
          <p:cNvPr id="141" name="Google Shape;141;p14"/>
          <p:cNvSpPr txBox="1"/>
          <p:nvPr>
            <p:ph idx="1" type="body"/>
          </p:nvPr>
        </p:nvSpPr>
        <p:spPr>
          <a:xfrm>
            <a:off x="1297500" y="1054375"/>
            <a:ext cx="7038900" cy="3918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Lato"/>
              <a:buChar char="●"/>
            </a:pPr>
            <a:r>
              <a:rPr b="0" i="0" lang="en-GB" sz="1400" u="none" cap="none" strike="noStrike">
                <a:solidFill>
                  <a:schemeClr val="lt1"/>
                </a:solidFill>
                <a:latin typeface="Lato"/>
                <a:ea typeface="Lato"/>
                <a:cs typeface="Lato"/>
                <a:sym typeface="Lato"/>
              </a:rPr>
              <a:t>BTech</a:t>
            </a:r>
            <a:r>
              <a:rPr b="0" i="0" lang="en-GB" sz="1400" u="none" cap="none" strike="noStrike">
                <a:solidFill>
                  <a:srgbClr val="595959"/>
                </a:solidFill>
                <a:latin typeface="Arial"/>
                <a:ea typeface="Arial"/>
                <a:cs typeface="Arial"/>
                <a:sym typeface="Arial"/>
              </a:rPr>
              <a:t> </a:t>
            </a:r>
            <a:r>
              <a:rPr b="0" i="0" lang="en-GB" sz="1400" u="none" cap="none" strike="noStrike">
                <a:solidFill>
                  <a:schemeClr val="lt1"/>
                </a:solidFill>
                <a:latin typeface="Lato"/>
                <a:ea typeface="Lato"/>
                <a:cs typeface="Lato"/>
                <a:sym typeface="Lato"/>
              </a:rPr>
              <a:t>( 2002) , PhD (2009) – CSE, IIT Kharagpur</a:t>
            </a:r>
            <a:endParaRPr/>
          </a:p>
          <a:p>
            <a:pPr indent="-317500" lvl="0" marL="457200" marR="0" rtl="0" algn="l">
              <a:lnSpc>
                <a:spcPct val="100000"/>
              </a:lnSpc>
              <a:spcBef>
                <a:spcPts val="2000"/>
              </a:spcBef>
              <a:spcAft>
                <a:spcPts val="0"/>
              </a:spcAft>
              <a:buClr>
                <a:schemeClr val="lt1"/>
              </a:buClr>
              <a:buSzPts val="1400"/>
              <a:buFont typeface="Lato"/>
              <a:buChar char="●"/>
            </a:pPr>
            <a:r>
              <a:rPr b="0" i="0" lang="en-GB" sz="1400" u="none" cap="none" strike="noStrike">
                <a:solidFill>
                  <a:schemeClr val="lt1"/>
                </a:solidFill>
                <a:latin typeface="Lato"/>
                <a:ea typeface="Lato"/>
                <a:cs typeface="Lato"/>
                <a:sym typeface="Lato"/>
              </a:rPr>
              <a:t>Synopsys (EDA), IBM (CPU), NVIDIA (GPU), Taro (Full Stack Engineer), Capillary (Principal Architect - AI)</a:t>
            </a:r>
            <a:endParaRPr/>
          </a:p>
          <a:p>
            <a:pPr indent="-317500" lvl="0" marL="457200" marR="0" rtl="0" algn="l">
              <a:lnSpc>
                <a:spcPct val="100000"/>
              </a:lnSpc>
              <a:spcBef>
                <a:spcPts val="2000"/>
              </a:spcBef>
              <a:spcAft>
                <a:spcPts val="0"/>
              </a:spcAft>
              <a:buClr>
                <a:schemeClr val="lt1"/>
              </a:buClr>
              <a:buSzPts val="1400"/>
              <a:buFont typeface="Lato"/>
              <a:buChar char="●"/>
            </a:pPr>
            <a:r>
              <a:rPr b="0" i="0" lang="en-GB" sz="1400" u="none" cap="none" strike="noStrike">
                <a:solidFill>
                  <a:schemeClr val="lt1"/>
                </a:solidFill>
                <a:latin typeface="Lato"/>
                <a:ea typeface="Lato"/>
                <a:cs typeface="Lato"/>
                <a:sym typeface="Lato"/>
              </a:rPr>
              <a:t>Applying AI to Retail</a:t>
            </a:r>
            <a:endParaRPr/>
          </a:p>
          <a:p>
            <a:pPr indent="-317500" lvl="0" marL="457200" marR="0" rtl="0" algn="l">
              <a:lnSpc>
                <a:spcPct val="100000"/>
              </a:lnSpc>
              <a:spcBef>
                <a:spcPts val="2000"/>
              </a:spcBef>
              <a:spcAft>
                <a:spcPts val="0"/>
              </a:spcAft>
              <a:buClr>
                <a:schemeClr val="lt1"/>
              </a:buClr>
              <a:buSzPts val="1400"/>
              <a:buFont typeface="Lato"/>
              <a:buChar char="●"/>
            </a:pPr>
            <a:r>
              <a:rPr b="0" i="0" lang="en-GB" sz="1400" u="none" cap="none" strike="noStrike">
                <a:solidFill>
                  <a:schemeClr val="lt1"/>
                </a:solidFill>
                <a:latin typeface="Lato"/>
                <a:ea typeface="Lato"/>
                <a:cs typeface="Lato"/>
                <a:sym typeface="Lato"/>
              </a:rPr>
              <a:t>Co-Founded IDLI (for social good) with Prof. Amit Sethi (IIT Bombay), Jacob Minz (Synopsys) and Biswa Gourav Singh (AMD)</a:t>
            </a:r>
            <a:endParaRPr/>
          </a:p>
          <a:p>
            <a:pPr indent="-317500" lvl="0" marL="457200" marR="0" rtl="0" algn="l">
              <a:lnSpc>
                <a:spcPct val="100000"/>
              </a:lnSpc>
              <a:spcBef>
                <a:spcPts val="600"/>
              </a:spcBef>
              <a:spcAft>
                <a:spcPts val="0"/>
              </a:spcAft>
              <a:buClr>
                <a:schemeClr val="lt1"/>
              </a:buClr>
              <a:buSzPts val="1400"/>
              <a:buFont typeface="Lato"/>
              <a:buChar char="●"/>
            </a:pPr>
            <a:r>
              <a:rPr b="0" i="0" lang="en-GB" sz="1400" u="sng" cap="none" strike="noStrike">
                <a:solidFill>
                  <a:schemeClr val="hlink"/>
                </a:solidFill>
                <a:latin typeface="Lato"/>
                <a:ea typeface="Lato"/>
                <a:cs typeface="Lato"/>
                <a:sym typeface="Lato"/>
                <a:hlinkClick r:id="rId3"/>
              </a:rPr>
              <a:t>https://www.facebook.com/groups/idliai/</a:t>
            </a:r>
            <a:endParaRPr/>
          </a:p>
          <a:p>
            <a:pPr indent="-317500" lvl="0" marL="457200" marR="0" rtl="0" algn="l">
              <a:lnSpc>
                <a:spcPct val="100000"/>
              </a:lnSpc>
              <a:spcBef>
                <a:spcPts val="2000"/>
              </a:spcBef>
              <a:spcAft>
                <a:spcPts val="0"/>
              </a:spcAft>
              <a:buClr>
                <a:schemeClr val="lt1"/>
              </a:buClr>
              <a:buSzPts val="1400"/>
              <a:buFont typeface="Lato"/>
              <a:buChar char="●"/>
            </a:pPr>
            <a:r>
              <a:rPr b="0" i="0" lang="en-GB" sz="1400" u="none" cap="none" strike="noStrike">
                <a:solidFill>
                  <a:schemeClr val="lt1"/>
                </a:solidFill>
                <a:latin typeface="Lato"/>
                <a:ea typeface="Lato"/>
                <a:cs typeface="Lato"/>
                <a:sym typeface="Lato"/>
              </a:rPr>
              <a:t>Linked In -</a:t>
            </a:r>
            <a:r>
              <a:rPr b="0" i="0" lang="en-GB" sz="1400" u="sng" cap="none" strike="noStrike">
                <a:solidFill>
                  <a:schemeClr val="hlink"/>
                </a:solidFill>
                <a:latin typeface="Lato"/>
                <a:ea typeface="Lato"/>
                <a:cs typeface="Lato"/>
                <a:sym typeface="Lato"/>
                <a:hlinkClick r:id="rId4"/>
              </a:rPr>
              <a:t> https://www.linkedin.com/in/subratpanda/</a:t>
            </a:r>
            <a:endParaRPr/>
          </a:p>
          <a:p>
            <a:pPr indent="-317500" lvl="0" marL="457200" marR="0" rtl="0" algn="l">
              <a:lnSpc>
                <a:spcPct val="100000"/>
              </a:lnSpc>
              <a:spcBef>
                <a:spcPts val="2000"/>
              </a:spcBef>
              <a:spcAft>
                <a:spcPts val="0"/>
              </a:spcAft>
              <a:buClr>
                <a:schemeClr val="lt1"/>
              </a:buClr>
              <a:buSzPts val="1400"/>
              <a:buFont typeface="Lato"/>
              <a:buChar char="●"/>
            </a:pPr>
            <a:r>
              <a:rPr b="0" i="0" lang="en-GB" sz="1400" u="none" cap="none" strike="noStrike">
                <a:solidFill>
                  <a:schemeClr val="lt1"/>
                </a:solidFill>
                <a:latin typeface="Lato"/>
                <a:ea typeface="Lato"/>
                <a:cs typeface="Lato"/>
                <a:sym typeface="Lato"/>
              </a:rPr>
              <a:t>Facebook -</a:t>
            </a:r>
            <a:r>
              <a:rPr b="0" i="0" lang="en-GB" sz="1400" u="sng" cap="none" strike="noStrike">
                <a:solidFill>
                  <a:schemeClr val="hlink"/>
                </a:solidFill>
                <a:latin typeface="Lato"/>
                <a:ea typeface="Lato"/>
                <a:cs typeface="Lato"/>
                <a:sym typeface="Lato"/>
                <a:hlinkClick r:id="rId5"/>
              </a:rPr>
              <a:t> https://www.facebook.com/subratpanda</a:t>
            </a:r>
            <a:endParaRPr/>
          </a:p>
          <a:p>
            <a:pPr indent="-317500" lvl="0" marL="457200" marR="0" rtl="0" algn="l">
              <a:lnSpc>
                <a:spcPct val="100000"/>
              </a:lnSpc>
              <a:spcBef>
                <a:spcPts val="2000"/>
              </a:spcBef>
              <a:spcAft>
                <a:spcPts val="0"/>
              </a:spcAft>
              <a:buClr>
                <a:schemeClr val="lt1"/>
              </a:buClr>
              <a:buSzPts val="1400"/>
              <a:buFont typeface="Lato"/>
              <a:buChar char="●"/>
            </a:pPr>
            <a:r>
              <a:rPr b="0" i="0" lang="en-GB" sz="1400" u="none" cap="none" strike="noStrike">
                <a:solidFill>
                  <a:schemeClr val="lt1"/>
                </a:solidFill>
                <a:latin typeface="Lato"/>
                <a:ea typeface="Lato"/>
                <a:cs typeface="Lato"/>
                <a:sym typeface="Lato"/>
              </a:rPr>
              <a:t>Twitter - @subratpanda</a:t>
            </a:r>
            <a:endParaRPr/>
          </a:p>
          <a:p>
            <a:pPr indent="0" lvl="0" marL="0" marR="0" rtl="0" algn="l">
              <a:lnSpc>
                <a:spcPct val="115000"/>
              </a:lnSpc>
              <a:spcBef>
                <a:spcPts val="0"/>
              </a:spcBef>
              <a:spcAft>
                <a:spcPts val="0"/>
              </a:spcAft>
              <a:buClr>
                <a:schemeClr val="lt1"/>
              </a:buClr>
              <a:buSzPts val="1400"/>
              <a:buFont typeface="Lato"/>
              <a:buNone/>
            </a:pPr>
            <a:r>
              <a:t/>
            </a:r>
            <a:endParaRPr b="0" i="0" sz="1400" u="none" cap="none" strike="noStrike">
              <a:solidFill>
                <a:schemeClr val="lt1"/>
              </a:solidFill>
              <a:latin typeface="Lato"/>
              <a:ea typeface="Lato"/>
              <a:cs typeface="Lato"/>
              <a:sym typeface="Lato"/>
            </a:endParaRPr>
          </a:p>
        </p:txBody>
      </p:sp>
      <p:pic>
        <p:nvPicPr>
          <p:cNvPr descr="me.jpg" id="142" name="Google Shape;142;p14"/>
          <p:cNvPicPr preferRelativeResize="0"/>
          <p:nvPr/>
        </p:nvPicPr>
        <p:blipFill rotWithShape="1">
          <a:blip r:embed="rId6">
            <a:alphaModFix/>
          </a:blip>
          <a:srcRect b="0" l="0" r="0" t="0"/>
          <a:stretch/>
        </p:blipFill>
        <p:spPr>
          <a:xfrm>
            <a:off x="6362700" y="3189575"/>
            <a:ext cx="1493675" cy="1493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GB" sz="2400" u="none" cap="none" strike="noStrike">
                <a:solidFill>
                  <a:schemeClr val="lt1"/>
                </a:solidFill>
                <a:latin typeface="Montserrat"/>
                <a:ea typeface="Montserrat"/>
                <a:cs typeface="Montserrat"/>
                <a:sym typeface="Montserrat"/>
              </a:rPr>
              <a:t>Neo-AI in Retail</a:t>
            </a:r>
            <a:br>
              <a:rPr b="0" i="0" lang="en-GB" sz="2400" u="none" cap="none" strike="noStrike">
                <a:solidFill>
                  <a:schemeClr val="lt1"/>
                </a:solidFill>
                <a:latin typeface="Montserrat"/>
                <a:ea typeface="Montserrat"/>
                <a:cs typeface="Montserrat"/>
                <a:sym typeface="Montserrat"/>
              </a:rPr>
            </a:br>
            <a:endParaRPr b="0" i="0" sz="2400" u="none" cap="none" strike="noStrike">
              <a:solidFill>
                <a:schemeClr val="lt1"/>
              </a:solidFill>
              <a:latin typeface="Montserrat"/>
              <a:ea typeface="Montserrat"/>
              <a:cs typeface="Montserrat"/>
              <a:sym typeface="Montserrat"/>
            </a:endParaRPr>
          </a:p>
        </p:txBody>
      </p:sp>
      <p:sp>
        <p:nvSpPr>
          <p:cNvPr id="259" name="Google Shape;259;p32"/>
          <p:cNvSpPr txBox="1"/>
          <p:nvPr>
            <p:ph idx="1" type="body"/>
          </p:nvPr>
        </p:nvSpPr>
        <p:spPr>
          <a:xfrm>
            <a:off x="1253958" y="1509494"/>
            <a:ext cx="7038900" cy="291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1"/>
              </a:buClr>
              <a:buSzPts val="1300"/>
              <a:buFont typeface="Lato"/>
              <a:buChar char="●"/>
            </a:pPr>
            <a:r>
              <a:rPr b="0" i="0" lang="en-GB" sz="1300" u="none" cap="none" strike="noStrike">
                <a:solidFill>
                  <a:schemeClr val="lt1"/>
                </a:solidFill>
                <a:latin typeface="Lato"/>
                <a:ea typeface="Lato"/>
                <a:cs typeface="Lato"/>
                <a:sym typeface="Lato"/>
              </a:rPr>
              <a:t>Enhanced  Inventory Management – Takes care of other factors which could have been hard to decipher.</a:t>
            </a:r>
            <a:endParaRPr/>
          </a:p>
          <a:p>
            <a:pPr indent="0" lvl="0" marL="0" marR="0" rtl="0" algn="l">
              <a:lnSpc>
                <a:spcPct val="115000"/>
              </a:lnSpc>
              <a:spcBef>
                <a:spcPts val="1600"/>
              </a:spcBef>
              <a:spcAft>
                <a:spcPts val="0"/>
              </a:spcAft>
              <a:buClr>
                <a:schemeClr val="lt1"/>
              </a:buClr>
              <a:buSzPts val="1300"/>
              <a:buFont typeface="Lato"/>
              <a:buChar char="●"/>
            </a:pPr>
            <a:r>
              <a:rPr b="0" i="0" lang="en-GB" sz="1300" u="none" cap="none" strike="noStrike">
                <a:solidFill>
                  <a:schemeClr val="lt1"/>
                </a:solidFill>
                <a:latin typeface="Lato"/>
                <a:ea typeface="Lato"/>
                <a:cs typeface="Lato"/>
                <a:sym typeface="Lato"/>
              </a:rPr>
              <a:t>Enhanced Recommender Systems</a:t>
            </a:r>
            <a:endParaRPr/>
          </a:p>
          <a:p>
            <a:pPr indent="0" lvl="0" marL="0" marR="0" rtl="0" algn="l">
              <a:lnSpc>
                <a:spcPct val="115000"/>
              </a:lnSpc>
              <a:spcBef>
                <a:spcPts val="1600"/>
              </a:spcBef>
              <a:spcAft>
                <a:spcPts val="0"/>
              </a:spcAft>
              <a:buClr>
                <a:schemeClr val="lt1"/>
              </a:buClr>
              <a:buSzPts val="1300"/>
              <a:buFont typeface="Lato"/>
              <a:buChar char="●"/>
            </a:pPr>
            <a:r>
              <a:rPr b="0" i="0" lang="en-GB" sz="1300" u="none" cap="none" strike="noStrike">
                <a:solidFill>
                  <a:schemeClr val="lt1"/>
                </a:solidFill>
                <a:latin typeface="Lato"/>
                <a:ea typeface="Lato"/>
                <a:cs typeface="Lato"/>
                <a:sym typeface="Lato"/>
              </a:rPr>
              <a:t>Customer Engagement – Chatbots based interface (NorthFace – using IBM Watson)</a:t>
            </a:r>
            <a:endParaRPr/>
          </a:p>
          <a:p>
            <a:pPr indent="0" lvl="0" marL="0" marR="0" rtl="0" algn="l">
              <a:lnSpc>
                <a:spcPct val="115000"/>
              </a:lnSpc>
              <a:spcBef>
                <a:spcPts val="1600"/>
              </a:spcBef>
              <a:spcAft>
                <a:spcPts val="0"/>
              </a:spcAft>
              <a:buClr>
                <a:schemeClr val="lt1"/>
              </a:buClr>
              <a:buSzPts val="1300"/>
              <a:buFont typeface="Lato"/>
              <a:buChar char="●"/>
            </a:pPr>
            <a:r>
              <a:rPr b="0" i="0" lang="en-GB" sz="1300" u="none" cap="none" strike="noStrike">
                <a:solidFill>
                  <a:schemeClr val="lt1"/>
                </a:solidFill>
                <a:latin typeface="Lato"/>
                <a:ea typeface="Lato"/>
                <a:cs typeface="Lato"/>
                <a:sym typeface="Lato"/>
              </a:rPr>
              <a:t>Consumer Insights – Deep Understanding of Stores and Customers</a:t>
            </a:r>
            <a:endParaRPr/>
          </a:p>
          <a:p>
            <a:pPr indent="0" lvl="0" marL="0" marR="0" rtl="0" algn="l">
              <a:lnSpc>
                <a:spcPct val="115000"/>
              </a:lnSpc>
              <a:spcBef>
                <a:spcPts val="1600"/>
              </a:spcBef>
              <a:spcAft>
                <a:spcPts val="0"/>
              </a:spcAft>
              <a:buClr>
                <a:schemeClr val="lt1"/>
              </a:buClr>
              <a:buSzPts val="1300"/>
              <a:buFont typeface="Lato"/>
              <a:buChar char="●"/>
            </a:pPr>
            <a:r>
              <a:rPr b="0" i="0" lang="en-GB" sz="1300" u="none" cap="none" strike="noStrike">
                <a:solidFill>
                  <a:schemeClr val="lt1"/>
                </a:solidFill>
                <a:latin typeface="Lato"/>
                <a:ea typeface="Lato"/>
                <a:cs typeface="Lato"/>
                <a:sym typeface="Lato"/>
              </a:rPr>
              <a:t>Logistics and Delivery – Robots and Drones</a:t>
            </a:r>
            <a:endParaRPr/>
          </a:p>
          <a:p>
            <a:pPr indent="0" lvl="0" marL="0" marR="0" rtl="0" algn="l">
              <a:lnSpc>
                <a:spcPct val="115000"/>
              </a:lnSpc>
              <a:spcBef>
                <a:spcPts val="1600"/>
              </a:spcBef>
              <a:spcAft>
                <a:spcPts val="0"/>
              </a:spcAft>
              <a:buClr>
                <a:schemeClr val="lt1"/>
              </a:buClr>
              <a:buSzPts val="1300"/>
              <a:buFont typeface="Lato"/>
              <a:buChar char="●"/>
            </a:pPr>
            <a:r>
              <a:rPr b="0" i="0" lang="en-GB" sz="1300" u="none" cap="none" strike="noStrike">
                <a:solidFill>
                  <a:schemeClr val="lt1"/>
                </a:solidFill>
                <a:latin typeface="Lato"/>
                <a:ea typeface="Lato"/>
                <a:cs typeface="Lato"/>
                <a:sym typeface="Lato"/>
              </a:rPr>
              <a:t>Others – AI powered Gift Selection</a:t>
            </a:r>
            <a:endParaRPr/>
          </a:p>
          <a:p>
            <a:pPr indent="82550" lvl="0" marL="0" marR="0" rtl="0" algn="l">
              <a:lnSpc>
                <a:spcPct val="115000"/>
              </a:lnSpc>
              <a:spcBef>
                <a:spcPts val="1600"/>
              </a:spcBef>
              <a:spcAft>
                <a:spcPts val="0"/>
              </a:spcAft>
              <a:buClr>
                <a:schemeClr val="lt1"/>
              </a:buClr>
              <a:buSzPts val="1300"/>
              <a:buFont typeface="Lato"/>
              <a:buNone/>
            </a:pPr>
            <a:r>
              <a:t/>
            </a:r>
            <a:endParaRPr b="0" i="0" sz="1300" u="none" cap="none" strike="noStrike">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GB" sz="2400" u="none" cap="none" strike="noStrike">
                <a:solidFill>
                  <a:schemeClr val="lt1"/>
                </a:solidFill>
                <a:latin typeface="Montserrat"/>
                <a:ea typeface="Montserrat"/>
                <a:cs typeface="Montserrat"/>
                <a:sym typeface="Montserrat"/>
              </a:rPr>
              <a:t>Using Computer Vision in Retail</a:t>
            </a:r>
            <a:endParaRPr/>
          </a:p>
        </p:txBody>
      </p:sp>
      <p:sp>
        <p:nvSpPr>
          <p:cNvPr id="265" name="Google Shape;265;p33"/>
          <p:cNvSpPr txBox="1"/>
          <p:nvPr>
            <p:ph idx="1" type="body"/>
          </p:nvPr>
        </p:nvSpPr>
        <p:spPr>
          <a:xfrm>
            <a:off x="1297500" y="1242950"/>
            <a:ext cx="7038900" cy="3750900"/>
          </a:xfrm>
          <a:prstGeom prst="rect">
            <a:avLst/>
          </a:prstGeom>
          <a:noFill/>
          <a:ln>
            <a:noFill/>
          </a:ln>
        </p:spPr>
        <p:txBody>
          <a:bodyPr anchorCtr="0" anchor="t" bIns="91425" lIns="91425" spcFirstLastPara="1" rIns="91425" wrap="square" tIns="91425">
            <a:noAutofit/>
          </a:bodyPr>
          <a:lstStyle/>
          <a:p>
            <a:pPr indent="0" lvl="0" marL="0" marR="0" rtl="0" algn="l">
              <a:lnSpc>
                <a:spcPct val="50000"/>
              </a:lnSpc>
              <a:spcBef>
                <a:spcPts val="0"/>
              </a:spcBef>
              <a:spcAft>
                <a:spcPts val="0"/>
              </a:spcAft>
              <a:buNone/>
            </a:pPr>
            <a:r>
              <a:rPr b="0" i="0" lang="en-GB" sz="1000" u="none" cap="none" strike="noStrike">
                <a:solidFill>
                  <a:schemeClr val="lt1"/>
                </a:solidFill>
                <a:latin typeface="Arial"/>
                <a:ea typeface="Arial"/>
                <a:cs typeface="Arial"/>
                <a:sym typeface="Arial"/>
              </a:rPr>
              <a:t>Video analytics, derived through computer vision, helps retailers answer many critical questions, including:</a:t>
            </a:r>
            <a:endParaRPr b="0" i="0" sz="1000" u="none" cap="none" strike="noStrike">
              <a:solidFill>
                <a:schemeClr val="lt1"/>
              </a:solidFill>
              <a:latin typeface="Arial"/>
              <a:ea typeface="Arial"/>
              <a:cs typeface="Arial"/>
              <a:sym typeface="Arial"/>
            </a:endParaRPr>
          </a:p>
          <a:p>
            <a:pPr indent="-285750" lvl="0" marL="285750" marR="0" rtl="0" algn="l">
              <a:lnSpc>
                <a:spcPct val="50000"/>
              </a:lnSpc>
              <a:spcBef>
                <a:spcPts val="1600"/>
              </a:spcBef>
              <a:spcAft>
                <a:spcPts val="0"/>
              </a:spcAft>
              <a:buClr>
                <a:schemeClr val="lt1"/>
              </a:buClr>
              <a:buSzPts val="1000"/>
              <a:buFont typeface="Noto Sans Symbols"/>
              <a:buChar char="▪"/>
            </a:pPr>
            <a:r>
              <a:rPr b="0" i="0" lang="en-GB" sz="1000" u="none" cap="none" strike="noStrike">
                <a:solidFill>
                  <a:schemeClr val="lt1"/>
                </a:solidFill>
                <a:latin typeface="Arial"/>
                <a:ea typeface="Arial"/>
                <a:cs typeface="Arial"/>
                <a:sym typeface="Arial"/>
              </a:rPr>
              <a:t>How many shoppers entered the store?</a:t>
            </a:r>
            <a:endParaRPr/>
          </a:p>
          <a:p>
            <a:pPr indent="-285750" lvl="0" marL="285750" marR="0" rtl="0" algn="l">
              <a:lnSpc>
                <a:spcPct val="50000"/>
              </a:lnSpc>
              <a:spcBef>
                <a:spcPts val="1600"/>
              </a:spcBef>
              <a:spcAft>
                <a:spcPts val="0"/>
              </a:spcAft>
              <a:buClr>
                <a:schemeClr val="lt1"/>
              </a:buClr>
              <a:buSzPts val="1000"/>
              <a:buFont typeface="Noto Sans Symbols"/>
              <a:buChar char="▪"/>
            </a:pPr>
            <a:r>
              <a:rPr b="0" i="0" lang="en-GB" sz="1000" u="none" cap="none" strike="noStrike">
                <a:solidFill>
                  <a:schemeClr val="lt1"/>
                </a:solidFill>
                <a:latin typeface="Arial"/>
                <a:ea typeface="Arial"/>
                <a:cs typeface="Arial"/>
                <a:sym typeface="Arial"/>
              </a:rPr>
              <a:t>What are my shoppers’ gender and age ranges?</a:t>
            </a:r>
            <a:endParaRPr/>
          </a:p>
          <a:p>
            <a:pPr indent="-285750" lvl="0" marL="285750" marR="0" rtl="0" algn="l">
              <a:lnSpc>
                <a:spcPct val="50000"/>
              </a:lnSpc>
              <a:spcBef>
                <a:spcPts val="1600"/>
              </a:spcBef>
              <a:spcAft>
                <a:spcPts val="0"/>
              </a:spcAft>
              <a:buClr>
                <a:schemeClr val="lt1"/>
              </a:buClr>
              <a:buSzPts val="1000"/>
              <a:buFont typeface="Noto Sans Symbols"/>
              <a:buChar char="▪"/>
            </a:pPr>
            <a:r>
              <a:rPr b="0" i="0" lang="en-GB" sz="1000" u="none" cap="none" strike="noStrike">
                <a:solidFill>
                  <a:schemeClr val="lt1"/>
                </a:solidFill>
                <a:latin typeface="Arial"/>
                <a:ea typeface="Arial"/>
                <a:cs typeface="Arial"/>
                <a:sym typeface="Arial"/>
              </a:rPr>
              <a:t>Where do shoppers go in my store (and where do they not go)?</a:t>
            </a:r>
            <a:endParaRPr/>
          </a:p>
          <a:p>
            <a:pPr indent="-285750" lvl="0" marL="285750" marR="0" rtl="0" algn="l">
              <a:lnSpc>
                <a:spcPct val="50000"/>
              </a:lnSpc>
              <a:spcBef>
                <a:spcPts val="1600"/>
              </a:spcBef>
              <a:spcAft>
                <a:spcPts val="0"/>
              </a:spcAft>
              <a:buClr>
                <a:schemeClr val="lt1"/>
              </a:buClr>
              <a:buSzPts val="1000"/>
              <a:buFont typeface="Noto Sans Symbols"/>
              <a:buChar char="▪"/>
            </a:pPr>
            <a:r>
              <a:rPr b="0" i="0" lang="en-GB" sz="1000" u="none" cap="none" strike="noStrike">
                <a:solidFill>
                  <a:schemeClr val="lt1"/>
                </a:solidFill>
                <a:latin typeface="Arial"/>
                <a:ea typeface="Arial"/>
                <a:cs typeface="Arial"/>
                <a:sym typeface="Arial"/>
              </a:rPr>
              <a:t>Where do shoppers stop and engage with fixtures or sales associates?</a:t>
            </a:r>
            <a:endParaRPr/>
          </a:p>
          <a:p>
            <a:pPr indent="-285750" lvl="0" marL="285750" marR="0" rtl="0" algn="l">
              <a:lnSpc>
                <a:spcPct val="50000"/>
              </a:lnSpc>
              <a:spcBef>
                <a:spcPts val="1600"/>
              </a:spcBef>
              <a:spcAft>
                <a:spcPts val="0"/>
              </a:spcAft>
              <a:buClr>
                <a:schemeClr val="lt1"/>
              </a:buClr>
              <a:buSzPts val="1000"/>
              <a:buFont typeface="Noto Sans Symbols"/>
              <a:buChar char="▪"/>
            </a:pPr>
            <a:r>
              <a:rPr b="0" i="0" lang="en-GB" sz="1000" u="none" cap="none" strike="noStrike">
                <a:solidFill>
                  <a:schemeClr val="lt1"/>
                </a:solidFill>
                <a:latin typeface="Arial"/>
                <a:ea typeface="Arial"/>
                <a:cs typeface="Arial"/>
                <a:sym typeface="Arial"/>
              </a:rPr>
              <a:t>How long do they stay engaged?</a:t>
            </a:r>
            <a:endParaRPr/>
          </a:p>
          <a:p>
            <a:pPr indent="-285750" lvl="0" marL="285750" marR="0" rtl="0" algn="l">
              <a:lnSpc>
                <a:spcPct val="50000"/>
              </a:lnSpc>
              <a:spcBef>
                <a:spcPts val="1600"/>
              </a:spcBef>
              <a:spcAft>
                <a:spcPts val="0"/>
              </a:spcAft>
              <a:buClr>
                <a:schemeClr val="lt1"/>
              </a:buClr>
              <a:buSzPts val="1000"/>
              <a:buFont typeface="Noto Sans Symbols"/>
              <a:buChar char="▪"/>
            </a:pPr>
            <a:r>
              <a:rPr b="0" i="0" lang="en-GB" sz="1000" u="none" cap="none" strike="noStrike">
                <a:solidFill>
                  <a:schemeClr val="lt1"/>
                </a:solidFill>
                <a:latin typeface="Arial"/>
                <a:ea typeface="Arial"/>
                <a:cs typeface="Arial"/>
                <a:sym typeface="Arial"/>
              </a:rPr>
              <a:t>Which are my most effective fixtures, and which ones are underperforming?</a:t>
            </a:r>
            <a:endParaRPr/>
          </a:p>
          <a:p>
            <a:pPr indent="-222250" lvl="0" marL="285750" marR="0" rtl="0" algn="l">
              <a:lnSpc>
                <a:spcPct val="50000"/>
              </a:lnSpc>
              <a:spcBef>
                <a:spcPts val="1600"/>
              </a:spcBef>
              <a:spcAft>
                <a:spcPts val="0"/>
              </a:spcAft>
              <a:buClr>
                <a:schemeClr val="lt1"/>
              </a:buClr>
              <a:buSzPts val="1000"/>
              <a:buFont typeface="Noto Sans Symbols"/>
              <a:buNone/>
            </a:pPr>
            <a:r>
              <a:t/>
            </a:r>
            <a:endParaRPr b="0" i="0" sz="1000" u="none" cap="none" strike="noStrike">
              <a:solidFill>
                <a:schemeClr val="lt1"/>
              </a:solidFill>
              <a:latin typeface="Arial"/>
              <a:ea typeface="Arial"/>
              <a:cs typeface="Arial"/>
              <a:sym typeface="Arial"/>
            </a:endParaRPr>
          </a:p>
          <a:p>
            <a:pPr indent="-285750" lvl="0" marL="285750" marR="0" rtl="0" algn="l">
              <a:lnSpc>
                <a:spcPct val="50000"/>
              </a:lnSpc>
              <a:spcBef>
                <a:spcPts val="1600"/>
              </a:spcBef>
              <a:spcAft>
                <a:spcPts val="0"/>
              </a:spcAft>
              <a:buClr>
                <a:schemeClr val="lt1"/>
              </a:buClr>
              <a:buSzPts val="1000"/>
              <a:buFont typeface="Noto Sans Symbols"/>
              <a:buChar char="▪"/>
            </a:pPr>
            <a:r>
              <a:rPr b="1" i="0" lang="en-GB" sz="1000" u="none" cap="none" strike="noStrike">
                <a:solidFill>
                  <a:schemeClr val="lt1"/>
                </a:solidFill>
                <a:latin typeface="Arial"/>
                <a:ea typeface="Arial"/>
                <a:cs typeface="Arial"/>
                <a:sym typeface="Arial"/>
              </a:rPr>
              <a:t>RetailNext</a:t>
            </a:r>
            <a:r>
              <a:rPr b="0" i="0" lang="en-GB" sz="1000" u="none" cap="none" strike="noStrike">
                <a:solidFill>
                  <a:schemeClr val="lt1"/>
                </a:solidFill>
                <a:latin typeface="Arial"/>
                <a:ea typeface="Arial"/>
                <a:cs typeface="Arial"/>
                <a:sym typeface="Arial"/>
              </a:rPr>
              <a:t> integrates a variety of sensor technologies as part of its “technology stack” in building its platform</a:t>
            </a:r>
            <a:br>
              <a:rPr b="0" i="0" lang="en-GB" sz="1000" u="none" cap="none" strike="noStrike">
                <a:solidFill>
                  <a:schemeClr val="lt1"/>
                </a:solidFill>
                <a:latin typeface="Arial"/>
                <a:ea typeface="Arial"/>
                <a:cs typeface="Arial"/>
                <a:sym typeface="Arial"/>
              </a:rPr>
            </a:br>
            <a:endParaRPr b="0" i="0" sz="1000" u="none" cap="none" strike="noStrike">
              <a:solidFill>
                <a:schemeClr val="lt1"/>
              </a:solidFill>
              <a:latin typeface="Arial"/>
              <a:ea typeface="Arial"/>
              <a:cs typeface="Arial"/>
              <a:sym typeface="Arial"/>
            </a:endParaRPr>
          </a:p>
          <a:p>
            <a:pPr indent="-285750" lvl="0" marL="285750" marR="0" rtl="0" algn="l">
              <a:lnSpc>
                <a:spcPct val="50000"/>
              </a:lnSpc>
              <a:spcBef>
                <a:spcPts val="1600"/>
              </a:spcBef>
              <a:spcAft>
                <a:spcPts val="0"/>
              </a:spcAft>
              <a:buClr>
                <a:schemeClr val="lt1"/>
              </a:buClr>
              <a:buSzPts val="1000"/>
              <a:buFont typeface="Noto Sans Symbols"/>
              <a:buChar char="▪"/>
            </a:pPr>
            <a:r>
              <a:rPr b="0" i="0" lang="en-GB" sz="1000" u="none" cap="none" strike="noStrike">
                <a:solidFill>
                  <a:schemeClr val="lt1"/>
                </a:solidFill>
                <a:latin typeface="Arial"/>
                <a:ea typeface="Arial"/>
                <a:cs typeface="Arial"/>
                <a:sym typeface="Arial"/>
              </a:rPr>
              <a:t>Reference: </a:t>
            </a:r>
            <a:r>
              <a:rPr b="0" i="0" lang="en-GB" sz="1000" u="sng" cap="none" strike="noStrike">
                <a:solidFill>
                  <a:schemeClr val="hlink"/>
                </a:solidFill>
                <a:latin typeface="Arial"/>
                <a:ea typeface="Arial"/>
                <a:cs typeface="Arial"/>
                <a:sym typeface="Arial"/>
                <a:hlinkClick r:id="rId3"/>
              </a:rPr>
              <a:t>https://retailnext.net/en/blog/computer-vision-sees-better-than-2020/</a:t>
            </a:r>
            <a:endParaRPr b="0" i="0" sz="1000" u="none" cap="none" strike="noStrike">
              <a:solidFill>
                <a:schemeClr val="lt1"/>
              </a:solidFill>
              <a:latin typeface="Arial"/>
              <a:ea typeface="Arial"/>
              <a:cs typeface="Arial"/>
              <a:sym typeface="Arial"/>
            </a:endParaRPr>
          </a:p>
          <a:p>
            <a:pPr indent="82550" lvl="0" marL="0" marR="0" rtl="0" algn="l">
              <a:lnSpc>
                <a:spcPct val="115000"/>
              </a:lnSpc>
              <a:spcBef>
                <a:spcPts val="1600"/>
              </a:spcBef>
              <a:spcAft>
                <a:spcPts val="0"/>
              </a:spcAft>
              <a:buClr>
                <a:schemeClr val="lt1"/>
              </a:buClr>
              <a:buSzPts val="1300"/>
              <a:buFont typeface="Lato"/>
              <a:buNone/>
            </a:pPr>
            <a:r>
              <a:t/>
            </a:r>
            <a:endParaRPr b="0" i="0" sz="1300" u="none" cap="none" strike="noStrike">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GB" sz="2400" u="none" cap="none" strike="noStrike">
                <a:solidFill>
                  <a:schemeClr val="lt1"/>
                </a:solidFill>
                <a:latin typeface="Montserrat"/>
                <a:ea typeface="Montserrat"/>
                <a:cs typeface="Montserrat"/>
                <a:sym typeface="Montserrat"/>
              </a:rPr>
              <a:t>How we do this ?</a:t>
            </a:r>
            <a:endParaRPr/>
          </a:p>
        </p:txBody>
      </p:sp>
      <p:sp>
        <p:nvSpPr>
          <p:cNvPr id="271" name="Google Shape;271;p34"/>
          <p:cNvSpPr txBox="1"/>
          <p:nvPr>
            <p:ph idx="1" type="body"/>
          </p:nvPr>
        </p:nvSpPr>
        <p:spPr>
          <a:xfrm>
            <a:off x="1297500" y="1015999"/>
            <a:ext cx="7038900" cy="3628571"/>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1"/>
              </a:buClr>
              <a:buSzPts val="1400"/>
              <a:buFont typeface="Noto Sans Symbols"/>
              <a:buChar char="▪"/>
            </a:pPr>
            <a:r>
              <a:rPr b="0" i="0" lang="en-GB" sz="1400" u="none" cap="none" strike="noStrike">
                <a:solidFill>
                  <a:schemeClr val="lt1"/>
                </a:solidFill>
                <a:latin typeface="Lato"/>
                <a:ea typeface="Lato"/>
                <a:cs typeface="Lato"/>
                <a:sym typeface="Lato"/>
              </a:rPr>
              <a:t>How many shoppers entered the store? – People Counting</a:t>
            </a:r>
            <a:endParaRPr/>
          </a:p>
          <a:p>
            <a:pPr indent="0" lvl="0" marL="0" marR="0" rtl="0" algn="l">
              <a:lnSpc>
                <a:spcPct val="115000"/>
              </a:lnSpc>
              <a:spcBef>
                <a:spcPts val="1600"/>
              </a:spcBef>
              <a:spcAft>
                <a:spcPts val="0"/>
              </a:spcAft>
              <a:buClr>
                <a:schemeClr val="lt1"/>
              </a:buClr>
              <a:buSzPts val="1400"/>
              <a:buFont typeface="Noto Sans Symbols"/>
              <a:buChar char="▪"/>
            </a:pPr>
            <a:r>
              <a:rPr b="0" i="0" lang="en-GB" sz="1400" u="none" cap="none" strike="noStrike">
                <a:solidFill>
                  <a:schemeClr val="lt1"/>
                </a:solidFill>
                <a:latin typeface="Lato"/>
                <a:ea typeface="Lato"/>
                <a:cs typeface="Lato"/>
                <a:sym typeface="Lato"/>
              </a:rPr>
              <a:t>What are my shoppers’ gender and age ranges? – Demographic Analysis</a:t>
            </a:r>
            <a:endParaRPr/>
          </a:p>
          <a:p>
            <a:pPr indent="0" lvl="0" marL="0" marR="0" rtl="0" algn="l">
              <a:lnSpc>
                <a:spcPct val="115000"/>
              </a:lnSpc>
              <a:spcBef>
                <a:spcPts val="1600"/>
              </a:spcBef>
              <a:spcAft>
                <a:spcPts val="0"/>
              </a:spcAft>
              <a:buClr>
                <a:schemeClr val="lt1"/>
              </a:buClr>
              <a:buSzPts val="1400"/>
              <a:buFont typeface="Noto Sans Symbols"/>
              <a:buChar char="▪"/>
            </a:pPr>
            <a:r>
              <a:rPr b="0" i="0" lang="en-GB" sz="1400" u="none" cap="none" strike="noStrike">
                <a:solidFill>
                  <a:schemeClr val="lt1"/>
                </a:solidFill>
                <a:latin typeface="Lato"/>
                <a:ea typeface="Lato"/>
                <a:cs typeface="Lato"/>
                <a:sym typeface="Lato"/>
              </a:rPr>
              <a:t>Where do shoppers go in my store (and where do they not go)? - Heatmap</a:t>
            </a:r>
            <a:endParaRPr b="0" i="0" sz="1400" u="none" cap="none" strike="noStrike">
              <a:solidFill>
                <a:schemeClr val="lt1"/>
              </a:solidFill>
              <a:latin typeface="Lato"/>
              <a:ea typeface="Lato"/>
              <a:cs typeface="Lato"/>
              <a:sym typeface="Lato"/>
            </a:endParaRPr>
          </a:p>
          <a:p>
            <a:pPr indent="0" lvl="0" marL="0" marR="0" rtl="0" algn="l">
              <a:lnSpc>
                <a:spcPct val="115000"/>
              </a:lnSpc>
              <a:spcBef>
                <a:spcPts val="1600"/>
              </a:spcBef>
              <a:spcAft>
                <a:spcPts val="0"/>
              </a:spcAft>
              <a:buClr>
                <a:schemeClr val="lt1"/>
              </a:buClr>
              <a:buSzPts val="1400"/>
              <a:buFont typeface="Noto Sans Symbols"/>
              <a:buChar char="▪"/>
            </a:pPr>
            <a:r>
              <a:rPr b="0" i="0" lang="en-GB" sz="1400" u="none" cap="none" strike="noStrike">
                <a:solidFill>
                  <a:schemeClr val="lt1"/>
                </a:solidFill>
                <a:latin typeface="Lato"/>
                <a:ea typeface="Lato"/>
                <a:cs typeface="Lato"/>
                <a:sym typeface="Lato"/>
              </a:rPr>
              <a:t>Where do shoppers stop and engage with fixtures or sales associates? – Shoppers Tracking</a:t>
            </a:r>
            <a:endParaRPr/>
          </a:p>
          <a:p>
            <a:pPr indent="0" lvl="0" marL="0" marR="0" rtl="0" algn="l">
              <a:lnSpc>
                <a:spcPct val="115000"/>
              </a:lnSpc>
              <a:spcBef>
                <a:spcPts val="1600"/>
              </a:spcBef>
              <a:spcAft>
                <a:spcPts val="0"/>
              </a:spcAft>
              <a:buClr>
                <a:schemeClr val="lt1"/>
              </a:buClr>
              <a:buSzPts val="1400"/>
              <a:buFont typeface="Noto Sans Symbols"/>
              <a:buChar char="▪"/>
            </a:pPr>
            <a:r>
              <a:rPr b="0" i="0" lang="en-GB" sz="1400" u="none" cap="none" strike="noStrike">
                <a:solidFill>
                  <a:schemeClr val="lt1"/>
                </a:solidFill>
                <a:latin typeface="Lato"/>
                <a:ea typeface="Lato"/>
                <a:cs typeface="Lato"/>
                <a:sym typeface="Lato"/>
              </a:rPr>
              <a:t>How long do they stay engaged? – Tracking and Identification</a:t>
            </a:r>
            <a:endParaRPr/>
          </a:p>
          <a:p>
            <a:pPr indent="0" lvl="0" marL="0" marR="0" rtl="0" algn="l">
              <a:lnSpc>
                <a:spcPct val="115000"/>
              </a:lnSpc>
              <a:spcBef>
                <a:spcPts val="1600"/>
              </a:spcBef>
              <a:spcAft>
                <a:spcPts val="0"/>
              </a:spcAft>
              <a:buClr>
                <a:schemeClr val="lt1"/>
              </a:buClr>
              <a:buSzPts val="1400"/>
              <a:buFont typeface="Noto Sans Symbols"/>
              <a:buChar char="▪"/>
            </a:pPr>
            <a:r>
              <a:rPr b="0" i="0" lang="en-GB" sz="1400" u="none" cap="none" strike="noStrike">
                <a:solidFill>
                  <a:schemeClr val="lt1"/>
                </a:solidFill>
                <a:latin typeface="Lato"/>
                <a:ea typeface="Lato"/>
                <a:cs typeface="Lato"/>
                <a:sym typeface="Lato"/>
              </a:rPr>
              <a:t>Which are my most effective fixtures, and which ones are underperforming? – Peel Off Counters</a:t>
            </a:r>
            <a:endParaRPr/>
          </a:p>
          <a:p>
            <a:pPr indent="0" lvl="0" marL="0" marR="0" rtl="0" algn="l">
              <a:lnSpc>
                <a:spcPct val="115000"/>
              </a:lnSpc>
              <a:spcBef>
                <a:spcPts val="1600"/>
              </a:spcBef>
              <a:spcAft>
                <a:spcPts val="0"/>
              </a:spcAft>
              <a:buClr>
                <a:schemeClr val="lt1"/>
              </a:buClr>
              <a:buSzPts val="1400"/>
              <a:buFont typeface="Noto Sans Symbols"/>
              <a:buChar char="▪"/>
            </a:pPr>
            <a:r>
              <a:rPr b="0" i="0" lang="en-GB" sz="1400" u="none" cap="none" strike="noStrike">
                <a:solidFill>
                  <a:schemeClr val="lt1"/>
                </a:solidFill>
                <a:latin typeface="Lato"/>
                <a:ea typeface="Lato"/>
                <a:cs typeface="Lato"/>
                <a:sym typeface="Lato"/>
              </a:rPr>
              <a:t>All of these can be solved using </a:t>
            </a:r>
            <a:r>
              <a:rPr b="1" i="0" lang="en-GB" sz="1400" u="none" cap="none" strike="noStrike">
                <a:solidFill>
                  <a:schemeClr val="lt1"/>
                </a:solidFill>
                <a:latin typeface="Lato"/>
                <a:ea typeface="Lato"/>
                <a:cs typeface="Lato"/>
                <a:sym typeface="Lato"/>
              </a:rPr>
              <a:t>AI.</a:t>
            </a:r>
            <a:endParaRPr b="0" i="0" sz="1300" u="none" cap="none" strike="noStrike">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GB" sz="2400" u="none" cap="none" strike="noStrike">
                <a:solidFill>
                  <a:schemeClr val="lt1"/>
                </a:solidFill>
                <a:latin typeface="Montserrat"/>
                <a:ea typeface="Montserrat"/>
                <a:cs typeface="Montserrat"/>
                <a:sym typeface="Montserrat"/>
              </a:rPr>
              <a:t>Q and A ?</a:t>
            </a:r>
            <a:endParaRPr/>
          </a:p>
        </p:txBody>
      </p:sp>
      <p:sp>
        <p:nvSpPr>
          <p:cNvPr id="277" name="Google Shape;277;p3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lt1"/>
              </a:buClr>
              <a:buSzPts val="1300"/>
              <a:buFont typeface="Lato"/>
              <a:buChar char="-"/>
            </a:pPr>
            <a:r>
              <a:rPr b="0" i="0" lang="en-GB" sz="1300" u="none" cap="none" strike="noStrike">
                <a:solidFill>
                  <a:schemeClr val="lt1"/>
                </a:solidFill>
                <a:latin typeface="Lato"/>
                <a:ea typeface="Lato"/>
                <a:cs typeface="Lato"/>
                <a:sym typeface="Lato"/>
              </a:rPr>
              <a:t>What were your key takeaways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992700" y="3175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GB" sz="2400" u="none" cap="none" strike="noStrike">
                <a:solidFill>
                  <a:schemeClr val="lt1"/>
                </a:solidFill>
                <a:latin typeface="Montserrat"/>
                <a:ea typeface="Montserrat"/>
                <a:cs typeface="Montserrat"/>
                <a:sym typeface="Montserrat"/>
              </a:rPr>
              <a:t>Industry 4.0</a:t>
            </a:r>
            <a:endParaRPr/>
          </a:p>
        </p:txBody>
      </p:sp>
      <p:pic>
        <p:nvPicPr>
          <p:cNvPr descr="Industry_4.0.png" id="148" name="Google Shape;148;p15"/>
          <p:cNvPicPr preferRelativeResize="0"/>
          <p:nvPr/>
        </p:nvPicPr>
        <p:blipFill rotWithShape="1">
          <a:blip r:embed="rId3">
            <a:alphaModFix/>
          </a:blip>
          <a:srcRect b="0" l="0" r="0" t="0"/>
          <a:stretch/>
        </p:blipFill>
        <p:spPr>
          <a:xfrm>
            <a:off x="1135771" y="1231650"/>
            <a:ext cx="4940255" cy="2395955"/>
          </a:xfrm>
          <a:prstGeom prst="rect">
            <a:avLst/>
          </a:prstGeom>
          <a:noFill/>
          <a:ln>
            <a:noFill/>
          </a:ln>
        </p:spPr>
      </p:pic>
      <p:sp>
        <p:nvSpPr>
          <p:cNvPr id="149" name="Google Shape;149;p15"/>
          <p:cNvSpPr txBox="1"/>
          <p:nvPr/>
        </p:nvSpPr>
        <p:spPr>
          <a:xfrm>
            <a:off x="1135775" y="3831775"/>
            <a:ext cx="4945200" cy="28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400"/>
              <a:buFont typeface="Arial"/>
              <a:buNone/>
            </a:pPr>
            <a:r>
              <a:rPr b="0" i="0" lang="en-GB" sz="1400" u="none" cap="none" strike="noStrike">
                <a:solidFill>
                  <a:srgbClr val="FFFFFF"/>
                </a:solidFill>
                <a:latin typeface="Arial"/>
                <a:ea typeface="Arial"/>
                <a:cs typeface="Arial"/>
                <a:sym typeface="Arial"/>
              </a:rPr>
              <a:t>https://en.wikipedia.org/wiki/Industry_4.0</a:t>
            </a:r>
            <a:endParaRPr/>
          </a:p>
        </p:txBody>
      </p:sp>
      <p:sp>
        <p:nvSpPr>
          <p:cNvPr id="150" name="Google Shape;150;p15"/>
          <p:cNvSpPr txBox="1"/>
          <p:nvPr/>
        </p:nvSpPr>
        <p:spPr>
          <a:xfrm>
            <a:off x="6578075" y="1324950"/>
            <a:ext cx="2416500" cy="25473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F3F3F3"/>
              </a:buClr>
              <a:buSzPts val="1400"/>
              <a:buFont typeface="Arial"/>
              <a:buAutoNum type="arabicPeriod"/>
            </a:pPr>
            <a:r>
              <a:rPr b="0" i="0" lang="en-GB" sz="1400" u="none" cap="none" strike="noStrike">
                <a:solidFill>
                  <a:srgbClr val="F3F3F3"/>
                </a:solidFill>
                <a:latin typeface="Arial"/>
                <a:ea typeface="Arial"/>
                <a:cs typeface="Arial"/>
                <a:sym typeface="Arial"/>
              </a:rPr>
              <a:t>Interoperability</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3F3"/>
              </a:solidFill>
              <a:latin typeface="Arial"/>
              <a:ea typeface="Arial"/>
              <a:cs typeface="Arial"/>
              <a:sym typeface="Arial"/>
            </a:endParaRPr>
          </a:p>
          <a:p>
            <a:pPr indent="-228600" lvl="0" marL="457200" marR="0" rtl="0" algn="l">
              <a:lnSpc>
                <a:spcPct val="100000"/>
              </a:lnSpc>
              <a:spcBef>
                <a:spcPts val="0"/>
              </a:spcBef>
              <a:spcAft>
                <a:spcPts val="0"/>
              </a:spcAft>
              <a:buClr>
                <a:srgbClr val="F3F3F3"/>
              </a:buClr>
              <a:buSzPts val="1400"/>
              <a:buFont typeface="Arial"/>
              <a:buAutoNum type="arabicPeriod"/>
            </a:pPr>
            <a:r>
              <a:rPr b="0" i="0" lang="en-GB" sz="1400" u="none" cap="none" strike="noStrike">
                <a:solidFill>
                  <a:srgbClr val="F3F3F3"/>
                </a:solidFill>
                <a:latin typeface="Arial"/>
                <a:ea typeface="Arial"/>
                <a:cs typeface="Arial"/>
                <a:sym typeface="Arial"/>
              </a:rPr>
              <a:t>Information transparency</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3F3"/>
              </a:solidFill>
              <a:latin typeface="Arial"/>
              <a:ea typeface="Arial"/>
              <a:cs typeface="Arial"/>
              <a:sym typeface="Arial"/>
            </a:endParaRPr>
          </a:p>
          <a:p>
            <a:pPr indent="-228600" lvl="0" marL="457200" marR="0" rtl="0" algn="l">
              <a:lnSpc>
                <a:spcPct val="100000"/>
              </a:lnSpc>
              <a:spcBef>
                <a:spcPts val="0"/>
              </a:spcBef>
              <a:spcAft>
                <a:spcPts val="0"/>
              </a:spcAft>
              <a:buClr>
                <a:srgbClr val="F3F3F3"/>
              </a:buClr>
              <a:buSzPts val="1400"/>
              <a:buFont typeface="Arial"/>
              <a:buAutoNum type="arabicPeriod"/>
            </a:pPr>
            <a:r>
              <a:rPr b="0" i="0" lang="en-GB" sz="1400" u="none" cap="none" strike="noStrike">
                <a:solidFill>
                  <a:srgbClr val="F3F3F3"/>
                </a:solidFill>
                <a:latin typeface="Arial"/>
                <a:ea typeface="Arial"/>
                <a:cs typeface="Arial"/>
                <a:sym typeface="Arial"/>
              </a:rPr>
              <a:t>Technical assistance</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3F3"/>
              </a:solidFill>
              <a:latin typeface="Arial"/>
              <a:ea typeface="Arial"/>
              <a:cs typeface="Arial"/>
              <a:sym typeface="Arial"/>
            </a:endParaRPr>
          </a:p>
          <a:p>
            <a:pPr indent="-228600" lvl="0" marL="457200" marR="0" rtl="0" algn="l">
              <a:lnSpc>
                <a:spcPct val="100000"/>
              </a:lnSpc>
              <a:spcBef>
                <a:spcPts val="0"/>
              </a:spcBef>
              <a:spcAft>
                <a:spcPts val="0"/>
              </a:spcAft>
              <a:buClr>
                <a:srgbClr val="F3F3F3"/>
              </a:buClr>
              <a:buSzPts val="1400"/>
              <a:buFont typeface="Arial"/>
              <a:buAutoNum type="arabicPeriod"/>
            </a:pPr>
            <a:r>
              <a:rPr b="0" i="0" lang="en-GB" sz="1400" u="none" cap="none" strike="noStrike">
                <a:solidFill>
                  <a:srgbClr val="F3F3F3"/>
                </a:solidFill>
                <a:latin typeface="Arial"/>
                <a:ea typeface="Arial"/>
                <a:cs typeface="Arial"/>
                <a:sym typeface="Arial"/>
              </a:rPr>
              <a:t>Decentralized decisions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57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GB" sz="2400" u="none" cap="none" strike="noStrike">
                <a:solidFill>
                  <a:schemeClr val="lt1"/>
                </a:solidFill>
                <a:latin typeface="Montserrat"/>
                <a:ea typeface="Montserrat"/>
                <a:cs typeface="Montserrat"/>
                <a:sym typeface="Montserrat"/>
              </a:rPr>
              <a:t>Knowledge is Power - </a:t>
            </a:r>
            <a:r>
              <a:rPr b="0" i="0" lang="en-GB" sz="1300" u="none" cap="none" strike="noStrike">
                <a:solidFill>
                  <a:schemeClr val="lt1"/>
                </a:solidFill>
                <a:latin typeface="Lato"/>
                <a:ea typeface="Lato"/>
                <a:cs typeface="Lato"/>
                <a:sym typeface="Lato"/>
              </a:rPr>
              <a:t>Sir Francis Bacon</a:t>
            </a:r>
            <a:endParaRPr/>
          </a:p>
          <a:p>
            <a:pPr indent="0" lvl="0" marL="0" marR="0" rtl="0" algn="l">
              <a:lnSpc>
                <a:spcPct val="100000"/>
              </a:lnSpc>
              <a:spcBef>
                <a:spcPts val="0"/>
              </a:spcBef>
              <a:spcAft>
                <a:spcPts val="0"/>
              </a:spcAft>
              <a:buClr>
                <a:schemeClr val="lt1"/>
              </a:buClr>
              <a:buSzPts val="2400"/>
              <a:buFont typeface="Montserrat"/>
              <a:buNone/>
            </a:pPr>
            <a:r>
              <a:t/>
            </a:r>
            <a:endParaRPr b="0" i="0" sz="2400" u="none" cap="none" strike="noStrike">
              <a:solidFill>
                <a:schemeClr val="lt1"/>
              </a:solidFill>
              <a:latin typeface="Montserrat"/>
              <a:ea typeface="Montserrat"/>
              <a:cs typeface="Montserrat"/>
              <a:sym typeface="Montserrat"/>
            </a:endParaRPr>
          </a:p>
        </p:txBody>
      </p:sp>
      <p:sp>
        <p:nvSpPr>
          <p:cNvPr id="156" name="Google Shape;156;p16"/>
          <p:cNvSpPr txBox="1"/>
          <p:nvPr>
            <p:ph idx="1" type="body"/>
          </p:nvPr>
        </p:nvSpPr>
        <p:spPr>
          <a:xfrm>
            <a:off x="1297500" y="1116150"/>
            <a:ext cx="7038900" cy="33624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lt1"/>
              </a:buClr>
              <a:buSzPts val="1600"/>
              <a:buFont typeface="Lato"/>
              <a:buChar char="-"/>
            </a:pPr>
            <a:r>
              <a:rPr b="0" i="0" lang="en-GB" sz="1600" u="none" cap="none" strike="noStrike">
                <a:solidFill>
                  <a:schemeClr val="lt1"/>
                </a:solidFill>
                <a:latin typeface="Lato"/>
                <a:ea typeface="Lato"/>
                <a:cs typeface="Lato"/>
                <a:sym typeface="Lato"/>
              </a:rPr>
              <a:t>Industry 4.0 enabled by IoT, BigData and AI</a:t>
            </a:r>
            <a:endParaRPr/>
          </a:p>
          <a:p>
            <a:pPr indent="-330200" lvl="1" marL="914400" marR="0" rtl="0" algn="l">
              <a:lnSpc>
                <a:spcPct val="100000"/>
              </a:lnSpc>
              <a:spcBef>
                <a:spcPts val="1600"/>
              </a:spcBef>
              <a:spcAft>
                <a:spcPts val="0"/>
              </a:spcAft>
              <a:buClr>
                <a:schemeClr val="lt1"/>
              </a:buClr>
              <a:buSzPts val="1600"/>
              <a:buFont typeface="Lato"/>
              <a:buChar char="-"/>
            </a:pPr>
            <a:r>
              <a:rPr b="0" i="0" lang="en-GB" sz="1600" u="none" cap="none" strike="noStrike">
                <a:solidFill>
                  <a:schemeClr val="lt1"/>
                </a:solidFill>
                <a:latin typeface="Lato"/>
                <a:ea typeface="Lato"/>
                <a:cs typeface="Lato"/>
                <a:sym typeface="Lato"/>
              </a:rPr>
              <a:t>IoT is  the intelligent sensor</a:t>
            </a:r>
            <a:endParaRPr/>
          </a:p>
          <a:p>
            <a:pPr indent="-330200" lvl="1" marL="914400" marR="0" rtl="0" algn="l">
              <a:lnSpc>
                <a:spcPct val="100000"/>
              </a:lnSpc>
              <a:spcBef>
                <a:spcPts val="1600"/>
              </a:spcBef>
              <a:spcAft>
                <a:spcPts val="0"/>
              </a:spcAft>
              <a:buClr>
                <a:schemeClr val="lt1"/>
              </a:buClr>
              <a:buSzPts val="1600"/>
              <a:buFont typeface="Lato"/>
              <a:buChar char="-"/>
            </a:pPr>
            <a:r>
              <a:rPr b="0" i="0" lang="en-GB" sz="1600" u="none" cap="none" strike="noStrike">
                <a:solidFill>
                  <a:schemeClr val="lt1"/>
                </a:solidFill>
                <a:latin typeface="Lato"/>
                <a:ea typeface="Lato"/>
                <a:cs typeface="Lato"/>
                <a:sym typeface="Lato"/>
              </a:rPr>
              <a:t>BigData will enable processing huge volumes of data</a:t>
            </a:r>
            <a:endParaRPr/>
          </a:p>
          <a:p>
            <a:pPr indent="-330200" lvl="1" marL="914400" marR="0" rtl="0" algn="l">
              <a:lnSpc>
                <a:spcPct val="100000"/>
              </a:lnSpc>
              <a:spcBef>
                <a:spcPts val="1600"/>
              </a:spcBef>
              <a:spcAft>
                <a:spcPts val="0"/>
              </a:spcAft>
              <a:buClr>
                <a:schemeClr val="lt1"/>
              </a:buClr>
              <a:buSzPts val="1600"/>
              <a:buFont typeface="Lato"/>
              <a:buChar char="-"/>
            </a:pPr>
            <a:r>
              <a:rPr b="0" i="0" lang="en-GB" sz="1600" u="none" cap="none" strike="noStrike">
                <a:solidFill>
                  <a:schemeClr val="lt1"/>
                </a:solidFill>
                <a:latin typeface="Lato"/>
                <a:ea typeface="Lato"/>
                <a:cs typeface="Lato"/>
                <a:sym typeface="Lato"/>
              </a:rPr>
              <a:t>AI will make sense of the data in decision making</a:t>
            </a:r>
            <a:endParaRPr/>
          </a:p>
          <a:p>
            <a:pPr indent="-330200" lvl="0" marL="457200" marR="0" rtl="0" algn="l">
              <a:lnSpc>
                <a:spcPct val="100000"/>
              </a:lnSpc>
              <a:spcBef>
                <a:spcPts val="1600"/>
              </a:spcBef>
              <a:spcAft>
                <a:spcPts val="0"/>
              </a:spcAft>
              <a:buClr>
                <a:schemeClr val="lt1"/>
              </a:buClr>
              <a:buSzPts val="1600"/>
              <a:buFont typeface="Lato"/>
              <a:buChar char="-"/>
            </a:pPr>
            <a:r>
              <a:rPr b="0" i="0" lang="en-GB" sz="1600" u="none" cap="none" strike="noStrike">
                <a:solidFill>
                  <a:schemeClr val="lt1"/>
                </a:solidFill>
                <a:latin typeface="Lato"/>
                <a:ea typeface="Lato"/>
                <a:cs typeface="Lato"/>
                <a:sym typeface="Lato"/>
              </a:rPr>
              <a:t>AI helps transform raw data into power - AI will transform businesses for sure</a:t>
            </a:r>
            <a:endParaRPr/>
          </a:p>
          <a:p>
            <a:pPr indent="-330200" lvl="0" marL="457200" marR="0" rtl="0" algn="l">
              <a:lnSpc>
                <a:spcPct val="100000"/>
              </a:lnSpc>
              <a:spcBef>
                <a:spcPts val="1600"/>
              </a:spcBef>
              <a:spcAft>
                <a:spcPts val="0"/>
              </a:spcAft>
              <a:buClr>
                <a:schemeClr val="lt1"/>
              </a:buClr>
              <a:buSzPts val="1600"/>
              <a:buFont typeface="Lato"/>
              <a:buChar char="-"/>
            </a:pPr>
            <a:r>
              <a:rPr b="0" i="0" lang="en-GB" sz="1600" u="none" cap="none" strike="noStrike">
                <a:solidFill>
                  <a:schemeClr val="lt1"/>
                </a:solidFill>
                <a:latin typeface="Lato"/>
                <a:ea typeface="Lato"/>
                <a:cs typeface="Lato"/>
                <a:sym typeface="Lato"/>
              </a:rPr>
              <a:t>Primarily Machine Learning and then the deeper aspects with Deep Learning </a:t>
            </a:r>
            <a:endParaRPr/>
          </a:p>
          <a:p>
            <a:pPr indent="0" lvl="0" marL="0" marR="0" rtl="0" algn="ctr">
              <a:lnSpc>
                <a:spcPct val="115000"/>
              </a:lnSpc>
              <a:spcBef>
                <a:spcPts val="1600"/>
              </a:spcBef>
              <a:spcAft>
                <a:spcPts val="0"/>
              </a:spcAft>
              <a:buClr>
                <a:schemeClr val="lt1"/>
              </a:buClr>
              <a:buSzPts val="1600"/>
              <a:buFont typeface="Lato"/>
              <a:buNone/>
            </a:pPr>
            <a:r>
              <a:rPr b="1" i="1" lang="en-GB" sz="1600" u="none" cap="none" strike="noStrike">
                <a:solidFill>
                  <a:schemeClr val="lt1"/>
                </a:solidFill>
                <a:latin typeface="Lato"/>
                <a:ea typeface="Lato"/>
                <a:cs typeface="Lato"/>
                <a:sym typeface="Lato"/>
              </a:rPr>
              <a:t>AI is the bedrock on which Industry 4.0 relies 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5787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GB" sz="2400" u="none" cap="none" strike="noStrike">
                <a:solidFill>
                  <a:schemeClr val="lt1"/>
                </a:solidFill>
                <a:latin typeface="Montserrat"/>
                <a:ea typeface="Montserrat"/>
                <a:cs typeface="Montserrat"/>
                <a:sym typeface="Montserrat"/>
              </a:rPr>
              <a:t>The AI landscape</a:t>
            </a:r>
            <a:endParaRPr b="0" i="0" sz="2400" u="none" cap="none" strike="noStrike">
              <a:solidFill>
                <a:schemeClr val="lt1"/>
              </a:solidFill>
              <a:latin typeface="Montserrat"/>
              <a:ea typeface="Montserrat"/>
              <a:cs typeface="Montserrat"/>
              <a:sym typeface="Montserrat"/>
            </a:endParaRPr>
          </a:p>
        </p:txBody>
      </p:sp>
      <p:pic>
        <p:nvPicPr>
          <p:cNvPr descr="Deep_Learning_Icons_R5_PNG.jpg.png" id="162" name="Google Shape;162;p17"/>
          <p:cNvPicPr preferRelativeResize="0"/>
          <p:nvPr/>
        </p:nvPicPr>
        <p:blipFill rotWithShape="1">
          <a:blip r:embed="rId3">
            <a:alphaModFix/>
          </a:blip>
          <a:srcRect b="0" l="0" r="0" t="0"/>
          <a:stretch/>
        </p:blipFill>
        <p:spPr>
          <a:xfrm>
            <a:off x="1556664" y="1023257"/>
            <a:ext cx="5955780" cy="37777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GB" sz="2400" u="none" cap="none" strike="noStrike">
                <a:solidFill>
                  <a:schemeClr val="lt1"/>
                </a:solidFill>
                <a:latin typeface="Montserrat"/>
                <a:ea typeface="Montserrat"/>
                <a:cs typeface="Montserrat"/>
                <a:sym typeface="Montserrat"/>
              </a:rPr>
              <a:t>Machine Learning – http://techleer.com </a:t>
            </a:r>
            <a:endParaRPr b="0" i="0" sz="2400" u="none" cap="none" strike="noStrike">
              <a:solidFill>
                <a:schemeClr val="lt1"/>
              </a:solidFill>
              <a:latin typeface="Montserrat"/>
              <a:ea typeface="Montserrat"/>
              <a:cs typeface="Montserrat"/>
              <a:sym typeface="Montserrat"/>
            </a:endParaRPr>
          </a:p>
        </p:txBody>
      </p:sp>
      <p:pic>
        <p:nvPicPr>
          <p:cNvPr descr="ai-ml-dl.jpg" id="168" name="Google Shape;168;p18"/>
          <p:cNvPicPr preferRelativeResize="0"/>
          <p:nvPr/>
        </p:nvPicPr>
        <p:blipFill rotWithShape="1">
          <a:blip r:embed="rId3">
            <a:alphaModFix/>
          </a:blip>
          <a:srcRect b="0" l="0" r="0" t="0"/>
          <a:stretch/>
        </p:blipFill>
        <p:spPr>
          <a:xfrm>
            <a:off x="1963058" y="956131"/>
            <a:ext cx="5282257" cy="37782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55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GB" sz="2400" u="none" cap="none" strike="noStrike">
                <a:solidFill>
                  <a:schemeClr val="lt1"/>
                </a:solidFill>
                <a:latin typeface="Montserrat"/>
                <a:ea typeface="Montserrat"/>
                <a:cs typeface="Montserrat"/>
                <a:sym typeface="Montserrat"/>
              </a:rPr>
              <a:t>What AI can and cannot Do today ?</a:t>
            </a:r>
            <a:endParaRPr/>
          </a:p>
        </p:txBody>
      </p:sp>
      <p:pic>
        <p:nvPicPr>
          <p:cNvPr descr="Screen Shot 2017-10-29 at 12.41.46 AM.png" id="174" name="Google Shape;174;p19"/>
          <p:cNvPicPr preferRelativeResize="0"/>
          <p:nvPr/>
        </p:nvPicPr>
        <p:blipFill rotWithShape="1">
          <a:blip r:embed="rId3">
            <a:alphaModFix/>
          </a:blip>
          <a:srcRect b="0" l="0" r="0" t="0"/>
          <a:stretch/>
        </p:blipFill>
        <p:spPr>
          <a:xfrm>
            <a:off x="1179963" y="1206800"/>
            <a:ext cx="7248760" cy="2955777"/>
          </a:xfrm>
          <a:prstGeom prst="rect">
            <a:avLst/>
          </a:prstGeom>
          <a:noFill/>
          <a:ln>
            <a:noFill/>
          </a:ln>
        </p:spPr>
      </p:pic>
      <p:sp>
        <p:nvSpPr>
          <p:cNvPr id="175" name="Google Shape;175;p19"/>
          <p:cNvSpPr txBox="1"/>
          <p:nvPr/>
        </p:nvSpPr>
        <p:spPr>
          <a:xfrm>
            <a:off x="1179975" y="4316975"/>
            <a:ext cx="7274100" cy="28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400"/>
              <a:buFont typeface="Arial"/>
              <a:buNone/>
            </a:pPr>
            <a:r>
              <a:rPr b="0" i="0" lang="en-GB" sz="1400" u="none" cap="none" strike="noStrike">
                <a:solidFill>
                  <a:srgbClr val="FFFFFF"/>
                </a:solidFill>
                <a:latin typeface="Arial"/>
                <a:ea typeface="Arial"/>
                <a:cs typeface="Arial"/>
                <a:sym typeface="Arial"/>
              </a:rPr>
              <a:t>https://hbr.org/2016/11/what-artificial-intelligence-can-and-cant-do-right-now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GB" sz="2400" u="none" cap="none" strike="noStrike">
                <a:solidFill>
                  <a:schemeClr val="lt1"/>
                </a:solidFill>
                <a:latin typeface="Montserrat"/>
                <a:ea typeface="Montserrat"/>
                <a:cs typeface="Montserrat"/>
                <a:sym typeface="Montserrat"/>
              </a:rPr>
              <a:t>Supervised Learning</a:t>
            </a:r>
            <a:endParaRPr/>
          </a:p>
        </p:txBody>
      </p:sp>
      <p:sp>
        <p:nvSpPr>
          <p:cNvPr id="181" name="Google Shape;181;p20"/>
          <p:cNvSpPr txBox="1"/>
          <p:nvPr>
            <p:ph idx="1" type="body"/>
          </p:nvPr>
        </p:nvSpPr>
        <p:spPr>
          <a:xfrm>
            <a:off x="1297500" y="1064725"/>
            <a:ext cx="7038900" cy="35829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lt1"/>
              </a:buClr>
              <a:buSzPts val="1200"/>
              <a:buFont typeface="Lato"/>
              <a:buAutoNum type="arabicPeriod"/>
            </a:pPr>
            <a:r>
              <a:rPr b="0" i="0" lang="en-GB" sz="1200" u="none" cap="none" strike="noStrike">
                <a:solidFill>
                  <a:schemeClr val="lt1"/>
                </a:solidFill>
                <a:latin typeface="Lato"/>
                <a:ea typeface="Lato"/>
                <a:cs typeface="Lato"/>
                <a:sym typeface="Lato"/>
              </a:rPr>
              <a:t>Being able to input A and output B will transform many industries. </a:t>
            </a:r>
            <a:endParaRPr/>
          </a:p>
          <a:p>
            <a:pPr indent="-330200" lvl="0" marL="457200" marR="0" rtl="0" algn="l">
              <a:lnSpc>
                <a:spcPct val="150000"/>
              </a:lnSpc>
              <a:spcBef>
                <a:spcPts val="1600"/>
              </a:spcBef>
              <a:spcAft>
                <a:spcPts val="0"/>
              </a:spcAft>
              <a:buClr>
                <a:schemeClr val="lt1"/>
              </a:buClr>
              <a:buSzPts val="1200"/>
              <a:buFont typeface="Lato"/>
              <a:buAutoNum type="arabicPeriod"/>
            </a:pPr>
            <a:r>
              <a:rPr b="0" i="0" lang="en-GB" sz="1200" u="none" cap="none" strike="noStrike">
                <a:solidFill>
                  <a:schemeClr val="lt1"/>
                </a:solidFill>
                <a:latin typeface="Lato"/>
                <a:ea typeface="Lato"/>
                <a:cs typeface="Lato"/>
                <a:sym typeface="Lato"/>
              </a:rPr>
              <a:t>The technical term for building this  A→B software is supervised learning.</a:t>
            </a:r>
            <a:endParaRPr/>
          </a:p>
          <a:p>
            <a:pPr indent="-330200" lvl="0" marL="457200" marR="0" rtl="0" algn="l">
              <a:lnSpc>
                <a:spcPct val="150000"/>
              </a:lnSpc>
              <a:spcBef>
                <a:spcPts val="1600"/>
              </a:spcBef>
              <a:spcAft>
                <a:spcPts val="0"/>
              </a:spcAft>
              <a:buClr>
                <a:schemeClr val="lt1"/>
              </a:buClr>
              <a:buSzPts val="1200"/>
              <a:buFont typeface="Lato"/>
              <a:buAutoNum type="arabicPeriod"/>
            </a:pPr>
            <a:r>
              <a:rPr b="0" i="0" lang="en-GB" sz="1200" u="none" cap="none" strike="noStrike">
                <a:solidFill>
                  <a:schemeClr val="lt1"/>
                </a:solidFill>
                <a:latin typeface="Lato"/>
                <a:ea typeface="Lato"/>
                <a:cs typeface="Lato"/>
                <a:sym typeface="Lato"/>
              </a:rPr>
              <a:t>The best solutions today are built with a technology called deep learning or deep neural networks, which were loosely inspired by the brain.</a:t>
            </a:r>
            <a:endParaRPr/>
          </a:p>
          <a:p>
            <a:pPr indent="-330200" lvl="0" marL="457200" marR="0" rtl="0" algn="l">
              <a:lnSpc>
                <a:spcPct val="150000"/>
              </a:lnSpc>
              <a:spcBef>
                <a:spcPts val="1600"/>
              </a:spcBef>
              <a:spcAft>
                <a:spcPts val="0"/>
              </a:spcAft>
              <a:buClr>
                <a:schemeClr val="lt1"/>
              </a:buClr>
              <a:buSzPts val="1200"/>
              <a:buFont typeface="Lato"/>
              <a:buAutoNum type="arabicPeriod"/>
            </a:pPr>
            <a:r>
              <a:rPr b="0" i="0" lang="en-GB" sz="1200" u="none" cap="none" strike="noStrike">
                <a:solidFill>
                  <a:schemeClr val="lt1"/>
                </a:solidFill>
                <a:latin typeface="Lato"/>
                <a:ea typeface="Lato"/>
                <a:cs typeface="Lato"/>
                <a:sym typeface="Lato"/>
              </a:rPr>
              <a:t>Basically labelled data is the most important requirement for Supervised Learning.</a:t>
            </a:r>
            <a:endParaRPr/>
          </a:p>
          <a:p>
            <a:pPr indent="0" lvl="0" marL="0" marR="0" rtl="0" algn="ctr">
              <a:lnSpc>
                <a:spcPct val="150000"/>
              </a:lnSpc>
              <a:spcBef>
                <a:spcPts val="1600"/>
              </a:spcBef>
              <a:spcAft>
                <a:spcPts val="0"/>
              </a:spcAft>
              <a:buClr>
                <a:schemeClr val="lt1"/>
              </a:buClr>
              <a:buSzPts val="1200"/>
              <a:buFont typeface="Lato"/>
              <a:buNone/>
            </a:pPr>
            <a:r>
              <a:rPr b="1" i="1" lang="en-GB" sz="1200" u="none" cap="none" strike="noStrike">
                <a:solidFill>
                  <a:schemeClr val="lt1"/>
                </a:solidFill>
                <a:latin typeface="Lato"/>
                <a:ea typeface="Lato"/>
                <a:cs typeface="Lato"/>
                <a:sym typeface="Lato"/>
              </a:rPr>
              <a:t>If a typical person can do a mental task with less than one second of thought, we can probably automate it using AI either now or in the near future. - Andrew 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descr="andrew_ng_nips_2016_transfer_learning-1.png" id="186" name="Google Shape;186;p21"/>
          <p:cNvPicPr preferRelativeResize="0"/>
          <p:nvPr/>
        </p:nvPicPr>
        <p:blipFill rotWithShape="1">
          <a:blip r:embed="rId3">
            <a:alphaModFix/>
          </a:blip>
          <a:srcRect b="0" l="0" r="0" t="0"/>
          <a:stretch/>
        </p:blipFill>
        <p:spPr>
          <a:xfrm>
            <a:off x="1909350" y="580938"/>
            <a:ext cx="5489540" cy="39809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