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31e8ea83e_2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431e8ea83e_2_19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31e8ea83e_2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431e8ea83e_2_24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31e8ea83e_2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431e8ea83e_2_24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431e8ea83e_2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431e8ea83e_2_25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431e8ea83e_2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431e8ea83e_2_25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431e8ea83e_2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431e8ea83e_2_26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31e8ea83e_2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431e8ea83e_2_20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31e8ea83e_2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431e8ea83e_2_20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31e8ea83e_2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431e8ea83e_2_21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31e8ea83e_2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431e8ea83e_2_21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31e8ea83e_2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431e8ea83e_2_22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31e8ea83e_2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431e8ea83e_2_22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31e8ea83e_2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431e8ea83e_2_23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31e8ea83e_2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431e8ea83e_2_23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30" name="Shape 130"/>
        <p:cNvGrpSpPr/>
        <p:nvPr/>
      </p:nvGrpSpPr>
      <p:grpSpPr>
        <a:xfrm>
          <a:off x="0" y="0"/>
          <a:ext cx="0" cy="0"/>
          <a:chOff x="0" y="0"/>
          <a:chExt cx="0" cy="0"/>
        </a:xfrm>
      </p:grpSpPr>
      <p:sp>
        <p:nvSpPr>
          <p:cNvPr id="131" name="Google Shape;131;p13"/>
          <p:cNvSpPr/>
          <p:nvPr/>
        </p:nvSpPr>
        <p:spPr>
          <a:xfrm>
            <a:off x="8210550" y="211931"/>
            <a:ext cx="642000" cy="120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32" name="Google Shape;132;p13"/>
          <p:cNvSpPr txBox="1"/>
          <p:nvPr>
            <p:ph type="title"/>
          </p:nvPr>
        </p:nvSpPr>
        <p:spPr>
          <a:xfrm>
            <a:off x="498474" y="363070"/>
            <a:ext cx="7556400" cy="8370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accent1"/>
              </a:buClr>
              <a:buSzPts val="3600"/>
              <a:buFont typeface="Rockwell"/>
              <a:buNone/>
              <a:defRPr b="0" i="0" sz="3600" u="none" cap="none" strike="noStrike">
                <a:solidFill>
                  <a:schemeClr val="accent1"/>
                </a:solidFill>
                <a:latin typeface="Rockwell"/>
                <a:ea typeface="Rockwell"/>
                <a:cs typeface="Rockwell"/>
                <a:sym typeface="Rockwell"/>
              </a:defRPr>
            </a:lvl1pPr>
            <a:lvl2pPr lvl="1" rtl="0">
              <a:spcBef>
                <a:spcPts val="0"/>
              </a:spcBef>
              <a:spcAft>
                <a:spcPts val="0"/>
              </a:spcAft>
              <a:buSzPts val="2800"/>
              <a:buNone/>
              <a:defRPr sz="1800"/>
            </a:lvl2pPr>
            <a:lvl3pPr lvl="2" rtl="0">
              <a:spcBef>
                <a:spcPts val="0"/>
              </a:spcBef>
              <a:spcAft>
                <a:spcPts val="0"/>
              </a:spcAft>
              <a:buSzPts val="2800"/>
              <a:buNone/>
              <a:defRPr sz="1800"/>
            </a:lvl3pPr>
            <a:lvl4pPr lvl="3" rtl="0">
              <a:spcBef>
                <a:spcPts val="0"/>
              </a:spcBef>
              <a:spcAft>
                <a:spcPts val="0"/>
              </a:spcAft>
              <a:buSzPts val="2800"/>
              <a:buNone/>
              <a:defRPr sz="1800"/>
            </a:lvl4pPr>
            <a:lvl5pPr lvl="4" rtl="0">
              <a:spcBef>
                <a:spcPts val="0"/>
              </a:spcBef>
              <a:spcAft>
                <a:spcPts val="0"/>
              </a:spcAft>
              <a:buSzPts val="2800"/>
              <a:buNone/>
              <a:defRPr sz="1800"/>
            </a:lvl5pPr>
            <a:lvl6pPr lvl="5" rtl="0">
              <a:spcBef>
                <a:spcPts val="0"/>
              </a:spcBef>
              <a:spcAft>
                <a:spcPts val="0"/>
              </a:spcAft>
              <a:buSzPts val="2800"/>
              <a:buNone/>
              <a:defRPr sz="1800"/>
            </a:lvl6pPr>
            <a:lvl7pPr lvl="6" rtl="0">
              <a:spcBef>
                <a:spcPts val="0"/>
              </a:spcBef>
              <a:spcAft>
                <a:spcPts val="0"/>
              </a:spcAft>
              <a:buSzPts val="2800"/>
              <a:buNone/>
              <a:defRPr sz="1800"/>
            </a:lvl7pPr>
            <a:lvl8pPr lvl="7" rtl="0">
              <a:spcBef>
                <a:spcPts val="0"/>
              </a:spcBef>
              <a:spcAft>
                <a:spcPts val="0"/>
              </a:spcAft>
              <a:buSzPts val="2800"/>
              <a:buNone/>
              <a:defRPr sz="1800"/>
            </a:lvl8pPr>
            <a:lvl9pPr lvl="8" rtl="0">
              <a:spcBef>
                <a:spcPts val="0"/>
              </a:spcBef>
              <a:spcAft>
                <a:spcPts val="0"/>
              </a:spcAft>
              <a:buSzPts val="2800"/>
              <a:buNone/>
              <a:defRPr sz="1800"/>
            </a:lvl9pPr>
          </a:lstStyle>
          <a:p/>
        </p:txBody>
      </p:sp>
      <p:sp>
        <p:nvSpPr>
          <p:cNvPr id="133" name="Google Shape;133;p13"/>
          <p:cNvSpPr txBox="1"/>
          <p:nvPr>
            <p:ph idx="1" type="body"/>
          </p:nvPr>
        </p:nvSpPr>
        <p:spPr>
          <a:xfrm>
            <a:off x="498474" y="1485900"/>
            <a:ext cx="7556400" cy="3108600"/>
          </a:xfrm>
          <a:prstGeom prst="rect">
            <a:avLst/>
          </a:prstGeom>
          <a:noFill/>
          <a:ln>
            <a:noFill/>
          </a:ln>
        </p:spPr>
        <p:txBody>
          <a:bodyPr anchorCtr="0" anchor="t" bIns="45700" lIns="91425" spcFirstLastPara="1" rIns="91425" wrap="square" tIns="45700"/>
          <a:lstStyle>
            <a:lvl1pPr indent="-323850" lvl="0" marL="457200" marR="0" rtl="0" algn="l">
              <a:spcBef>
                <a:spcPts val="2000"/>
              </a:spcBef>
              <a:spcAft>
                <a:spcPts val="0"/>
              </a:spcAft>
              <a:buClr>
                <a:schemeClr val="accent1"/>
              </a:buClr>
              <a:buSzPts val="1500"/>
              <a:buFont typeface="Noto Sans Symbols"/>
              <a:buChar char="■"/>
              <a:defRPr b="0" i="0" sz="2000" u="none" cap="none" strike="noStrike">
                <a:solidFill>
                  <a:srgbClr val="595959"/>
                </a:solidFill>
                <a:latin typeface="Rockwell"/>
                <a:ea typeface="Rockwell"/>
                <a:cs typeface="Rockwell"/>
                <a:sym typeface="Rockwell"/>
              </a:defRPr>
            </a:lvl1pPr>
            <a:lvl2pPr indent="-314325" lvl="1" marL="914400" marR="0" rtl="0" algn="l">
              <a:spcBef>
                <a:spcPts val="1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1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1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1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14325" lvl="5" marL="2743200" marR="0" rtl="0" algn="l">
              <a:spcBef>
                <a:spcPts val="1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indent="-314325" lvl="6" marL="3200400" marR="0" rtl="0" algn="l">
              <a:spcBef>
                <a:spcPts val="1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indent="-314325" lvl="7" marL="3657600" marR="0" rtl="0" algn="l">
              <a:spcBef>
                <a:spcPts val="1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indent="-314325" lvl="8" marL="4114800" marR="0" rtl="0" algn="l">
              <a:spcBef>
                <a:spcPts val="1600"/>
              </a:spcBef>
              <a:spcAft>
                <a:spcPts val="160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134" name="Google Shape;134;p13"/>
          <p:cNvSpPr txBox="1"/>
          <p:nvPr>
            <p:ph idx="10" type="dt"/>
          </p:nvPr>
        </p:nvSpPr>
        <p:spPr>
          <a:xfrm>
            <a:off x="6795247" y="4817689"/>
            <a:ext cx="2133600" cy="273900"/>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sz="1100">
                <a:solidFill>
                  <a:srgbClr val="595959"/>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35" name="Google Shape;135;p13"/>
          <p:cNvSpPr txBox="1"/>
          <p:nvPr>
            <p:ph idx="11" type="ftr"/>
          </p:nvPr>
        </p:nvSpPr>
        <p:spPr>
          <a:xfrm>
            <a:off x="201706" y="4817689"/>
            <a:ext cx="6123000" cy="2739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100">
                <a:solidFill>
                  <a:srgbClr val="595959"/>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36" name="Google Shape;136;p13"/>
          <p:cNvSpPr txBox="1"/>
          <p:nvPr>
            <p:ph idx="12" type="sldNum"/>
          </p:nvPr>
        </p:nvSpPr>
        <p:spPr>
          <a:xfrm>
            <a:off x="8305800" y="181676"/>
            <a:ext cx="5541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400">
                <a:solidFill>
                  <a:schemeClr val="lt1"/>
                </a:solidFill>
                <a:latin typeface="Rockwell"/>
                <a:ea typeface="Rockwell"/>
                <a:cs typeface="Rockwell"/>
                <a:sym typeface="Rockwell"/>
              </a:defRPr>
            </a:lvl1pPr>
            <a:lvl2pPr indent="0" lvl="1" marL="0" marR="0" rtl="0" algn="r">
              <a:spcBef>
                <a:spcPts val="0"/>
              </a:spcBef>
              <a:buNone/>
              <a:defRPr sz="1400">
                <a:solidFill>
                  <a:schemeClr val="lt1"/>
                </a:solidFill>
                <a:latin typeface="Rockwell"/>
                <a:ea typeface="Rockwell"/>
                <a:cs typeface="Rockwell"/>
                <a:sym typeface="Rockwell"/>
              </a:defRPr>
            </a:lvl2pPr>
            <a:lvl3pPr indent="0" lvl="2" marL="0" marR="0" rtl="0" algn="r">
              <a:spcBef>
                <a:spcPts val="0"/>
              </a:spcBef>
              <a:buNone/>
              <a:defRPr sz="1400">
                <a:solidFill>
                  <a:schemeClr val="lt1"/>
                </a:solidFill>
                <a:latin typeface="Rockwell"/>
                <a:ea typeface="Rockwell"/>
                <a:cs typeface="Rockwell"/>
                <a:sym typeface="Rockwell"/>
              </a:defRPr>
            </a:lvl3pPr>
            <a:lvl4pPr indent="0" lvl="3" marL="0" marR="0" rtl="0" algn="r">
              <a:spcBef>
                <a:spcPts val="0"/>
              </a:spcBef>
              <a:buNone/>
              <a:defRPr sz="1400">
                <a:solidFill>
                  <a:schemeClr val="lt1"/>
                </a:solidFill>
                <a:latin typeface="Rockwell"/>
                <a:ea typeface="Rockwell"/>
                <a:cs typeface="Rockwell"/>
                <a:sym typeface="Rockwell"/>
              </a:defRPr>
            </a:lvl4pPr>
            <a:lvl5pPr indent="0" lvl="4" marL="0" marR="0" rtl="0" algn="r">
              <a:spcBef>
                <a:spcPts val="0"/>
              </a:spcBef>
              <a:buNone/>
              <a:defRPr sz="1400">
                <a:solidFill>
                  <a:schemeClr val="lt1"/>
                </a:solidFill>
                <a:latin typeface="Rockwell"/>
                <a:ea typeface="Rockwell"/>
                <a:cs typeface="Rockwell"/>
                <a:sym typeface="Rockwell"/>
              </a:defRPr>
            </a:lvl5pPr>
            <a:lvl6pPr indent="0" lvl="5" marL="0" marR="0" rtl="0" algn="r">
              <a:spcBef>
                <a:spcPts val="0"/>
              </a:spcBef>
              <a:buNone/>
              <a:defRPr sz="1400">
                <a:solidFill>
                  <a:schemeClr val="lt1"/>
                </a:solidFill>
                <a:latin typeface="Rockwell"/>
                <a:ea typeface="Rockwell"/>
                <a:cs typeface="Rockwell"/>
                <a:sym typeface="Rockwell"/>
              </a:defRPr>
            </a:lvl6pPr>
            <a:lvl7pPr indent="0" lvl="6" marL="0" marR="0" rtl="0" algn="r">
              <a:spcBef>
                <a:spcPts val="0"/>
              </a:spcBef>
              <a:buNone/>
              <a:defRPr sz="1400">
                <a:solidFill>
                  <a:schemeClr val="lt1"/>
                </a:solidFill>
                <a:latin typeface="Rockwell"/>
                <a:ea typeface="Rockwell"/>
                <a:cs typeface="Rockwell"/>
                <a:sym typeface="Rockwell"/>
              </a:defRPr>
            </a:lvl7pPr>
            <a:lvl8pPr indent="0" lvl="7" marL="0" marR="0" rtl="0" algn="r">
              <a:spcBef>
                <a:spcPts val="0"/>
              </a:spcBef>
              <a:buNone/>
              <a:defRPr sz="1400">
                <a:solidFill>
                  <a:schemeClr val="lt1"/>
                </a:solidFill>
                <a:latin typeface="Rockwell"/>
                <a:ea typeface="Rockwell"/>
                <a:cs typeface="Rockwell"/>
                <a:sym typeface="Rockwell"/>
              </a:defRPr>
            </a:lvl8pPr>
            <a:lvl9pPr indent="0" lvl="8" marL="0" marR="0" rtl="0" algn="r">
              <a:spcBef>
                <a:spcPts val="0"/>
              </a:spcBef>
              <a:buNone/>
              <a:defRPr sz="1400">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GB"/>
              <a:t>‹#›</a:t>
            </a:fld>
            <a:endParaRPr/>
          </a:p>
        </p:txBody>
      </p:sp>
      <p:sp>
        <p:nvSpPr>
          <p:cNvPr id="137" name="Google Shape;137;p13"/>
          <p:cNvSpPr txBox="1"/>
          <p:nvPr/>
        </p:nvSpPr>
        <p:spPr>
          <a:xfrm>
            <a:off x="223185" y="171450"/>
            <a:ext cx="261000" cy="415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GB" sz="3600">
                <a:solidFill>
                  <a:srgbClr val="B86EB8"/>
                </a:solidFill>
                <a:latin typeface="Rockwell"/>
                <a:ea typeface="Rockwell"/>
                <a:cs typeface="Rockwell"/>
                <a:sym typeface="Rockwell"/>
              </a:rPr>
              <a:t>+</a:t>
            </a:r>
            <a:endParaRPr/>
          </a:p>
        </p:txBody>
      </p:sp>
      <p:sp>
        <p:nvSpPr>
          <p:cNvPr id="138" name="Google Shape;138;p13"/>
          <p:cNvSpPr/>
          <p:nvPr/>
        </p:nvSpPr>
        <p:spPr>
          <a:xfrm>
            <a:off x="8068235" y="211931"/>
            <a:ext cx="91500" cy="1200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channels.theinnovationenterprise.com/articles/computer-vision-picturing-the-future-of-retai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www.vision-systems.com/articles/2017/06/computer-vision-company-enabling-retail-store-insights-receives-64-million-in-funding.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techemergence.com/artificial-intelligence-retail-10-present-future-use-cases/" TargetMode="External"/><Relationship Id="rId4" Type="http://schemas.openxmlformats.org/officeDocument/2006/relationships/hyperlink" Target="https://www.forbes.com/sites/kimberlywhitler/2016/12/01/how-artificial-intelligence-is-changing-the-retail-experience-for-consumers/%2351422f6c100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facebook.com/groups/idliai/" TargetMode="External"/><Relationship Id="rId4" Type="http://schemas.openxmlformats.org/officeDocument/2006/relationships/hyperlink" Target="https://www.linkedin.com/in/subratpanda/" TargetMode="External"/><Relationship Id="rId5" Type="http://schemas.openxmlformats.org/officeDocument/2006/relationships/hyperlink" Target="https://www.facebook.com/subratpanda" TargetMode="External"/><Relationship Id="rId6"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retailnext.net/en/blog/computer-vision-sees-better-than-2020/" TargetMode="External"/><Relationship Id="rId4" Type="http://schemas.openxmlformats.org/officeDocument/2006/relationships/hyperlink" Target="https://retailnext.net/en/blog/computer-vision-sees-better-than-2020/" TargetMode="External"/><Relationship Id="rId5" Type="http://schemas.openxmlformats.org/officeDocument/2006/relationships/hyperlink" Target="https://retailnext.net/en/blog/computer-vision-sees-better-than-2020/" TargetMode="External"/><Relationship Id="rId6" Type="http://schemas.openxmlformats.org/officeDocument/2006/relationships/hyperlink" Target="https://retailnext.net/en/blog/computer-vision-sees-better-than-202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linkedin.com/pulse/why-computer-vision-sixth-sense-retail-melissa-gonzalez"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4"/>
          <p:cNvSpPr txBox="1"/>
          <p:nvPr>
            <p:ph type="ctrTitle"/>
          </p:nvPr>
        </p:nvSpPr>
        <p:spPr>
          <a:xfrm>
            <a:off x="3723041" y="1761351"/>
            <a:ext cx="4178700" cy="7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800"/>
              <a:buFont typeface="Rockwell"/>
              <a:buNone/>
            </a:pPr>
            <a:r>
              <a:rPr i="0" lang="en-GB" u="none" cap="none" strike="noStrike">
                <a:solidFill>
                  <a:srgbClr val="FFFFFF"/>
                </a:solidFill>
              </a:rPr>
              <a:t>AI in Retail</a:t>
            </a:r>
            <a:endParaRPr i="0" u="none" cap="none" strike="noStrike">
              <a:solidFill>
                <a:srgbClr val="FFFFFF"/>
              </a:solidFill>
            </a:endParaRPr>
          </a:p>
        </p:txBody>
      </p:sp>
      <p:sp>
        <p:nvSpPr>
          <p:cNvPr id="144" name="Google Shape;144;p14"/>
          <p:cNvSpPr txBox="1"/>
          <p:nvPr>
            <p:ph idx="1" type="subTitle"/>
          </p:nvPr>
        </p:nvSpPr>
        <p:spPr>
          <a:xfrm>
            <a:off x="284148" y="2902675"/>
            <a:ext cx="8288400" cy="18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lang="en-GB"/>
              <a:t>up.AI Summit IIT Kharagpur</a:t>
            </a:r>
            <a:endParaRPr/>
          </a:p>
          <a:p>
            <a:pPr indent="0" lvl="0" marL="0" rtl="0" algn="l">
              <a:spcBef>
                <a:spcPts val="0"/>
              </a:spcBef>
              <a:spcAft>
                <a:spcPts val="0"/>
              </a:spcAft>
              <a:buClr>
                <a:schemeClr val="lt1"/>
              </a:buClr>
              <a:buSzPts val="1300"/>
              <a:buFont typeface="Lato"/>
              <a:buNone/>
            </a:pPr>
            <a:r>
              <a:rPr lang="en-GB"/>
              <a:t>Subrat Panda, Principal Architect</a:t>
            </a:r>
            <a:endParaRPr>
              <a:solidFill>
                <a:srgbClr val="F3F3F3"/>
              </a:solidFill>
            </a:endParaRPr>
          </a:p>
          <a:p>
            <a:pPr indent="0" lvl="0" marL="0" rtl="0" algn="l">
              <a:spcBef>
                <a:spcPts val="0"/>
              </a:spcBef>
              <a:spcAft>
                <a:spcPts val="0"/>
              </a:spcAft>
              <a:buClr>
                <a:schemeClr val="lt1"/>
              </a:buClr>
              <a:buSzPts val="1300"/>
              <a:buFont typeface="Lato"/>
              <a:buNone/>
            </a:pPr>
            <a:r>
              <a:rPr lang="en-GB"/>
              <a:t>Capillary Technologies</a:t>
            </a:r>
            <a:endParaRPr>
              <a:solidFill>
                <a:srgbClr val="F3F3F3"/>
              </a:solidFill>
            </a:endParaRPr>
          </a:p>
          <a:p>
            <a:pPr indent="0" lvl="0" marL="0" rtl="0" algn="l">
              <a:spcBef>
                <a:spcPts val="0"/>
              </a:spcBef>
              <a:spcAft>
                <a:spcPts val="0"/>
              </a:spcAft>
              <a:buClr>
                <a:schemeClr val="lt1"/>
              </a:buClr>
              <a:buSzPts val="1300"/>
              <a:buFont typeface="Lato"/>
              <a:buNone/>
            </a:pPr>
            <a:r>
              <a:rPr lang="en-GB"/>
              <a:t>AI First - Thought Leader</a:t>
            </a:r>
            <a:endParaRPr>
              <a:solidFill>
                <a:srgbClr val="F3F3F3"/>
              </a:solidFill>
            </a:endParaRPr>
          </a:p>
          <a:p>
            <a:pPr indent="0" lvl="0" marL="0" marR="0" rtl="0" algn="l">
              <a:lnSpc>
                <a:spcPct val="80000"/>
              </a:lnSpc>
              <a:spcBef>
                <a:spcPts val="300"/>
              </a:spcBef>
              <a:spcAft>
                <a:spcPts val="0"/>
              </a:spcAft>
              <a:buClr>
                <a:schemeClr val="accent1"/>
              </a:buClr>
              <a:buSzPts val="814"/>
              <a:buFont typeface="Noto Sans Symbols"/>
              <a:buNone/>
            </a:pPr>
            <a:r>
              <a:t/>
            </a:r>
            <a:endParaRPr i="0" u="none" cap="none" strike="noStrike">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91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3600"/>
              <a:buFont typeface="Rockwell"/>
              <a:buNone/>
            </a:pPr>
            <a:r>
              <a:rPr b="0" i="0" lang="en-GB" sz="3000" u="none" cap="none" strike="noStrike">
                <a:solidFill>
                  <a:srgbClr val="FFFFFF"/>
                </a:solidFill>
                <a:latin typeface="Rockwell"/>
                <a:ea typeface="Rockwell"/>
                <a:cs typeface="Rockwell"/>
                <a:sym typeface="Rockwell"/>
              </a:rPr>
              <a:t>Computer Vision </a:t>
            </a:r>
            <a:endParaRPr b="0" i="0" sz="3000" u="none" cap="none" strike="noStrike">
              <a:solidFill>
                <a:srgbClr val="FFFFFF"/>
              </a:solidFill>
              <a:latin typeface="Rockwell"/>
              <a:ea typeface="Rockwell"/>
              <a:cs typeface="Rockwell"/>
              <a:sym typeface="Rockwell"/>
            </a:endParaRPr>
          </a:p>
        </p:txBody>
      </p:sp>
      <p:sp>
        <p:nvSpPr>
          <p:cNvPr id="200" name="Google Shape;200;p23"/>
          <p:cNvSpPr txBox="1"/>
          <p:nvPr>
            <p:ph idx="1" type="body"/>
          </p:nvPr>
        </p:nvSpPr>
        <p:spPr>
          <a:xfrm>
            <a:off x="1297500" y="1567550"/>
            <a:ext cx="7038900" cy="2911200"/>
          </a:xfrm>
          <a:prstGeom prst="rect">
            <a:avLst/>
          </a:prstGeom>
          <a:noFill/>
          <a:ln>
            <a:noFill/>
          </a:ln>
        </p:spPr>
        <p:txBody>
          <a:bodyPr anchorCtr="0" anchor="t" bIns="45700" lIns="91425" spcFirstLastPara="1" rIns="91425" wrap="square" tIns="45700">
            <a:noAutofit/>
          </a:bodyPr>
          <a:lstStyle/>
          <a:p>
            <a:pPr indent="-234950" lvl="0" marL="228600" marR="0" rtl="0" algn="l">
              <a:lnSpc>
                <a:spcPct val="90000"/>
              </a:lnSpc>
              <a:spcBef>
                <a:spcPts val="0"/>
              </a:spcBef>
              <a:spcAft>
                <a:spcPts val="0"/>
              </a:spcAft>
              <a:buClr>
                <a:srgbClr val="FFFFFF"/>
              </a:buClr>
              <a:buSzPts val="1600"/>
              <a:buFont typeface="Lato"/>
              <a:buChar char="■"/>
            </a:pPr>
            <a:r>
              <a:rPr i="0" lang="en-GB" sz="1600" u="none" cap="none" strike="noStrike">
                <a:solidFill>
                  <a:srgbClr val="FFFFFF"/>
                </a:solidFill>
              </a:rPr>
              <a:t>Emotion plays a huge part in marketing and brand building</a:t>
            </a:r>
            <a:endParaRPr sz="1600">
              <a:solidFill>
                <a:srgbClr val="FFFFFF"/>
              </a:solidFill>
            </a:endParaRPr>
          </a:p>
          <a:p>
            <a:pPr indent="-234950" lvl="0" marL="228600" marR="0" rtl="0" algn="l">
              <a:lnSpc>
                <a:spcPct val="90000"/>
              </a:lnSpc>
              <a:spcBef>
                <a:spcPts val="2000"/>
              </a:spcBef>
              <a:spcAft>
                <a:spcPts val="0"/>
              </a:spcAft>
              <a:buClr>
                <a:srgbClr val="FFFFFF"/>
              </a:buClr>
              <a:buSzPts val="1600"/>
              <a:buFont typeface="Lato"/>
              <a:buChar char="■"/>
            </a:pPr>
            <a:r>
              <a:rPr i="0" lang="en-GB" sz="1600" u="none" cap="none" strike="noStrike">
                <a:solidFill>
                  <a:srgbClr val="FFFFFF"/>
                </a:solidFill>
              </a:rPr>
              <a:t>Technologies like AR, VR, 3D modeling are used to evoke those emotions.</a:t>
            </a:r>
            <a:endParaRPr sz="1600">
              <a:solidFill>
                <a:srgbClr val="FFFFFF"/>
              </a:solidFill>
            </a:endParaRPr>
          </a:p>
          <a:p>
            <a:pPr indent="-234950" lvl="0" marL="228600" marR="0" rtl="0" algn="l">
              <a:lnSpc>
                <a:spcPct val="90000"/>
              </a:lnSpc>
              <a:spcBef>
                <a:spcPts val="2000"/>
              </a:spcBef>
              <a:spcAft>
                <a:spcPts val="0"/>
              </a:spcAft>
              <a:buClr>
                <a:srgbClr val="FFFFFF"/>
              </a:buClr>
              <a:buSzPts val="1600"/>
              <a:buFont typeface="Lato"/>
              <a:buChar char="■"/>
            </a:pPr>
            <a:r>
              <a:rPr i="0" lang="en-GB" sz="1600" u="none" cap="none" strike="noStrike">
                <a:solidFill>
                  <a:srgbClr val="FFFFFF"/>
                </a:solidFill>
              </a:rPr>
              <a:t>Retailers can truly customize the consumer experience, advertise full product ranges more effectively, and also design more engaging and customer-friendly store layouts and displays to increase revenue </a:t>
            </a:r>
            <a:endParaRPr i="0" sz="1600" u="none" cap="none" strike="noStrike">
              <a:solidFill>
                <a:srgbClr val="FFFFFF"/>
              </a:solidFill>
            </a:endParaRPr>
          </a:p>
          <a:p>
            <a:pPr indent="-234950" lvl="0" marL="228600" marR="0" rtl="0" algn="l">
              <a:lnSpc>
                <a:spcPct val="90000"/>
              </a:lnSpc>
              <a:spcBef>
                <a:spcPts val="2000"/>
              </a:spcBef>
              <a:spcAft>
                <a:spcPts val="0"/>
              </a:spcAft>
              <a:buClr>
                <a:srgbClr val="FFFFFF"/>
              </a:buClr>
              <a:buSzPts val="1600"/>
              <a:buFont typeface="Lato"/>
              <a:buChar char="■"/>
            </a:pPr>
            <a:r>
              <a:rPr i="0" lang="en-GB" sz="1600" u="none" cap="none" strike="noStrike">
                <a:solidFill>
                  <a:srgbClr val="FFFFFF"/>
                </a:solidFill>
              </a:rPr>
              <a:t>Popular in store #selfie marketing campaigns.</a:t>
            </a:r>
            <a:endParaRPr i="0" sz="1600" u="none" cap="none" strike="noStrike">
              <a:solidFill>
                <a:srgbClr val="FFFFFF"/>
              </a:solidFill>
            </a:endParaRPr>
          </a:p>
          <a:p>
            <a:pPr indent="-234950" lvl="0" marL="228600" marR="0" rtl="0" algn="l">
              <a:lnSpc>
                <a:spcPct val="90000"/>
              </a:lnSpc>
              <a:spcBef>
                <a:spcPts val="2000"/>
              </a:spcBef>
              <a:spcAft>
                <a:spcPts val="0"/>
              </a:spcAft>
              <a:buClr>
                <a:srgbClr val="FFFFFF"/>
              </a:buClr>
              <a:buSzPts val="1600"/>
              <a:buFont typeface="Lato"/>
              <a:buChar char="■"/>
            </a:pPr>
            <a:r>
              <a:rPr i="0" lang="en-GB" sz="1600" u="none" cap="none" strike="noStrike">
                <a:solidFill>
                  <a:srgbClr val="FFFFFF"/>
                </a:solidFill>
              </a:rPr>
              <a:t>Reference : </a:t>
            </a:r>
            <a:r>
              <a:rPr i="0" lang="en-GB" sz="1600" u="sng" cap="none" strike="noStrike">
                <a:solidFill>
                  <a:srgbClr val="6D9EEB"/>
                </a:solidFill>
                <a:hlinkClick r:id="rId3"/>
              </a:rPr>
              <a:t>https://channels.theinnovationenterprise.com/articles/computer-vision-picturing-the-future-of-retail</a:t>
            </a:r>
            <a:endParaRPr i="0" sz="1600" u="none" cap="none" strike="noStrike">
              <a:solidFill>
                <a:srgbClr val="6D9EEB"/>
              </a:solidFill>
            </a:endParaRPr>
          </a:p>
          <a:p>
            <a:pPr indent="-133350" lvl="0" marL="228600" marR="0" rtl="0" algn="l">
              <a:lnSpc>
                <a:spcPct val="90000"/>
              </a:lnSpc>
              <a:spcBef>
                <a:spcPts val="2000"/>
              </a:spcBef>
              <a:spcAft>
                <a:spcPts val="1600"/>
              </a:spcAft>
              <a:buClr>
                <a:schemeClr val="accent1"/>
              </a:buClr>
              <a:buSzPts val="1500"/>
              <a:buFont typeface="Noto Sans Symbols"/>
              <a:buNone/>
            </a:pPr>
            <a:r>
              <a:t/>
            </a:r>
            <a:endParaRPr i="0" sz="1600" u="none" cap="none" strike="noStrike">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1297500" y="393750"/>
            <a:ext cx="7038900" cy="91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3600"/>
              <a:buFont typeface="Rockwell"/>
              <a:buNone/>
            </a:pPr>
            <a:r>
              <a:rPr b="0" i="0" lang="en-GB" sz="3000" u="none" cap="none" strike="noStrike">
                <a:solidFill>
                  <a:srgbClr val="FFFFFF"/>
                </a:solidFill>
                <a:latin typeface="Rockwell"/>
                <a:ea typeface="Rockwell"/>
                <a:cs typeface="Rockwell"/>
                <a:sym typeface="Rockwell"/>
              </a:rPr>
              <a:t>Trax</a:t>
            </a:r>
            <a:endParaRPr b="0" i="0" sz="3000" u="none" cap="none" strike="noStrike">
              <a:solidFill>
                <a:srgbClr val="FFFFFF"/>
              </a:solidFill>
              <a:latin typeface="Rockwell"/>
              <a:ea typeface="Rockwell"/>
              <a:cs typeface="Rockwell"/>
              <a:sym typeface="Rockwell"/>
            </a:endParaRPr>
          </a:p>
        </p:txBody>
      </p:sp>
      <p:sp>
        <p:nvSpPr>
          <p:cNvPr id="206" name="Google Shape;206;p24"/>
          <p:cNvSpPr txBox="1"/>
          <p:nvPr>
            <p:ph idx="1" type="body"/>
          </p:nvPr>
        </p:nvSpPr>
        <p:spPr>
          <a:xfrm>
            <a:off x="1297500" y="1307850"/>
            <a:ext cx="7038900" cy="2911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163"/>
              <a:buFont typeface="Noto Sans Symbols"/>
              <a:buNone/>
            </a:pPr>
            <a:r>
              <a:rPr i="0" lang="en-GB" sz="1200" u="none" cap="none" strike="noStrike">
                <a:solidFill>
                  <a:srgbClr val="FFFFFF"/>
                </a:solidFill>
              </a:rPr>
              <a:t>Trax offers three computer vision-based products:</a:t>
            </a:r>
            <a:endParaRPr sz="1200">
              <a:solidFill>
                <a:srgbClr val="FFFFFF"/>
              </a:solidFill>
            </a:endParaRPr>
          </a:p>
          <a:p>
            <a:pPr indent="-230981" lvl="0" marL="228600" marR="0" rtl="0" algn="l">
              <a:lnSpc>
                <a:spcPct val="80000"/>
              </a:lnSpc>
              <a:spcBef>
                <a:spcPts val="2000"/>
              </a:spcBef>
              <a:spcAft>
                <a:spcPts val="0"/>
              </a:spcAft>
              <a:buClr>
                <a:srgbClr val="FFFFFF"/>
              </a:buClr>
              <a:buSzPts val="1200"/>
              <a:buFont typeface="Noto Sans Symbols"/>
              <a:buChar char="■"/>
            </a:pPr>
            <a:r>
              <a:rPr b="1" i="0" lang="en-GB" sz="1200" u="none" cap="none" strike="noStrike">
                <a:solidFill>
                  <a:srgbClr val="FFFFFF"/>
                </a:solidFill>
              </a:rPr>
              <a:t>Retail Execution: </a:t>
            </a:r>
            <a:r>
              <a:rPr i="0" lang="en-GB" sz="1200" u="none" cap="none" strike="noStrike">
                <a:solidFill>
                  <a:srgbClr val="FFFFFF"/>
                </a:solidFill>
              </a:rPr>
              <a:t>This product enables field reps of consumer packaged goods (CPG) companies and third-party auditors to capture shelf data with mobile phones and tablets and receive real-time reports on corrective actions to take in the store.</a:t>
            </a:r>
            <a:endParaRPr sz="1200">
              <a:solidFill>
                <a:srgbClr val="FFFFFF"/>
              </a:solidFill>
            </a:endParaRPr>
          </a:p>
          <a:p>
            <a:pPr indent="-230981" lvl="0" marL="228600" marR="0" rtl="0" algn="l">
              <a:lnSpc>
                <a:spcPct val="80000"/>
              </a:lnSpc>
              <a:spcBef>
                <a:spcPts val="2000"/>
              </a:spcBef>
              <a:spcAft>
                <a:spcPts val="0"/>
              </a:spcAft>
              <a:buClr>
                <a:srgbClr val="FFFFFF"/>
              </a:buClr>
              <a:buSzPts val="1200"/>
              <a:buFont typeface="Noto Sans Symbols"/>
              <a:buChar char="■"/>
            </a:pPr>
            <a:r>
              <a:rPr b="1" i="0" lang="en-GB" sz="1200" u="none" cap="none" strike="noStrike">
                <a:solidFill>
                  <a:srgbClr val="FFFFFF"/>
                </a:solidFill>
              </a:rPr>
              <a:t>Shelf Intelligence Suite (by Trax and Nielsen):</a:t>
            </a:r>
            <a:r>
              <a:rPr i="0" lang="en-GB" sz="1200" u="none" cap="none" strike="noStrike">
                <a:solidFill>
                  <a:srgbClr val="FFFFFF"/>
                </a:solidFill>
              </a:rPr>
              <a:t> This product provides continuous and accurate retail measurement and analysis based on category shelf and point of sale data</a:t>
            </a:r>
            <a:endParaRPr sz="1200">
              <a:solidFill>
                <a:srgbClr val="FFFFFF"/>
              </a:solidFill>
            </a:endParaRPr>
          </a:p>
          <a:p>
            <a:pPr indent="-230981" lvl="0" marL="228600" marR="0" rtl="0" algn="l">
              <a:lnSpc>
                <a:spcPct val="80000"/>
              </a:lnSpc>
              <a:spcBef>
                <a:spcPts val="2000"/>
              </a:spcBef>
              <a:spcAft>
                <a:spcPts val="0"/>
              </a:spcAft>
              <a:buClr>
                <a:srgbClr val="FFFFFF"/>
              </a:buClr>
              <a:buSzPts val="1200"/>
              <a:buFont typeface="Noto Sans Symbols"/>
              <a:buChar char="■"/>
            </a:pPr>
            <a:r>
              <a:rPr b="1" i="0" lang="en-GB" sz="1200" u="none" cap="none" strike="noStrike">
                <a:solidFill>
                  <a:srgbClr val="FFFFFF"/>
                </a:solidFill>
              </a:rPr>
              <a:t>Retail Watch:</a:t>
            </a:r>
            <a:r>
              <a:rPr i="0" lang="en-GB" sz="1200" u="none" cap="none" strike="noStrike">
                <a:solidFill>
                  <a:srgbClr val="FFFFFF"/>
                </a:solidFill>
              </a:rPr>
              <a:t> This product delivers real-time store monitoring analytics for retailers to reduce stockouts and improve planogram compliance.</a:t>
            </a:r>
            <a:endParaRPr sz="1200">
              <a:solidFill>
                <a:srgbClr val="FFFFFF"/>
              </a:solidFill>
            </a:endParaRPr>
          </a:p>
          <a:p>
            <a:pPr indent="-230981" lvl="0" marL="228600" marR="0" rtl="0" algn="l">
              <a:lnSpc>
                <a:spcPct val="80000"/>
              </a:lnSpc>
              <a:spcBef>
                <a:spcPts val="2000"/>
              </a:spcBef>
              <a:spcAft>
                <a:spcPts val="0"/>
              </a:spcAft>
              <a:buClr>
                <a:srgbClr val="FFFFFF"/>
              </a:buClr>
              <a:buSzPts val="1200"/>
              <a:buFont typeface="Noto Sans Symbols"/>
              <a:buChar char="■"/>
            </a:pPr>
            <a:r>
              <a:rPr b="1" i="0" lang="en-GB" sz="1200" u="none" cap="none" strike="noStrike">
                <a:solidFill>
                  <a:srgbClr val="FFFFFF"/>
                </a:solidFill>
              </a:rPr>
              <a:t>Trax</a:t>
            </a:r>
            <a:r>
              <a:rPr i="0" lang="en-GB" sz="1200" u="none" cap="none" strike="noStrike">
                <a:solidFill>
                  <a:srgbClr val="FFFFFF"/>
                </a:solidFill>
              </a:rPr>
              <a:t>, a company that has developed a computer vision platform designed to provide data insights for consumer packaged goods companies and retailers, has received $64 million in funding.</a:t>
            </a:r>
            <a:endParaRPr i="0" sz="1200" u="none" cap="none" strike="noStrike">
              <a:solidFill>
                <a:srgbClr val="FFFFFF"/>
              </a:solidFill>
            </a:endParaRPr>
          </a:p>
          <a:p>
            <a:pPr indent="-230981" lvl="0" marL="228600" marR="0" rtl="0" algn="l">
              <a:lnSpc>
                <a:spcPct val="80000"/>
              </a:lnSpc>
              <a:spcBef>
                <a:spcPts val="2000"/>
              </a:spcBef>
              <a:spcAft>
                <a:spcPts val="0"/>
              </a:spcAft>
              <a:buClr>
                <a:srgbClr val="FFFFFF"/>
              </a:buClr>
              <a:buSzPts val="1200"/>
              <a:buFont typeface="Noto Sans Symbols"/>
              <a:buChar char="■"/>
            </a:pPr>
            <a:r>
              <a:rPr b="1" i="0" lang="en-GB" sz="1200" u="none" cap="none" strike="noStrike">
                <a:solidFill>
                  <a:srgbClr val="FFFFFF"/>
                </a:solidFill>
              </a:rPr>
              <a:t>Reference</a:t>
            </a:r>
            <a:r>
              <a:rPr i="0" lang="en-GB" sz="1200" u="none" cap="none" strike="noStrike">
                <a:solidFill>
                  <a:srgbClr val="FFFFFF"/>
                </a:solidFill>
              </a:rPr>
              <a:t>: </a:t>
            </a:r>
            <a:r>
              <a:rPr i="0" lang="en-GB" sz="1200" u="sng" cap="none" strike="noStrike">
                <a:solidFill>
                  <a:srgbClr val="6D9EEB"/>
                </a:solidFill>
                <a:hlinkClick r:id="rId3"/>
              </a:rPr>
              <a:t>http://www.vision-systems.com/articles/2017/06/computer-vision-company-enabling-retail-store-insights-receives-64-million-in-funding.html</a:t>
            </a:r>
            <a:endParaRPr i="0" sz="1200" u="sng" cap="none" strike="noStrike">
              <a:solidFill>
                <a:srgbClr val="6D9EEB"/>
              </a:solidFill>
            </a:endParaRPr>
          </a:p>
          <a:p>
            <a:pPr indent="-154781" lvl="0" marL="228600" marR="0" rtl="0" algn="l">
              <a:lnSpc>
                <a:spcPct val="80000"/>
              </a:lnSpc>
              <a:spcBef>
                <a:spcPts val="2000"/>
              </a:spcBef>
              <a:spcAft>
                <a:spcPts val="0"/>
              </a:spcAft>
              <a:buClr>
                <a:schemeClr val="accent1"/>
              </a:buClr>
              <a:buSzPts val="1163"/>
              <a:buFont typeface="Noto Sans Symbols"/>
              <a:buNone/>
            </a:pPr>
            <a:r>
              <a:t/>
            </a:r>
            <a:endParaRPr i="0" sz="1200" u="none" cap="none" strike="noStrike">
              <a:solidFill>
                <a:srgbClr val="FFFFFF"/>
              </a:solidFill>
            </a:endParaRPr>
          </a:p>
          <a:p>
            <a:pPr indent="-154781" lvl="0" marL="228600" marR="0" rtl="0" algn="l">
              <a:lnSpc>
                <a:spcPct val="80000"/>
              </a:lnSpc>
              <a:spcBef>
                <a:spcPts val="2000"/>
              </a:spcBef>
              <a:spcAft>
                <a:spcPts val="1600"/>
              </a:spcAft>
              <a:buClr>
                <a:schemeClr val="accent1"/>
              </a:buClr>
              <a:buSzPts val="1163"/>
              <a:buFont typeface="Noto Sans Symbols"/>
              <a:buNone/>
            </a:pPr>
            <a:r>
              <a:t/>
            </a:r>
            <a:endParaRPr i="0" sz="1200" u="none" cap="none" strike="noStrike">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1297500" y="393750"/>
            <a:ext cx="7038900" cy="91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3600"/>
              <a:buFont typeface="Rockwell"/>
              <a:buNone/>
            </a:pPr>
            <a:r>
              <a:rPr b="0" i="0" lang="en-GB" sz="3000" u="none" cap="none" strike="noStrike">
                <a:solidFill>
                  <a:srgbClr val="FFFFFF"/>
                </a:solidFill>
                <a:latin typeface="Rockwell"/>
                <a:ea typeface="Rockwell"/>
                <a:cs typeface="Rockwell"/>
                <a:sym typeface="Rockwell"/>
              </a:rPr>
              <a:t>NLP in Retail</a:t>
            </a:r>
            <a:endParaRPr b="0" i="0" sz="3000" u="none" cap="none" strike="noStrike">
              <a:solidFill>
                <a:srgbClr val="FFFFFF"/>
              </a:solidFill>
              <a:latin typeface="Rockwell"/>
              <a:ea typeface="Rockwell"/>
              <a:cs typeface="Rockwell"/>
              <a:sym typeface="Rockwell"/>
            </a:endParaRPr>
          </a:p>
        </p:txBody>
      </p:sp>
      <p:sp>
        <p:nvSpPr>
          <p:cNvPr id="212" name="Google Shape;212;p25"/>
          <p:cNvSpPr txBox="1"/>
          <p:nvPr>
            <p:ph idx="1" type="body"/>
          </p:nvPr>
        </p:nvSpPr>
        <p:spPr>
          <a:xfrm>
            <a:off x="1297500" y="1567550"/>
            <a:ext cx="7038900" cy="2911200"/>
          </a:xfrm>
          <a:prstGeom prst="rect">
            <a:avLst/>
          </a:prstGeom>
          <a:noFill/>
          <a:ln>
            <a:noFill/>
          </a:ln>
        </p:spPr>
        <p:txBody>
          <a:bodyPr anchorCtr="0" anchor="t" bIns="45700" lIns="91425" spcFirstLastPara="1" rIns="91425" wrap="square" tIns="45700">
            <a:noAutofit/>
          </a:bodyPr>
          <a:lstStyle/>
          <a:p>
            <a:pPr indent="-234950" lvl="0" marL="228600" marR="0" rtl="0" algn="l">
              <a:spcBef>
                <a:spcPts val="0"/>
              </a:spcBef>
              <a:spcAft>
                <a:spcPts val="0"/>
              </a:spcAft>
              <a:buClr>
                <a:srgbClr val="FFFFFF"/>
              </a:buClr>
              <a:buSzPts val="1600"/>
              <a:buFont typeface="Lato"/>
              <a:buChar char="■"/>
            </a:pPr>
            <a:r>
              <a:rPr i="0" lang="en-GB" sz="1600" u="none" cap="none" strike="noStrike">
                <a:solidFill>
                  <a:srgbClr val="FFFFFF"/>
                </a:solidFill>
              </a:rPr>
              <a:t>Chatbots are ubiquitous</a:t>
            </a:r>
            <a:endParaRPr sz="1600">
              <a:solidFill>
                <a:srgbClr val="FFFFFF"/>
              </a:solidFill>
            </a:endParaRPr>
          </a:p>
          <a:p>
            <a:pPr indent="-234950" lvl="0" marL="228600" marR="0" rtl="0" algn="l">
              <a:spcBef>
                <a:spcPts val="2000"/>
              </a:spcBef>
              <a:spcAft>
                <a:spcPts val="0"/>
              </a:spcAft>
              <a:buClr>
                <a:srgbClr val="FFFFFF"/>
              </a:buClr>
              <a:buSzPts val="1600"/>
              <a:buFont typeface="Lato"/>
              <a:buChar char="■"/>
            </a:pPr>
            <a:r>
              <a:rPr i="0" lang="en-GB" sz="1600" u="none" cap="none" strike="noStrike">
                <a:solidFill>
                  <a:srgbClr val="FFFFFF"/>
                </a:solidFill>
              </a:rPr>
              <a:t>Customer engagement through contextual discussion</a:t>
            </a:r>
            <a:endParaRPr sz="1600">
              <a:solidFill>
                <a:srgbClr val="FFFFFF"/>
              </a:solidFill>
            </a:endParaRPr>
          </a:p>
          <a:p>
            <a:pPr indent="-234950" lvl="0" marL="228600" marR="0" rtl="0" algn="l">
              <a:spcBef>
                <a:spcPts val="2000"/>
              </a:spcBef>
              <a:spcAft>
                <a:spcPts val="0"/>
              </a:spcAft>
              <a:buClr>
                <a:srgbClr val="FFFFFF"/>
              </a:buClr>
              <a:buSzPts val="1600"/>
              <a:buFont typeface="Lato"/>
              <a:buChar char="■"/>
            </a:pPr>
            <a:r>
              <a:rPr i="0" lang="en-GB" sz="1600" u="none" cap="none" strike="noStrike">
                <a:solidFill>
                  <a:srgbClr val="FFFFFF"/>
                </a:solidFill>
              </a:rPr>
              <a:t>Different from normal FAQ based chatbots as context is lot relevant</a:t>
            </a:r>
            <a:endParaRPr sz="1600">
              <a:solidFill>
                <a:srgbClr val="FFFFFF"/>
              </a:solidFill>
            </a:endParaRPr>
          </a:p>
          <a:p>
            <a:pPr indent="-234950" lvl="0" marL="228600" marR="0" rtl="0" algn="l">
              <a:spcBef>
                <a:spcPts val="2000"/>
              </a:spcBef>
              <a:spcAft>
                <a:spcPts val="0"/>
              </a:spcAft>
              <a:buClr>
                <a:srgbClr val="FFFFFF"/>
              </a:buClr>
              <a:buSzPts val="1600"/>
              <a:buFont typeface="Lato"/>
              <a:buChar char="■"/>
            </a:pPr>
            <a:r>
              <a:rPr i="0" lang="en-GB" sz="1600" u="none" cap="none" strike="noStrike">
                <a:solidFill>
                  <a:srgbClr val="FFFFFF"/>
                </a:solidFill>
              </a:rPr>
              <a:t>Uses – preference elicitation, recommendation based on personal history, enables long contextual interactions.</a:t>
            </a:r>
            <a:endParaRPr sz="1600">
              <a:solidFill>
                <a:srgbClr val="FFFFFF"/>
              </a:solidFill>
            </a:endParaRPr>
          </a:p>
          <a:p>
            <a:pPr indent="-234950" lvl="0" marL="228600" marR="0" rtl="0" algn="l">
              <a:spcBef>
                <a:spcPts val="2000"/>
              </a:spcBef>
              <a:spcAft>
                <a:spcPts val="1600"/>
              </a:spcAft>
              <a:buClr>
                <a:srgbClr val="FFFFFF"/>
              </a:buClr>
              <a:buSzPts val="1600"/>
              <a:buFont typeface="Lato"/>
              <a:buChar char="■"/>
            </a:pPr>
            <a:r>
              <a:rPr i="0" lang="en-GB" sz="1600" u="none" cap="none" strike="noStrike">
                <a:solidFill>
                  <a:srgbClr val="FFFFFF"/>
                </a:solidFill>
              </a:rPr>
              <a:t>Luis from MS, WIT from FB, Watson’s Chatbot framework based in Bluemix.</a:t>
            </a:r>
            <a:endParaRPr sz="16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1297500" y="393750"/>
            <a:ext cx="7038900" cy="91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3600"/>
              <a:buFont typeface="Rockwell"/>
              <a:buNone/>
            </a:pPr>
            <a:r>
              <a:rPr b="0" i="0" lang="en-GB" sz="3000" u="none" cap="none" strike="noStrike">
                <a:solidFill>
                  <a:srgbClr val="FFFFFF"/>
                </a:solidFill>
                <a:latin typeface="Rockwell"/>
                <a:ea typeface="Rockwell"/>
                <a:cs typeface="Rockwell"/>
                <a:sym typeface="Rockwell"/>
              </a:rPr>
              <a:t>Questions ?</a:t>
            </a:r>
            <a:endParaRPr b="0" i="0" sz="3000" u="none" cap="none" strike="noStrike">
              <a:solidFill>
                <a:srgbClr val="FFFFFF"/>
              </a:solidFill>
              <a:latin typeface="Rockwell"/>
              <a:ea typeface="Rockwell"/>
              <a:cs typeface="Rockwell"/>
              <a:sym typeface="Rockwell"/>
            </a:endParaRPr>
          </a:p>
        </p:txBody>
      </p:sp>
      <p:sp>
        <p:nvSpPr>
          <p:cNvPr id="218" name="Google Shape;218;p26"/>
          <p:cNvSpPr txBox="1"/>
          <p:nvPr>
            <p:ph idx="1" type="body"/>
          </p:nvPr>
        </p:nvSpPr>
        <p:spPr>
          <a:xfrm>
            <a:off x="1297500" y="1567550"/>
            <a:ext cx="7038900" cy="2911200"/>
          </a:xfrm>
          <a:prstGeom prst="rect">
            <a:avLst/>
          </a:prstGeom>
          <a:noFill/>
          <a:ln>
            <a:noFill/>
          </a:ln>
        </p:spPr>
        <p:txBody>
          <a:bodyPr anchorCtr="0" anchor="t" bIns="45700" lIns="91425" spcFirstLastPara="1" rIns="91425" wrap="square" tIns="45700">
            <a:noAutofit/>
          </a:bodyPr>
          <a:lstStyle/>
          <a:p>
            <a:pPr indent="-228600" lvl="0" marL="228600" marR="0" rtl="0" algn="l">
              <a:spcBef>
                <a:spcPts val="0"/>
              </a:spcBef>
              <a:spcAft>
                <a:spcPts val="1600"/>
              </a:spcAft>
              <a:buClr>
                <a:srgbClr val="FFFFFF"/>
              </a:buClr>
              <a:buSzPts val="1500"/>
              <a:buFont typeface="Lato"/>
              <a:buChar char="■"/>
            </a:pPr>
            <a:r>
              <a:rPr i="0" lang="en-GB" sz="2000" u="none" cap="none" strike="noStrike">
                <a:solidFill>
                  <a:srgbClr val="FFFFFF"/>
                </a:solidFill>
              </a:rPr>
              <a:t>Possibly answers also</a:t>
            </a:r>
            <a:endParaRPr i="0" sz="2000" u="none" cap="none" strike="noStrike">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1297500" y="393750"/>
            <a:ext cx="7038900" cy="91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3600"/>
              <a:buFont typeface="Rockwell"/>
              <a:buNone/>
            </a:pPr>
            <a:r>
              <a:rPr b="0" i="0" lang="en-GB" sz="3000" u="none" cap="none" strike="noStrike">
                <a:solidFill>
                  <a:srgbClr val="FFFFFF"/>
                </a:solidFill>
                <a:latin typeface="Rockwell"/>
                <a:ea typeface="Rockwell"/>
                <a:cs typeface="Rockwell"/>
                <a:sym typeface="Rockwell"/>
              </a:rPr>
              <a:t>References</a:t>
            </a:r>
            <a:endParaRPr b="0" i="0" sz="3000" u="none" cap="none" strike="noStrike">
              <a:solidFill>
                <a:srgbClr val="FFFFFF"/>
              </a:solidFill>
              <a:latin typeface="Rockwell"/>
              <a:ea typeface="Rockwell"/>
              <a:cs typeface="Rockwell"/>
              <a:sym typeface="Rockwell"/>
            </a:endParaRPr>
          </a:p>
        </p:txBody>
      </p:sp>
      <p:sp>
        <p:nvSpPr>
          <p:cNvPr id="224" name="Google Shape;224;p27"/>
          <p:cNvSpPr txBox="1"/>
          <p:nvPr>
            <p:ph idx="1" type="body"/>
          </p:nvPr>
        </p:nvSpPr>
        <p:spPr>
          <a:xfrm>
            <a:off x="1297500" y="1567550"/>
            <a:ext cx="7038900" cy="2911200"/>
          </a:xfrm>
          <a:prstGeom prst="rect">
            <a:avLst/>
          </a:prstGeom>
          <a:noFill/>
          <a:ln>
            <a:noFill/>
          </a:ln>
        </p:spPr>
        <p:txBody>
          <a:bodyPr anchorCtr="0" anchor="t" bIns="45700" lIns="91425" spcFirstLastPara="1" rIns="91425" wrap="square" tIns="45700">
            <a:noAutofit/>
          </a:bodyPr>
          <a:lstStyle/>
          <a:p>
            <a:pPr indent="-247650" lvl="0" marL="228600" marR="0" rtl="0" algn="l">
              <a:spcBef>
                <a:spcPts val="0"/>
              </a:spcBef>
              <a:spcAft>
                <a:spcPts val="0"/>
              </a:spcAft>
              <a:buClr>
                <a:schemeClr val="accent1"/>
              </a:buClr>
              <a:buSzPts val="1800"/>
              <a:buFont typeface="Lato"/>
              <a:buChar char="■"/>
            </a:pPr>
            <a:r>
              <a:rPr i="0" lang="en-GB" sz="1800" u="sng" cap="none" strike="noStrike">
                <a:solidFill>
                  <a:schemeClr val="hlink"/>
                </a:solidFill>
                <a:hlinkClick r:id="rId3"/>
              </a:rPr>
              <a:t>https://www.techemergence.com/artificial-intelligence-retail-10-present-future-use-cases/</a:t>
            </a:r>
            <a:endParaRPr i="0" sz="1800" u="none" cap="none" strike="noStrike">
              <a:solidFill>
                <a:srgbClr val="595959"/>
              </a:solidFill>
            </a:endParaRPr>
          </a:p>
          <a:p>
            <a:pPr indent="-247650" lvl="0" marL="228600" marR="0" rtl="0" algn="l">
              <a:spcBef>
                <a:spcPts val="2000"/>
              </a:spcBef>
              <a:spcAft>
                <a:spcPts val="0"/>
              </a:spcAft>
              <a:buClr>
                <a:schemeClr val="accent1"/>
              </a:buClr>
              <a:buSzPts val="1800"/>
              <a:buFont typeface="Lato"/>
              <a:buChar char="■"/>
            </a:pPr>
            <a:r>
              <a:rPr i="0" lang="en-GB" sz="1800" u="sng" cap="none" strike="noStrike">
                <a:solidFill>
                  <a:schemeClr val="hlink"/>
                </a:solidFill>
                <a:hlinkClick r:id="rId4"/>
              </a:rPr>
              <a:t>https://www.forbes.com/sites/kimberlywhitler/2016/12/01/how-artificial-intelligence-is-changing-the-retail-experience-for-consumers/#51422f6c1008</a:t>
            </a:r>
            <a:endParaRPr i="0" sz="1800" u="none" cap="none" strike="noStrike">
              <a:solidFill>
                <a:srgbClr val="595959"/>
              </a:solidFill>
            </a:endParaRPr>
          </a:p>
          <a:p>
            <a:pPr indent="-133350" lvl="0" marL="228600" marR="0" rtl="0" algn="l">
              <a:spcBef>
                <a:spcPts val="2000"/>
              </a:spcBef>
              <a:spcAft>
                <a:spcPts val="1600"/>
              </a:spcAft>
              <a:buClr>
                <a:schemeClr val="accent1"/>
              </a:buClr>
              <a:buSzPts val="1500"/>
              <a:buFont typeface="Noto Sans Symbols"/>
              <a:buNone/>
            </a:pPr>
            <a:r>
              <a:t/>
            </a:r>
            <a:endParaRPr i="0" sz="1800" u="none" cap="none" strike="noStrike">
              <a:solidFill>
                <a:srgbClr val="59595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393750"/>
            <a:ext cx="7038900" cy="91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3600"/>
              <a:buFont typeface="Rockwell"/>
              <a:buNone/>
            </a:pPr>
            <a:r>
              <a:rPr b="0" i="0" lang="en-GB" sz="3000" u="none" cap="none" strike="noStrike">
                <a:solidFill>
                  <a:srgbClr val="FFFFFF"/>
                </a:solidFill>
                <a:latin typeface="Rockwell"/>
                <a:ea typeface="Rockwell"/>
                <a:cs typeface="Rockwell"/>
                <a:sym typeface="Rockwell"/>
              </a:rPr>
              <a:t>Agenda</a:t>
            </a:r>
            <a:endParaRPr b="0" i="0" sz="3000" u="none" cap="none" strike="noStrike">
              <a:solidFill>
                <a:srgbClr val="FFFFFF"/>
              </a:solidFill>
              <a:latin typeface="Rockwell"/>
              <a:ea typeface="Rockwell"/>
              <a:cs typeface="Rockwell"/>
              <a:sym typeface="Rockwell"/>
            </a:endParaRPr>
          </a:p>
        </p:txBody>
      </p:sp>
      <p:sp>
        <p:nvSpPr>
          <p:cNvPr id="150" name="Google Shape;150;p15"/>
          <p:cNvSpPr txBox="1"/>
          <p:nvPr>
            <p:ph idx="1" type="body"/>
          </p:nvPr>
        </p:nvSpPr>
        <p:spPr>
          <a:xfrm>
            <a:off x="1297500" y="1567550"/>
            <a:ext cx="7038900" cy="2911200"/>
          </a:xfrm>
          <a:prstGeom prst="rect">
            <a:avLst/>
          </a:prstGeom>
          <a:noFill/>
          <a:ln>
            <a:noFill/>
          </a:ln>
        </p:spPr>
        <p:txBody>
          <a:bodyPr anchorCtr="0" anchor="t" bIns="45700" lIns="91425" spcFirstLastPara="1" rIns="91425" wrap="square" tIns="45700">
            <a:noAutofit/>
          </a:bodyPr>
          <a:lstStyle/>
          <a:p>
            <a:pPr indent="-234950" lvl="0" marL="228600" marR="0" rtl="0" algn="l">
              <a:spcBef>
                <a:spcPts val="0"/>
              </a:spcBef>
              <a:spcAft>
                <a:spcPts val="0"/>
              </a:spcAft>
              <a:buClr>
                <a:srgbClr val="FFFFFF"/>
              </a:buClr>
              <a:buSzPts val="1600"/>
              <a:buFont typeface="Lato"/>
              <a:buChar char="■"/>
            </a:pPr>
            <a:r>
              <a:rPr i="0" lang="en-GB" sz="1600" u="none" cap="none" strike="noStrike">
                <a:solidFill>
                  <a:srgbClr val="FFFFFF"/>
                </a:solidFill>
              </a:rPr>
              <a:t>What Capillary does ?</a:t>
            </a:r>
            <a:endParaRPr sz="1600">
              <a:solidFill>
                <a:srgbClr val="FFFFFF"/>
              </a:solidFill>
            </a:endParaRPr>
          </a:p>
          <a:p>
            <a:pPr indent="-234950" lvl="0" marL="228600" marR="0" rtl="0" algn="l">
              <a:spcBef>
                <a:spcPts val="2000"/>
              </a:spcBef>
              <a:spcAft>
                <a:spcPts val="0"/>
              </a:spcAft>
              <a:buClr>
                <a:srgbClr val="FFFFFF"/>
              </a:buClr>
              <a:buSzPts val="1600"/>
              <a:buFont typeface="Lato"/>
              <a:buChar char="■"/>
            </a:pPr>
            <a:r>
              <a:rPr i="0" lang="en-GB" sz="1600" u="none" cap="none" strike="noStrike">
                <a:solidFill>
                  <a:srgbClr val="FFFFFF"/>
                </a:solidFill>
              </a:rPr>
              <a:t>About me</a:t>
            </a:r>
            <a:endParaRPr sz="1600">
              <a:solidFill>
                <a:srgbClr val="FFFFFF"/>
              </a:solidFill>
            </a:endParaRPr>
          </a:p>
          <a:p>
            <a:pPr indent="-234950" lvl="0" marL="228600" marR="0" rtl="0" algn="l">
              <a:spcBef>
                <a:spcPts val="2000"/>
              </a:spcBef>
              <a:spcAft>
                <a:spcPts val="0"/>
              </a:spcAft>
              <a:buClr>
                <a:srgbClr val="FFFFFF"/>
              </a:buClr>
              <a:buSzPts val="1600"/>
              <a:buFont typeface="Lato"/>
              <a:buChar char="■"/>
            </a:pPr>
            <a:r>
              <a:rPr i="0" lang="en-GB" sz="1600" u="none" cap="none" strike="noStrike">
                <a:solidFill>
                  <a:srgbClr val="FFFFFF"/>
                </a:solidFill>
              </a:rPr>
              <a:t>Traditional application of AI in Retail</a:t>
            </a:r>
            <a:endParaRPr sz="1600">
              <a:solidFill>
                <a:srgbClr val="FFFFFF"/>
              </a:solidFill>
            </a:endParaRPr>
          </a:p>
          <a:p>
            <a:pPr indent="-234950" lvl="0" marL="228600" marR="0" rtl="0" algn="l">
              <a:spcBef>
                <a:spcPts val="2000"/>
              </a:spcBef>
              <a:spcAft>
                <a:spcPts val="0"/>
              </a:spcAft>
              <a:buClr>
                <a:srgbClr val="FFFFFF"/>
              </a:buClr>
              <a:buSzPts val="1600"/>
              <a:buFont typeface="Lato"/>
              <a:buChar char="■"/>
            </a:pPr>
            <a:r>
              <a:rPr i="0" lang="en-GB" sz="1600" u="none" cap="none" strike="noStrike">
                <a:solidFill>
                  <a:srgbClr val="FFFFFF"/>
                </a:solidFill>
              </a:rPr>
              <a:t>Future and Upcoming use cases of AI in Retail</a:t>
            </a:r>
            <a:endParaRPr sz="1600">
              <a:solidFill>
                <a:srgbClr val="FFFFFF"/>
              </a:solidFill>
            </a:endParaRPr>
          </a:p>
          <a:p>
            <a:pPr indent="-234950" lvl="0" marL="228600" marR="0" rtl="0" algn="l">
              <a:spcBef>
                <a:spcPts val="2000"/>
              </a:spcBef>
              <a:spcAft>
                <a:spcPts val="0"/>
              </a:spcAft>
              <a:buClr>
                <a:srgbClr val="FFFFFF"/>
              </a:buClr>
              <a:buSzPts val="1600"/>
              <a:buFont typeface="Lato"/>
              <a:buChar char="■"/>
            </a:pPr>
            <a:r>
              <a:rPr i="0" lang="en-GB" sz="1600" u="none" cap="none" strike="noStrike">
                <a:solidFill>
                  <a:srgbClr val="FFFFFF"/>
                </a:solidFill>
              </a:rPr>
              <a:t>Building an AI application end to end</a:t>
            </a:r>
            <a:endParaRPr sz="1600">
              <a:solidFill>
                <a:srgbClr val="FFFFFF"/>
              </a:solidFill>
            </a:endParaRPr>
          </a:p>
          <a:p>
            <a:pPr indent="-234950" lvl="0" marL="228600" marR="0" rtl="0" algn="l">
              <a:spcBef>
                <a:spcPts val="2000"/>
              </a:spcBef>
              <a:spcAft>
                <a:spcPts val="1600"/>
              </a:spcAft>
              <a:buClr>
                <a:srgbClr val="FFFFFF"/>
              </a:buClr>
              <a:buSzPts val="1600"/>
              <a:buFont typeface="Lato"/>
              <a:buChar char="■"/>
            </a:pPr>
            <a:r>
              <a:rPr i="0" lang="en-GB" sz="1600" u="none" cap="none" strike="noStrike">
                <a:solidFill>
                  <a:srgbClr val="FFFFFF"/>
                </a:solidFill>
              </a:rPr>
              <a:t>Questions</a:t>
            </a:r>
            <a:endParaRPr i="0" sz="1600" u="none" cap="none" strike="noStrike">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3600"/>
              <a:buFont typeface="Rockwell"/>
              <a:buNone/>
            </a:pPr>
            <a:r>
              <a:rPr b="0" i="0" lang="en-GB" sz="3000" u="none" cap="none" strike="noStrike">
                <a:solidFill>
                  <a:srgbClr val="FFFFFF"/>
                </a:solidFill>
                <a:latin typeface="Rockwell"/>
                <a:ea typeface="Rockwell"/>
                <a:cs typeface="Rockwell"/>
                <a:sym typeface="Rockwell"/>
              </a:rPr>
              <a:t>What Capillary does ?</a:t>
            </a:r>
            <a:endParaRPr b="0" i="0" sz="3000" u="none" cap="none" strike="noStrike">
              <a:solidFill>
                <a:srgbClr val="FFFFFF"/>
              </a:solidFill>
              <a:latin typeface="Rockwell"/>
              <a:ea typeface="Rockwell"/>
              <a:cs typeface="Rockwell"/>
              <a:sym typeface="Rockwell"/>
            </a:endParaRPr>
          </a:p>
        </p:txBody>
      </p:sp>
      <p:sp>
        <p:nvSpPr>
          <p:cNvPr id="156" name="Google Shape;156;p16"/>
          <p:cNvSpPr txBox="1"/>
          <p:nvPr>
            <p:ph idx="1" type="body"/>
          </p:nvPr>
        </p:nvSpPr>
        <p:spPr>
          <a:xfrm>
            <a:off x="1297500" y="1567550"/>
            <a:ext cx="7038900" cy="2911200"/>
          </a:xfrm>
          <a:prstGeom prst="rect">
            <a:avLst/>
          </a:prstGeom>
          <a:noFill/>
          <a:ln>
            <a:noFill/>
          </a:ln>
        </p:spPr>
        <p:txBody>
          <a:bodyPr anchorCtr="0" anchor="t" bIns="45700" lIns="91425" spcFirstLastPara="1" rIns="91425" wrap="square" tIns="45700">
            <a:noAutofit/>
          </a:bodyPr>
          <a:lstStyle/>
          <a:p>
            <a:pPr indent="-247650" lvl="0" marL="228600" marR="0" rtl="0" algn="l">
              <a:spcBef>
                <a:spcPts val="0"/>
              </a:spcBef>
              <a:spcAft>
                <a:spcPts val="0"/>
              </a:spcAft>
              <a:buClr>
                <a:srgbClr val="FFFFFF"/>
              </a:buClr>
              <a:buSzPts val="1800"/>
              <a:buFont typeface="Lato"/>
              <a:buChar char="■"/>
            </a:pPr>
            <a:r>
              <a:rPr i="0" lang="en-GB" sz="1800" u="none" cap="none" strike="noStrike">
                <a:solidFill>
                  <a:srgbClr val="FFFFFF"/>
                </a:solidFill>
              </a:rPr>
              <a:t>Incubated in IIT Kharagpur</a:t>
            </a:r>
            <a:endParaRPr i="0" sz="1800" u="none" cap="none" strike="noStrike">
              <a:solidFill>
                <a:srgbClr val="FFFFFF"/>
              </a:solidFill>
            </a:endParaRPr>
          </a:p>
          <a:p>
            <a:pPr indent="-247650" lvl="0" marL="228600" marR="0" rtl="0" algn="l">
              <a:spcBef>
                <a:spcPts val="2000"/>
              </a:spcBef>
              <a:spcAft>
                <a:spcPts val="0"/>
              </a:spcAft>
              <a:buClr>
                <a:srgbClr val="FFFFFF"/>
              </a:buClr>
              <a:buSzPts val="1800"/>
              <a:buFont typeface="Lato"/>
              <a:buChar char="■"/>
            </a:pPr>
            <a:r>
              <a:rPr i="0" lang="en-GB" sz="1800" u="none" cap="none" strike="noStrike">
                <a:solidFill>
                  <a:srgbClr val="FFFFFF"/>
                </a:solidFill>
              </a:rPr>
              <a:t>Successful SaaS Companies</a:t>
            </a:r>
            <a:endParaRPr sz="1800">
              <a:solidFill>
                <a:srgbClr val="FFFFFF"/>
              </a:solidFill>
            </a:endParaRPr>
          </a:p>
          <a:p>
            <a:pPr indent="-247650" lvl="0" marL="228600" marR="0" rtl="0" algn="l">
              <a:spcBef>
                <a:spcPts val="2000"/>
              </a:spcBef>
              <a:spcAft>
                <a:spcPts val="0"/>
              </a:spcAft>
              <a:buClr>
                <a:srgbClr val="FFFFFF"/>
              </a:buClr>
              <a:buSzPts val="1800"/>
              <a:buFont typeface="Lato"/>
              <a:buChar char="■"/>
            </a:pPr>
            <a:r>
              <a:rPr i="0" lang="en-GB" sz="1800" u="none" cap="none" strike="noStrike">
                <a:solidFill>
                  <a:srgbClr val="FFFFFF"/>
                </a:solidFill>
              </a:rPr>
              <a:t>CRM – Loyalty, Campaigns, Omni-Channel engagement</a:t>
            </a:r>
            <a:endParaRPr sz="1800">
              <a:solidFill>
                <a:srgbClr val="FFFFFF"/>
              </a:solidFill>
            </a:endParaRPr>
          </a:p>
          <a:p>
            <a:pPr indent="-247650" lvl="0" marL="228600" marR="0" rtl="0" algn="l">
              <a:spcBef>
                <a:spcPts val="2000"/>
              </a:spcBef>
              <a:spcAft>
                <a:spcPts val="1600"/>
              </a:spcAft>
              <a:buClr>
                <a:srgbClr val="FFFFFF"/>
              </a:buClr>
              <a:buSzPts val="1800"/>
              <a:buFont typeface="Lato"/>
              <a:buChar char="■"/>
            </a:pPr>
            <a:r>
              <a:rPr i="0" lang="en-GB" sz="1800" u="none" cap="none" strike="noStrike">
                <a:solidFill>
                  <a:srgbClr val="FFFFFF"/>
                </a:solidFill>
              </a:rPr>
              <a:t>Helping our customers engage better with their customers through AI </a:t>
            </a:r>
            <a:endParaRPr i="0" sz="1800" u="none" cap="none" strike="noStrike">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3600"/>
              <a:buFont typeface="Rockwell"/>
              <a:buNone/>
            </a:pPr>
            <a:r>
              <a:rPr b="0" i="0" lang="en-GB" sz="3000" u="none" cap="none" strike="noStrike">
                <a:solidFill>
                  <a:srgbClr val="FFFFFF"/>
                </a:solidFill>
                <a:latin typeface="Rockwell"/>
                <a:ea typeface="Rockwell"/>
                <a:cs typeface="Rockwell"/>
                <a:sym typeface="Rockwell"/>
              </a:rPr>
              <a:t>Brief Introduction about me</a:t>
            </a:r>
            <a:endParaRPr b="0" i="0" sz="3000" u="none" cap="none" strike="noStrike">
              <a:solidFill>
                <a:srgbClr val="FFFFFF"/>
              </a:solidFill>
              <a:latin typeface="Rockwell"/>
              <a:ea typeface="Rockwell"/>
              <a:cs typeface="Rockwell"/>
              <a:sym typeface="Rockwell"/>
            </a:endParaRPr>
          </a:p>
        </p:txBody>
      </p:sp>
      <p:sp>
        <p:nvSpPr>
          <p:cNvPr id="162" name="Google Shape;162;p17"/>
          <p:cNvSpPr txBox="1"/>
          <p:nvPr>
            <p:ph idx="1" type="body"/>
          </p:nvPr>
        </p:nvSpPr>
        <p:spPr>
          <a:xfrm>
            <a:off x="1297500" y="1307850"/>
            <a:ext cx="7467600" cy="3498900"/>
          </a:xfrm>
          <a:prstGeom prst="rect">
            <a:avLst/>
          </a:prstGeom>
          <a:noFill/>
          <a:ln>
            <a:noFill/>
          </a:ln>
        </p:spPr>
        <p:txBody>
          <a:bodyPr anchorCtr="0" anchor="t" bIns="45700" lIns="91425" spcFirstLastPara="1" rIns="91425" wrap="square" tIns="45700">
            <a:noAutofit/>
          </a:bodyPr>
          <a:lstStyle/>
          <a:p>
            <a:pPr indent="-222250" lvl="0" marL="228600" rtl="0" algn="l">
              <a:lnSpc>
                <a:spcPct val="100000"/>
              </a:lnSpc>
              <a:spcBef>
                <a:spcPts val="0"/>
              </a:spcBef>
              <a:spcAft>
                <a:spcPts val="0"/>
              </a:spcAft>
              <a:buClr>
                <a:schemeClr val="lt1"/>
              </a:buClr>
              <a:buSzPts val="1400"/>
              <a:buFont typeface="Lato"/>
              <a:buChar char="■"/>
            </a:pPr>
            <a:r>
              <a:rPr lang="en-GB" sz="1400"/>
              <a:t>BTech</a:t>
            </a:r>
            <a:r>
              <a:rPr lang="en-GB" sz="1400">
                <a:solidFill>
                  <a:srgbClr val="595959"/>
                </a:solidFill>
              </a:rPr>
              <a:t> </a:t>
            </a:r>
            <a:r>
              <a:rPr lang="en-GB" sz="1400"/>
              <a:t>( 2002) , PhD (2009) – CSE, IIT Kharagpur</a:t>
            </a:r>
            <a:endParaRPr sz="1400"/>
          </a:p>
          <a:p>
            <a:pPr indent="-222250" lvl="0" marL="228600" rtl="0" algn="l">
              <a:lnSpc>
                <a:spcPct val="100000"/>
              </a:lnSpc>
              <a:spcBef>
                <a:spcPts val="2000"/>
              </a:spcBef>
              <a:spcAft>
                <a:spcPts val="0"/>
              </a:spcAft>
              <a:buClr>
                <a:schemeClr val="lt1"/>
              </a:buClr>
              <a:buSzPts val="1400"/>
              <a:buFont typeface="Lato"/>
              <a:buChar char="■"/>
            </a:pPr>
            <a:r>
              <a:rPr lang="en-GB" sz="1400"/>
              <a:t>Synopsys (EDA), IBM (CPU), NVIDIA (GPU), Taro (Full Stack Engineer), Capillary (Principal Architect - AI)</a:t>
            </a:r>
            <a:endParaRPr sz="1400"/>
          </a:p>
          <a:p>
            <a:pPr indent="-222250" lvl="0" marL="228600" rtl="0" algn="l">
              <a:lnSpc>
                <a:spcPct val="100000"/>
              </a:lnSpc>
              <a:spcBef>
                <a:spcPts val="2000"/>
              </a:spcBef>
              <a:spcAft>
                <a:spcPts val="0"/>
              </a:spcAft>
              <a:buClr>
                <a:schemeClr val="lt1"/>
              </a:buClr>
              <a:buSzPts val="1400"/>
              <a:buFont typeface="Lato"/>
              <a:buChar char="■"/>
            </a:pPr>
            <a:r>
              <a:rPr lang="en-GB" sz="1400"/>
              <a:t>Applying AI to Retail</a:t>
            </a:r>
            <a:endParaRPr sz="1400"/>
          </a:p>
          <a:p>
            <a:pPr indent="-222250" lvl="0" marL="228600" rtl="0" algn="l">
              <a:lnSpc>
                <a:spcPct val="100000"/>
              </a:lnSpc>
              <a:spcBef>
                <a:spcPts val="2000"/>
              </a:spcBef>
              <a:spcAft>
                <a:spcPts val="0"/>
              </a:spcAft>
              <a:buClr>
                <a:schemeClr val="lt1"/>
              </a:buClr>
              <a:buSzPts val="1400"/>
              <a:buFont typeface="Lato"/>
              <a:buChar char="■"/>
            </a:pPr>
            <a:r>
              <a:rPr lang="en-GB" sz="1400"/>
              <a:t>Co-Founded IDLI (for social good) with Prof. Amit Sethi (IIT Bombay), Jacob Minz (Synopsys) and Biswa Gourav Singh (AMD)</a:t>
            </a:r>
            <a:endParaRPr sz="1400"/>
          </a:p>
          <a:p>
            <a:pPr indent="-222250" lvl="0" marL="228600" rtl="0" algn="l">
              <a:lnSpc>
                <a:spcPct val="100000"/>
              </a:lnSpc>
              <a:spcBef>
                <a:spcPts val="600"/>
              </a:spcBef>
              <a:spcAft>
                <a:spcPts val="0"/>
              </a:spcAft>
              <a:buClr>
                <a:schemeClr val="lt1"/>
              </a:buClr>
              <a:buSzPts val="1400"/>
              <a:buFont typeface="Lato"/>
              <a:buChar char="■"/>
            </a:pPr>
            <a:r>
              <a:rPr lang="en-GB" sz="1400" u="sng">
                <a:solidFill>
                  <a:schemeClr val="accent5"/>
                </a:solidFill>
                <a:hlinkClick r:id="rId3"/>
              </a:rPr>
              <a:t>https://www.facebook.com/groups/idliai/</a:t>
            </a:r>
            <a:endParaRPr sz="1400"/>
          </a:p>
          <a:p>
            <a:pPr indent="-222250" lvl="0" marL="228600" rtl="0" algn="l">
              <a:lnSpc>
                <a:spcPct val="100000"/>
              </a:lnSpc>
              <a:spcBef>
                <a:spcPts val="2000"/>
              </a:spcBef>
              <a:spcAft>
                <a:spcPts val="0"/>
              </a:spcAft>
              <a:buClr>
                <a:schemeClr val="lt1"/>
              </a:buClr>
              <a:buSzPts val="1400"/>
              <a:buFont typeface="Lato"/>
              <a:buChar char="■"/>
            </a:pPr>
            <a:r>
              <a:rPr lang="en-GB" sz="1400"/>
              <a:t>Linked In -</a:t>
            </a:r>
            <a:r>
              <a:rPr lang="en-GB" sz="1400" u="sng">
                <a:solidFill>
                  <a:schemeClr val="accent5"/>
                </a:solidFill>
                <a:hlinkClick r:id="rId4"/>
              </a:rPr>
              <a:t> https://www.linkedin.com/in/subratpanda/</a:t>
            </a:r>
            <a:endParaRPr sz="1400"/>
          </a:p>
          <a:p>
            <a:pPr indent="-222250" lvl="0" marL="228600" rtl="0" algn="l">
              <a:lnSpc>
                <a:spcPct val="100000"/>
              </a:lnSpc>
              <a:spcBef>
                <a:spcPts val="2000"/>
              </a:spcBef>
              <a:spcAft>
                <a:spcPts val="0"/>
              </a:spcAft>
              <a:buClr>
                <a:schemeClr val="lt1"/>
              </a:buClr>
              <a:buSzPts val="1400"/>
              <a:buFont typeface="Lato"/>
              <a:buChar char="■"/>
            </a:pPr>
            <a:r>
              <a:rPr lang="en-GB" sz="1400"/>
              <a:t>Facebook -</a:t>
            </a:r>
            <a:r>
              <a:rPr lang="en-GB" sz="1400" u="sng">
                <a:solidFill>
                  <a:schemeClr val="accent5"/>
                </a:solidFill>
                <a:hlinkClick r:id="rId5"/>
              </a:rPr>
              <a:t> https://www.facebook.com/subratpanda</a:t>
            </a:r>
            <a:endParaRPr sz="1400"/>
          </a:p>
          <a:p>
            <a:pPr indent="-222250" lvl="0" marL="228600" rtl="0" algn="l">
              <a:lnSpc>
                <a:spcPct val="100000"/>
              </a:lnSpc>
              <a:spcBef>
                <a:spcPts val="2000"/>
              </a:spcBef>
              <a:spcAft>
                <a:spcPts val="0"/>
              </a:spcAft>
              <a:buClr>
                <a:schemeClr val="lt1"/>
              </a:buClr>
              <a:buSzPts val="1400"/>
              <a:buFont typeface="Lato"/>
              <a:buChar char="■"/>
            </a:pPr>
            <a:r>
              <a:rPr lang="en-GB" sz="1400"/>
              <a:t>Twitter - @subratpanda</a:t>
            </a:r>
            <a:endParaRPr sz="1400"/>
          </a:p>
          <a:p>
            <a:pPr indent="-229393" lvl="0" marL="228600" marR="0" rtl="0" algn="l">
              <a:lnSpc>
                <a:spcPct val="90000"/>
              </a:lnSpc>
              <a:spcBef>
                <a:spcPts val="2000"/>
              </a:spcBef>
              <a:spcAft>
                <a:spcPts val="1600"/>
              </a:spcAft>
              <a:buClr>
                <a:srgbClr val="FFFFFF"/>
              </a:buClr>
              <a:buSzPts val="1400"/>
              <a:buFont typeface="Lato"/>
              <a:buChar char="■"/>
            </a:pPr>
            <a:r>
              <a:t/>
            </a:r>
            <a:endParaRPr sz="1400">
              <a:solidFill>
                <a:srgbClr val="FFFFFF"/>
              </a:solidFill>
            </a:endParaRPr>
          </a:p>
        </p:txBody>
      </p:sp>
      <p:pic>
        <p:nvPicPr>
          <p:cNvPr descr="me.jpg" id="163" name="Google Shape;163;p17"/>
          <p:cNvPicPr preferRelativeResize="0"/>
          <p:nvPr/>
        </p:nvPicPr>
        <p:blipFill rotWithShape="1">
          <a:blip r:embed="rId6">
            <a:alphaModFix/>
          </a:blip>
          <a:srcRect b="0" l="0" r="0" t="0"/>
          <a:stretch/>
        </p:blipFill>
        <p:spPr>
          <a:xfrm>
            <a:off x="6304875" y="3254925"/>
            <a:ext cx="1493675" cy="1493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3600"/>
              <a:buFont typeface="Rockwell"/>
              <a:buNone/>
            </a:pPr>
            <a:r>
              <a:rPr b="0" i="0" lang="en-GB" sz="3000" u="none" cap="none" strike="noStrike">
                <a:solidFill>
                  <a:srgbClr val="FFFFFF"/>
                </a:solidFill>
                <a:latin typeface="Rockwell"/>
                <a:ea typeface="Rockwell"/>
                <a:cs typeface="Rockwell"/>
                <a:sym typeface="Rockwell"/>
              </a:rPr>
              <a:t>Traditional Applications of AI in Retail</a:t>
            </a:r>
            <a:endParaRPr b="0" i="0" sz="3000" u="none" cap="none" strike="noStrike">
              <a:solidFill>
                <a:srgbClr val="FFFFFF"/>
              </a:solidFill>
              <a:latin typeface="Rockwell"/>
              <a:ea typeface="Rockwell"/>
              <a:cs typeface="Rockwell"/>
              <a:sym typeface="Rockwell"/>
            </a:endParaRPr>
          </a:p>
        </p:txBody>
      </p:sp>
      <p:sp>
        <p:nvSpPr>
          <p:cNvPr id="169" name="Google Shape;169;p18"/>
          <p:cNvSpPr txBox="1"/>
          <p:nvPr>
            <p:ph idx="1" type="body"/>
          </p:nvPr>
        </p:nvSpPr>
        <p:spPr>
          <a:xfrm>
            <a:off x="1297500" y="1567550"/>
            <a:ext cx="7038900" cy="2911200"/>
          </a:xfrm>
          <a:prstGeom prst="rect">
            <a:avLst/>
          </a:prstGeom>
          <a:noFill/>
          <a:ln>
            <a:noFill/>
          </a:ln>
        </p:spPr>
        <p:txBody>
          <a:bodyPr anchorCtr="0" anchor="t" bIns="45700" lIns="91425" spcFirstLastPara="1" rIns="91425" wrap="square" tIns="45700">
            <a:noAutofit/>
          </a:bodyPr>
          <a:lstStyle/>
          <a:p>
            <a:pPr indent="-247650" lvl="0" marL="228600" marR="0" rtl="0" algn="l">
              <a:spcBef>
                <a:spcPts val="0"/>
              </a:spcBef>
              <a:spcAft>
                <a:spcPts val="0"/>
              </a:spcAft>
              <a:buClr>
                <a:srgbClr val="FFFFFF"/>
              </a:buClr>
              <a:buSzPts val="1800"/>
              <a:buFont typeface="Lato"/>
              <a:buChar char="■"/>
            </a:pPr>
            <a:r>
              <a:rPr i="0" lang="en-GB" sz="1800" u="none" cap="none" strike="noStrike">
                <a:solidFill>
                  <a:srgbClr val="FFFFFF"/>
                </a:solidFill>
              </a:rPr>
              <a:t>Customer Segmentation</a:t>
            </a:r>
            <a:endParaRPr sz="1800">
              <a:solidFill>
                <a:srgbClr val="FFFFFF"/>
              </a:solidFill>
            </a:endParaRPr>
          </a:p>
          <a:p>
            <a:pPr indent="-247650" lvl="0" marL="228600" marR="0" rtl="0" algn="l">
              <a:spcBef>
                <a:spcPts val="2000"/>
              </a:spcBef>
              <a:spcAft>
                <a:spcPts val="0"/>
              </a:spcAft>
              <a:buClr>
                <a:srgbClr val="FFFFFF"/>
              </a:buClr>
              <a:buSzPts val="1800"/>
              <a:buFont typeface="Lato"/>
              <a:buChar char="■"/>
            </a:pPr>
            <a:r>
              <a:rPr i="0" lang="en-GB" sz="1800" u="none" cap="none" strike="noStrike">
                <a:solidFill>
                  <a:srgbClr val="FFFFFF"/>
                </a:solidFill>
              </a:rPr>
              <a:t>Inventory Management</a:t>
            </a:r>
            <a:endParaRPr sz="1800">
              <a:solidFill>
                <a:srgbClr val="FFFFFF"/>
              </a:solidFill>
            </a:endParaRPr>
          </a:p>
          <a:p>
            <a:pPr indent="-247650" lvl="0" marL="228600" marR="0" rtl="0" algn="l">
              <a:spcBef>
                <a:spcPts val="2000"/>
              </a:spcBef>
              <a:spcAft>
                <a:spcPts val="0"/>
              </a:spcAft>
              <a:buClr>
                <a:srgbClr val="FFFFFF"/>
              </a:buClr>
              <a:buSzPts val="1800"/>
              <a:buFont typeface="Lato"/>
              <a:buChar char="■"/>
            </a:pPr>
            <a:r>
              <a:rPr i="0" lang="en-GB" sz="1800" u="none" cap="none" strike="noStrike">
                <a:solidFill>
                  <a:srgbClr val="FFFFFF"/>
                </a:solidFill>
              </a:rPr>
              <a:t>Recommender Systems</a:t>
            </a:r>
            <a:endParaRPr sz="1800">
              <a:solidFill>
                <a:srgbClr val="FFFFFF"/>
              </a:solidFill>
            </a:endParaRPr>
          </a:p>
          <a:p>
            <a:pPr indent="-247650" lvl="0" marL="228600" marR="0" rtl="0" algn="l">
              <a:spcBef>
                <a:spcPts val="2000"/>
              </a:spcBef>
              <a:spcAft>
                <a:spcPts val="0"/>
              </a:spcAft>
              <a:buClr>
                <a:srgbClr val="FFFFFF"/>
              </a:buClr>
              <a:buSzPts val="1800"/>
              <a:buFont typeface="Lato"/>
              <a:buChar char="■"/>
            </a:pPr>
            <a:r>
              <a:rPr i="0" lang="en-GB" sz="1800" u="none" cap="none" strike="noStrike">
                <a:solidFill>
                  <a:srgbClr val="FFFFFF"/>
                </a:solidFill>
              </a:rPr>
              <a:t>Campaign Management</a:t>
            </a:r>
            <a:endParaRPr sz="1800">
              <a:solidFill>
                <a:srgbClr val="FFFFFF"/>
              </a:solidFill>
            </a:endParaRPr>
          </a:p>
          <a:p>
            <a:pPr indent="-247650" lvl="0" marL="228600" marR="0" rtl="0" algn="l">
              <a:spcBef>
                <a:spcPts val="2000"/>
              </a:spcBef>
              <a:spcAft>
                <a:spcPts val="0"/>
              </a:spcAft>
              <a:buClr>
                <a:srgbClr val="FFFFFF"/>
              </a:buClr>
              <a:buSzPts val="1800"/>
              <a:buFont typeface="Lato"/>
              <a:buChar char="■"/>
            </a:pPr>
            <a:r>
              <a:rPr i="0" lang="en-GB" sz="1800" u="none" cap="none" strike="noStrike">
                <a:solidFill>
                  <a:srgbClr val="FFFFFF"/>
                </a:solidFill>
              </a:rPr>
              <a:t>Insights</a:t>
            </a:r>
            <a:endParaRPr sz="1800">
              <a:solidFill>
                <a:srgbClr val="FFFFFF"/>
              </a:solidFill>
            </a:endParaRPr>
          </a:p>
          <a:p>
            <a:pPr indent="-133350" lvl="0" marL="228600" marR="0" rtl="0" algn="l">
              <a:spcBef>
                <a:spcPts val="2000"/>
              </a:spcBef>
              <a:spcAft>
                <a:spcPts val="1600"/>
              </a:spcAft>
              <a:buClr>
                <a:schemeClr val="accent1"/>
              </a:buClr>
              <a:buSzPts val="1500"/>
              <a:buFont typeface="Noto Sans Symbols"/>
              <a:buNone/>
            </a:pPr>
            <a:r>
              <a:t/>
            </a:r>
            <a:endParaRPr i="0" sz="1800" u="none" cap="none" strike="noStrike">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3600"/>
              <a:buFont typeface="Rockwell"/>
              <a:buNone/>
            </a:pPr>
            <a:r>
              <a:rPr b="0" i="0" lang="en-GB" sz="3000" u="none" cap="none" strike="noStrike">
                <a:solidFill>
                  <a:srgbClr val="FFFFFF"/>
                </a:solidFill>
                <a:latin typeface="Rockwell"/>
                <a:ea typeface="Rockwell"/>
                <a:cs typeface="Rockwell"/>
                <a:sym typeface="Rockwell"/>
              </a:rPr>
              <a:t>Neo-AI in Retail</a:t>
            </a:r>
            <a:br>
              <a:rPr b="0" i="0" lang="en-GB" sz="3000" u="none" cap="none" strike="noStrike">
                <a:solidFill>
                  <a:srgbClr val="FFFFFF"/>
                </a:solidFill>
                <a:latin typeface="Rockwell"/>
                <a:ea typeface="Rockwell"/>
                <a:cs typeface="Rockwell"/>
                <a:sym typeface="Rockwell"/>
              </a:rPr>
            </a:br>
            <a:endParaRPr b="0" i="0" sz="3000" u="none" cap="none" strike="noStrike">
              <a:solidFill>
                <a:srgbClr val="FFFFFF"/>
              </a:solidFill>
              <a:latin typeface="Rockwell"/>
              <a:ea typeface="Rockwell"/>
              <a:cs typeface="Rockwell"/>
              <a:sym typeface="Rockwell"/>
            </a:endParaRPr>
          </a:p>
        </p:txBody>
      </p:sp>
      <p:sp>
        <p:nvSpPr>
          <p:cNvPr id="175" name="Google Shape;175;p19"/>
          <p:cNvSpPr txBox="1"/>
          <p:nvPr>
            <p:ph idx="1" type="body"/>
          </p:nvPr>
        </p:nvSpPr>
        <p:spPr>
          <a:xfrm>
            <a:off x="1297500" y="1567550"/>
            <a:ext cx="7038900" cy="2911200"/>
          </a:xfrm>
          <a:prstGeom prst="rect">
            <a:avLst/>
          </a:prstGeom>
          <a:noFill/>
          <a:ln>
            <a:noFill/>
          </a:ln>
        </p:spPr>
        <p:txBody>
          <a:bodyPr anchorCtr="0" anchor="t" bIns="45700" lIns="91425" spcFirstLastPara="1" rIns="91425" wrap="square" tIns="45700">
            <a:noAutofit/>
          </a:bodyPr>
          <a:lstStyle/>
          <a:p>
            <a:pPr indent="-247650" lvl="0" marL="228600" marR="0" rtl="0" algn="l">
              <a:spcBef>
                <a:spcPts val="0"/>
              </a:spcBef>
              <a:spcAft>
                <a:spcPts val="0"/>
              </a:spcAft>
              <a:buClr>
                <a:srgbClr val="F3F3F3"/>
              </a:buClr>
              <a:buSzPts val="1800"/>
              <a:buFont typeface="Lato"/>
              <a:buChar char="■"/>
            </a:pPr>
            <a:r>
              <a:rPr i="0" lang="en-GB" sz="1800" u="none" cap="none" strike="noStrike">
                <a:solidFill>
                  <a:srgbClr val="F3F3F3"/>
                </a:solidFill>
              </a:rPr>
              <a:t>Enhanced  Inventory Management – Takes care of other factors which could have been hard to decipher.</a:t>
            </a:r>
            <a:endParaRPr sz="1800">
              <a:solidFill>
                <a:srgbClr val="F3F3F3"/>
              </a:solidFill>
            </a:endParaRPr>
          </a:p>
          <a:p>
            <a:pPr indent="-247650" lvl="0" marL="228600" marR="0" rtl="0" algn="l">
              <a:spcBef>
                <a:spcPts val="2000"/>
              </a:spcBef>
              <a:spcAft>
                <a:spcPts val="0"/>
              </a:spcAft>
              <a:buClr>
                <a:srgbClr val="F3F3F3"/>
              </a:buClr>
              <a:buSzPts val="1800"/>
              <a:buFont typeface="Lato"/>
              <a:buChar char="■"/>
            </a:pPr>
            <a:r>
              <a:rPr i="0" lang="en-GB" sz="1800" u="none" cap="none" strike="noStrike">
                <a:solidFill>
                  <a:srgbClr val="F3F3F3"/>
                </a:solidFill>
              </a:rPr>
              <a:t>Enhanced Recommender Systems</a:t>
            </a:r>
            <a:endParaRPr sz="1800">
              <a:solidFill>
                <a:srgbClr val="F3F3F3"/>
              </a:solidFill>
            </a:endParaRPr>
          </a:p>
          <a:p>
            <a:pPr indent="-247650" lvl="0" marL="228600" marR="0" rtl="0" algn="l">
              <a:spcBef>
                <a:spcPts val="2000"/>
              </a:spcBef>
              <a:spcAft>
                <a:spcPts val="0"/>
              </a:spcAft>
              <a:buClr>
                <a:srgbClr val="F3F3F3"/>
              </a:buClr>
              <a:buSzPts val="1800"/>
              <a:buFont typeface="Lato"/>
              <a:buChar char="■"/>
            </a:pPr>
            <a:r>
              <a:rPr i="0" lang="en-GB" sz="1800" u="none" cap="none" strike="noStrike">
                <a:solidFill>
                  <a:srgbClr val="F3F3F3"/>
                </a:solidFill>
              </a:rPr>
              <a:t>Customer Engagement – Chatbots based interface (NorthFace – using IBM Watson)</a:t>
            </a:r>
            <a:endParaRPr sz="1800">
              <a:solidFill>
                <a:srgbClr val="F3F3F3"/>
              </a:solidFill>
            </a:endParaRPr>
          </a:p>
          <a:p>
            <a:pPr indent="-247650" lvl="0" marL="228600" marR="0" rtl="0" algn="l">
              <a:spcBef>
                <a:spcPts val="2000"/>
              </a:spcBef>
              <a:spcAft>
                <a:spcPts val="0"/>
              </a:spcAft>
              <a:buClr>
                <a:srgbClr val="F3F3F3"/>
              </a:buClr>
              <a:buSzPts val="1800"/>
              <a:buFont typeface="Lato"/>
              <a:buChar char="■"/>
            </a:pPr>
            <a:r>
              <a:rPr i="0" lang="en-GB" sz="1800" u="none" cap="none" strike="noStrike">
                <a:solidFill>
                  <a:srgbClr val="F3F3F3"/>
                </a:solidFill>
              </a:rPr>
              <a:t>Consumer Insights – Deep Understanding of Stores/Customers</a:t>
            </a:r>
            <a:endParaRPr sz="1800">
              <a:solidFill>
                <a:srgbClr val="F3F3F3"/>
              </a:solidFill>
            </a:endParaRPr>
          </a:p>
          <a:p>
            <a:pPr indent="-247650" lvl="0" marL="228600" marR="0" rtl="0" algn="l">
              <a:spcBef>
                <a:spcPts val="2000"/>
              </a:spcBef>
              <a:spcAft>
                <a:spcPts val="0"/>
              </a:spcAft>
              <a:buClr>
                <a:srgbClr val="F3F3F3"/>
              </a:buClr>
              <a:buSzPts val="1800"/>
              <a:buFont typeface="Lato"/>
              <a:buChar char="■"/>
            </a:pPr>
            <a:r>
              <a:rPr i="0" lang="en-GB" sz="1800" u="none" cap="none" strike="noStrike">
                <a:solidFill>
                  <a:srgbClr val="F3F3F3"/>
                </a:solidFill>
              </a:rPr>
              <a:t>Logistics and Delivery – Robots and Drones</a:t>
            </a:r>
            <a:endParaRPr sz="1800">
              <a:solidFill>
                <a:srgbClr val="F3F3F3"/>
              </a:solidFill>
            </a:endParaRPr>
          </a:p>
          <a:p>
            <a:pPr indent="-247650" lvl="0" marL="228600" marR="0" rtl="0" algn="l">
              <a:spcBef>
                <a:spcPts val="2000"/>
              </a:spcBef>
              <a:spcAft>
                <a:spcPts val="1600"/>
              </a:spcAft>
              <a:buClr>
                <a:srgbClr val="F3F3F3"/>
              </a:buClr>
              <a:buSzPts val="1800"/>
              <a:buFont typeface="Lato"/>
              <a:buChar char="■"/>
            </a:pPr>
            <a:r>
              <a:rPr i="0" lang="en-GB" sz="1800" u="none" cap="none" strike="noStrike">
                <a:solidFill>
                  <a:srgbClr val="F3F3F3"/>
                </a:solidFill>
              </a:rPr>
              <a:t>Others – AI powered Gift Selection</a:t>
            </a:r>
            <a:endParaRPr i="0" sz="1800" u="none" cap="none" strike="noStrike">
              <a:solidFill>
                <a:srgbClr val="F3F3F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3600"/>
              <a:buFont typeface="Rockwell"/>
              <a:buNone/>
            </a:pPr>
            <a:r>
              <a:rPr b="0" i="0" lang="en-GB" sz="3600" u="none" cap="none" strike="noStrike">
                <a:solidFill>
                  <a:srgbClr val="FFFFFF"/>
                </a:solidFill>
                <a:latin typeface="Rockwell"/>
                <a:ea typeface="Rockwell"/>
                <a:cs typeface="Rockwell"/>
                <a:sym typeface="Rockwell"/>
              </a:rPr>
              <a:t>Using Computer Vision in Retail</a:t>
            </a:r>
            <a:endParaRPr b="0" i="0" sz="3600" u="none" cap="none" strike="noStrike">
              <a:solidFill>
                <a:srgbClr val="FFFFFF"/>
              </a:solidFill>
              <a:latin typeface="Rockwell"/>
              <a:ea typeface="Rockwell"/>
              <a:cs typeface="Rockwell"/>
              <a:sym typeface="Rockwell"/>
            </a:endParaRPr>
          </a:p>
        </p:txBody>
      </p:sp>
      <p:sp>
        <p:nvSpPr>
          <p:cNvPr id="181" name="Google Shape;181;p20"/>
          <p:cNvSpPr txBox="1"/>
          <p:nvPr/>
        </p:nvSpPr>
        <p:spPr>
          <a:xfrm>
            <a:off x="1038799" y="2289816"/>
            <a:ext cx="7556400" cy="4016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Rockwell"/>
                <a:ea typeface="Rockwell"/>
                <a:cs typeface="Rockwell"/>
                <a:sym typeface="Rockwell"/>
              </a:rPr>
              <a:t>Video analytics, derived through computer vision, helps retailers answer many critical questions, including:</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Rockwell"/>
              <a:ea typeface="Rockwell"/>
              <a:cs typeface="Rockwell"/>
              <a:sym typeface="Rockwell"/>
            </a:endParaRPr>
          </a:p>
          <a:p>
            <a:pPr indent="-285750" lvl="0" marL="285750" marR="0" rtl="0" algn="l">
              <a:spcBef>
                <a:spcPts val="0"/>
              </a:spcBef>
              <a:spcAft>
                <a:spcPts val="0"/>
              </a:spcAft>
              <a:buClr>
                <a:schemeClr val="dk1"/>
              </a:buClr>
              <a:buSzPts val="1800"/>
              <a:buFont typeface="Arial"/>
              <a:buChar char="•"/>
            </a:pPr>
            <a:r>
              <a:rPr lang="en-GB" sz="1800">
                <a:solidFill>
                  <a:schemeClr val="dk1"/>
                </a:solidFill>
                <a:latin typeface="Rockwell"/>
                <a:ea typeface="Rockwell"/>
                <a:cs typeface="Rockwell"/>
                <a:sym typeface="Rockwell"/>
              </a:rPr>
              <a:t>How many shoppers entered the store?</a:t>
            </a:r>
            <a:endParaRPr/>
          </a:p>
          <a:p>
            <a:pPr indent="-285750" lvl="0" marL="285750" marR="0" rtl="0" algn="l">
              <a:spcBef>
                <a:spcPts val="0"/>
              </a:spcBef>
              <a:spcAft>
                <a:spcPts val="0"/>
              </a:spcAft>
              <a:buClr>
                <a:schemeClr val="dk1"/>
              </a:buClr>
              <a:buSzPts val="1800"/>
              <a:buFont typeface="Arial"/>
              <a:buChar char="•"/>
            </a:pPr>
            <a:r>
              <a:rPr lang="en-GB" sz="1800">
                <a:solidFill>
                  <a:schemeClr val="dk1"/>
                </a:solidFill>
                <a:latin typeface="Rockwell"/>
                <a:ea typeface="Rockwell"/>
                <a:cs typeface="Rockwell"/>
                <a:sym typeface="Rockwell"/>
              </a:rPr>
              <a:t>What are my shoppers’ gender and age ranges?</a:t>
            </a:r>
            <a:endParaRPr/>
          </a:p>
          <a:p>
            <a:pPr indent="-285750" lvl="0" marL="285750" marR="0" rtl="0" algn="l">
              <a:spcBef>
                <a:spcPts val="0"/>
              </a:spcBef>
              <a:spcAft>
                <a:spcPts val="0"/>
              </a:spcAft>
              <a:buClr>
                <a:schemeClr val="dk1"/>
              </a:buClr>
              <a:buSzPts val="1800"/>
              <a:buFont typeface="Arial"/>
              <a:buChar char="•"/>
            </a:pPr>
            <a:r>
              <a:rPr lang="en-GB" sz="1800">
                <a:solidFill>
                  <a:schemeClr val="dk1"/>
                </a:solidFill>
                <a:latin typeface="Rockwell"/>
                <a:ea typeface="Rockwell"/>
                <a:cs typeface="Rockwell"/>
                <a:sym typeface="Rockwell"/>
              </a:rPr>
              <a:t>Where do shoppers go in my store (and where do they not go)?</a:t>
            </a:r>
            <a:endParaRPr/>
          </a:p>
          <a:p>
            <a:pPr indent="-285750" lvl="0" marL="285750" marR="0" rtl="0" algn="l">
              <a:spcBef>
                <a:spcPts val="0"/>
              </a:spcBef>
              <a:spcAft>
                <a:spcPts val="0"/>
              </a:spcAft>
              <a:buClr>
                <a:schemeClr val="dk1"/>
              </a:buClr>
              <a:buSzPts val="1800"/>
              <a:buFont typeface="Arial"/>
              <a:buChar char="•"/>
            </a:pPr>
            <a:r>
              <a:rPr lang="en-GB" sz="1800">
                <a:solidFill>
                  <a:schemeClr val="dk1"/>
                </a:solidFill>
                <a:latin typeface="Rockwell"/>
                <a:ea typeface="Rockwell"/>
                <a:cs typeface="Rockwell"/>
                <a:sym typeface="Rockwell"/>
              </a:rPr>
              <a:t>Where do shoppers stop and engage with fixtures or sales associates?</a:t>
            </a:r>
            <a:endParaRPr/>
          </a:p>
          <a:p>
            <a:pPr indent="-285750" lvl="0" marL="285750" marR="0" rtl="0" algn="l">
              <a:spcBef>
                <a:spcPts val="0"/>
              </a:spcBef>
              <a:spcAft>
                <a:spcPts val="0"/>
              </a:spcAft>
              <a:buClr>
                <a:schemeClr val="dk1"/>
              </a:buClr>
              <a:buSzPts val="1800"/>
              <a:buFont typeface="Arial"/>
              <a:buChar char="•"/>
            </a:pPr>
            <a:r>
              <a:rPr lang="en-GB" sz="1800">
                <a:solidFill>
                  <a:schemeClr val="dk1"/>
                </a:solidFill>
                <a:latin typeface="Rockwell"/>
                <a:ea typeface="Rockwell"/>
                <a:cs typeface="Rockwell"/>
                <a:sym typeface="Rockwell"/>
              </a:rPr>
              <a:t>How long do they stay engaged?</a:t>
            </a:r>
            <a:endParaRPr/>
          </a:p>
          <a:p>
            <a:pPr indent="-285750" lvl="0" marL="285750" marR="0" rtl="0" algn="l">
              <a:spcBef>
                <a:spcPts val="0"/>
              </a:spcBef>
              <a:spcAft>
                <a:spcPts val="0"/>
              </a:spcAft>
              <a:buClr>
                <a:schemeClr val="dk1"/>
              </a:buClr>
              <a:buSzPts val="1800"/>
              <a:buFont typeface="Arial"/>
              <a:buChar char="•"/>
            </a:pPr>
            <a:r>
              <a:rPr lang="en-GB" sz="1800">
                <a:solidFill>
                  <a:schemeClr val="dk1"/>
                </a:solidFill>
                <a:latin typeface="Rockwell"/>
                <a:ea typeface="Rockwell"/>
                <a:cs typeface="Rockwell"/>
                <a:sym typeface="Rockwell"/>
              </a:rPr>
              <a:t>Which are my most effective fixtures, and which ones are underperforming?</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Rockwell"/>
              <a:ea typeface="Rockwell"/>
              <a:cs typeface="Rockwell"/>
              <a:sym typeface="Rockwell"/>
            </a:endParaRPr>
          </a:p>
          <a:p>
            <a:pPr indent="-285750" lvl="0" marL="285750" marR="0" rtl="0" algn="l">
              <a:spcBef>
                <a:spcPts val="0"/>
              </a:spcBef>
              <a:spcAft>
                <a:spcPts val="0"/>
              </a:spcAft>
              <a:buClr>
                <a:schemeClr val="dk1"/>
              </a:buClr>
              <a:buSzPts val="1800"/>
              <a:buFont typeface="Arial"/>
              <a:buChar char="•"/>
            </a:pPr>
            <a:r>
              <a:rPr b="1" lang="en-GB" sz="1800">
                <a:solidFill>
                  <a:schemeClr val="dk1"/>
                </a:solidFill>
                <a:latin typeface="Rockwell"/>
                <a:ea typeface="Rockwell"/>
                <a:cs typeface="Rockwell"/>
                <a:sym typeface="Rockwell"/>
              </a:rPr>
              <a:t>RetailNext</a:t>
            </a:r>
            <a:r>
              <a:rPr lang="en-GB" sz="1800">
                <a:solidFill>
                  <a:schemeClr val="dk1"/>
                </a:solidFill>
                <a:latin typeface="Rockwell"/>
                <a:ea typeface="Rockwell"/>
                <a:cs typeface="Rockwell"/>
                <a:sym typeface="Rockwell"/>
              </a:rPr>
              <a:t> integrates a variety of sensor technologies as part of its “technology stack” in building its industry-standard retail analytics platform. </a:t>
            </a:r>
            <a:endParaRPr sz="1800">
              <a:solidFill>
                <a:schemeClr val="dk1"/>
              </a:solidFill>
              <a:latin typeface="Rockwell"/>
              <a:ea typeface="Rockwell"/>
              <a:cs typeface="Rockwell"/>
              <a:sym typeface="Rockwell"/>
            </a:endParaRPr>
          </a:p>
          <a:p>
            <a:pPr indent="-285750" lvl="0" marL="285750" marR="0" rtl="0" algn="l">
              <a:spcBef>
                <a:spcPts val="0"/>
              </a:spcBef>
              <a:spcAft>
                <a:spcPts val="0"/>
              </a:spcAft>
              <a:buClr>
                <a:schemeClr val="dk1"/>
              </a:buClr>
              <a:buSzPts val="1800"/>
              <a:buFont typeface="Arial"/>
              <a:buChar char="•"/>
            </a:pPr>
            <a:r>
              <a:rPr lang="en-GB" sz="1800">
                <a:solidFill>
                  <a:schemeClr val="dk1"/>
                </a:solidFill>
                <a:latin typeface="Rockwell"/>
                <a:ea typeface="Rockwell"/>
                <a:cs typeface="Rockwell"/>
                <a:sym typeface="Rockwell"/>
              </a:rPr>
              <a:t>Reference: </a:t>
            </a:r>
            <a:r>
              <a:rPr lang="en-GB" sz="1800" u="sng">
                <a:solidFill>
                  <a:schemeClr val="hlink"/>
                </a:solidFill>
                <a:latin typeface="Rockwell"/>
                <a:ea typeface="Rockwell"/>
                <a:cs typeface="Rockwell"/>
                <a:sym typeface="Rockwell"/>
                <a:hlinkClick r:id="rId3"/>
              </a:rPr>
              <a:t>https://retailnext.net/en/blog/computer-vision-sees-better-than-2020/</a:t>
            </a:r>
            <a:endParaRPr sz="1800">
              <a:solidFill>
                <a:schemeClr val="dk1"/>
              </a:solidFill>
              <a:latin typeface="Rockwell"/>
              <a:ea typeface="Rockwell"/>
              <a:cs typeface="Rockwell"/>
              <a:sym typeface="Rockwell"/>
            </a:endParaRPr>
          </a:p>
        </p:txBody>
      </p:sp>
      <p:sp>
        <p:nvSpPr>
          <p:cNvPr id="182" name="Google Shape;182;p20"/>
          <p:cNvSpPr txBox="1"/>
          <p:nvPr>
            <p:ph idx="1" type="body"/>
          </p:nvPr>
        </p:nvSpPr>
        <p:spPr>
          <a:xfrm>
            <a:off x="1213625" y="1355625"/>
            <a:ext cx="7122900" cy="359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rgbClr val="FFFFFF"/>
                </a:solidFill>
              </a:rPr>
              <a:t>Video analytics, derived through computer vision, helps retailers answer many critical questions, including:</a:t>
            </a:r>
            <a:endParaRPr sz="1400">
              <a:solidFill>
                <a:srgbClr val="FFFFFF"/>
              </a:solidFill>
            </a:endParaRPr>
          </a:p>
          <a:p>
            <a:pPr indent="-317500" lvl="0" marL="457200" rtl="0" algn="l">
              <a:spcBef>
                <a:spcPts val="1600"/>
              </a:spcBef>
              <a:spcAft>
                <a:spcPts val="0"/>
              </a:spcAft>
              <a:buClr>
                <a:srgbClr val="FFFFFF"/>
              </a:buClr>
              <a:buSzPts val="1400"/>
              <a:buFont typeface="Lato"/>
              <a:buChar char="●"/>
            </a:pPr>
            <a:r>
              <a:rPr lang="en-GB" sz="1400">
                <a:solidFill>
                  <a:srgbClr val="FFFFFF"/>
                </a:solidFill>
              </a:rPr>
              <a:t>How many shoppers entered the store?</a:t>
            </a:r>
            <a:endParaRPr sz="1400">
              <a:solidFill>
                <a:srgbClr val="FFFFFF"/>
              </a:solidFill>
            </a:endParaRPr>
          </a:p>
          <a:p>
            <a:pPr indent="-317500" lvl="0" marL="457200" rtl="0" algn="l">
              <a:spcBef>
                <a:spcPts val="0"/>
              </a:spcBef>
              <a:spcAft>
                <a:spcPts val="0"/>
              </a:spcAft>
              <a:buClr>
                <a:srgbClr val="FFFFFF"/>
              </a:buClr>
              <a:buSzPts val="1400"/>
              <a:buFont typeface="Lato"/>
              <a:buChar char="●"/>
            </a:pPr>
            <a:r>
              <a:rPr lang="en-GB" sz="1400">
                <a:solidFill>
                  <a:srgbClr val="FFFFFF"/>
                </a:solidFill>
              </a:rPr>
              <a:t>What are my shoppers’ gender and age ranges?</a:t>
            </a:r>
            <a:endParaRPr sz="1400">
              <a:solidFill>
                <a:srgbClr val="FFFFFF"/>
              </a:solidFill>
            </a:endParaRPr>
          </a:p>
          <a:p>
            <a:pPr indent="-317500" lvl="0" marL="457200" rtl="0" algn="l">
              <a:spcBef>
                <a:spcPts val="0"/>
              </a:spcBef>
              <a:spcAft>
                <a:spcPts val="0"/>
              </a:spcAft>
              <a:buClr>
                <a:srgbClr val="FFFFFF"/>
              </a:buClr>
              <a:buSzPts val="1400"/>
              <a:buFont typeface="Lato"/>
              <a:buChar char="●"/>
            </a:pPr>
            <a:r>
              <a:rPr lang="en-GB" sz="1400">
                <a:solidFill>
                  <a:srgbClr val="FFFFFF"/>
                </a:solidFill>
              </a:rPr>
              <a:t>Where do shoppers go in my store (and where do they not go)?</a:t>
            </a:r>
            <a:endParaRPr sz="1400">
              <a:solidFill>
                <a:srgbClr val="FFFFFF"/>
              </a:solidFill>
            </a:endParaRPr>
          </a:p>
          <a:p>
            <a:pPr indent="-317500" lvl="0" marL="457200" rtl="0" algn="l">
              <a:spcBef>
                <a:spcPts val="0"/>
              </a:spcBef>
              <a:spcAft>
                <a:spcPts val="0"/>
              </a:spcAft>
              <a:buClr>
                <a:srgbClr val="FFFFFF"/>
              </a:buClr>
              <a:buSzPts val="1400"/>
              <a:buFont typeface="Lato"/>
              <a:buChar char="●"/>
            </a:pPr>
            <a:r>
              <a:rPr lang="en-GB" sz="1400">
                <a:solidFill>
                  <a:srgbClr val="FFFFFF"/>
                </a:solidFill>
              </a:rPr>
              <a:t>Where do shoppers stop and engage with fixtures or sales associates?</a:t>
            </a:r>
            <a:endParaRPr sz="1400">
              <a:solidFill>
                <a:srgbClr val="FFFFFF"/>
              </a:solidFill>
            </a:endParaRPr>
          </a:p>
          <a:p>
            <a:pPr indent="-317500" lvl="0" marL="457200" rtl="0" algn="l">
              <a:spcBef>
                <a:spcPts val="0"/>
              </a:spcBef>
              <a:spcAft>
                <a:spcPts val="0"/>
              </a:spcAft>
              <a:buClr>
                <a:srgbClr val="FFFFFF"/>
              </a:buClr>
              <a:buSzPts val="1400"/>
              <a:buFont typeface="Lato"/>
              <a:buChar char="●"/>
            </a:pPr>
            <a:r>
              <a:rPr lang="en-GB" sz="1400">
                <a:solidFill>
                  <a:srgbClr val="FFFFFF"/>
                </a:solidFill>
              </a:rPr>
              <a:t>How long do they stay engaged?</a:t>
            </a:r>
            <a:endParaRPr sz="1400">
              <a:solidFill>
                <a:srgbClr val="FFFFFF"/>
              </a:solidFill>
            </a:endParaRPr>
          </a:p>
          <a:p>
            <a:pPr indent="-317500" lvl="0" marL="457200" rtl="0" algn="l">
              <a:spcBef>
                <a:spcPts val="0"/>
              </a:spcBef>
              <a:spcAft>
                <a:spcPts val="0"/>
              </a:spcAft>
              <a:buClr>
                <a:srgbClr val="FFFFFF"/>
              </a:buClr>
              <a:buSzPts val="1400"/>
              <a:buFont typeface="Lato"/>
              <a:buChar char="●"/>
            </a:pPr>
            <a:r>
              <a:rPr lang="en-GB" sz="1400">
                <a:solidFill>
                  <a:srgbClr val="FFFFFF"/>
                </a:solidFill>
              </a:rPr>
              <a:t>Which are my most effective fixtures, and which ones are underperforming?</a:t>
            </a:r>
            <a:endParaRPr sz="1400">
              <a:solidFill>
                <a:srgbClr val="FFFFFF"/>
              </a:solidFill>
            </a:endParaRPr>
          </a:p>
          <a:p>
            <a:pPr indent="0" lvl="0" marL="0" rtl="0" algn="l">
              <a:spcBef>
                <a:spcPts val="0"/>
              </a:spcBef>
              <a:spcAft>
                <a:spcPts val="0"/>
              </a:spcAft>
              <a:buNone/>
            </a:pPr>
            <a:r>
              <a:t/>
            </a:r>
            <a:endParaRPr sz="1400">
              <a:solidFill>
                <a:srgbClr val="FFFFFF"/>
              </a:solidFill>
            </a:endParaRPr>
          </a:p>
          <a:p>
            <a:pPr indent="-317500" lvl="0" marL="457200" rtl="0" algn="l">
              <a:spcBef>
                <a:spcPts val="0"/>
              </a:spcBef>
              <a:spcAft>
                <a:spcPts val="0"/>
              </a:spcAft>
              <a:buClr>
                <a:srgbClr val="FFFFFF"/>
              </a:buClr>
              <a:buSzPts val="1400"/>
              <a:buFont typeface="Arial"/>
              <a:buChar char="●"/>
            </a:pPr>
            <a:r>
              <a:rPr b="1" lang="en-GB" sz="1400">
                <a:solidFill>
                  <a:srgbClr val="FFFFFF"/>
                </a:solidFill>
              </a:rPr>
              <a:t>RetailNext</a:t>
            </a:r>
            <a:r>
              <a:rPr lang="en-GB" sz="1400">
                <a:solidFill>
                  <a:srgbClr val="FFFFFF"/>
                </a:solidFill>
              </a:rPr>
              <a:t> integrates a variety of sensor technologies as part of its “technology stack” in building its industry-standard retail analytics platform. </a:t>
            </a:r>
            <a:endParaRPr sz="1400">
              <a:solidFill>
                <a:srgbClr val="FFFFFF"/>
              </a:solidFill>
            </a:endParaRPr>
          </a:p>
          <a:p>
            <a:pPr indent="-317500" lvl="0" marL="457200" rtl="0" algn="l">
              <a:spcBef>
                <a:spcPts val="0"/>
              </a:spcBef>
              <a:spcAft>
                <a:spcPts val="0"/>
              </a:spcAft>
              <a:buClr>
                <a:srgbClr val="FFFFFF"/>
              </a:buClr>
              <a:buSzPts val="1400"/>
              <a:buFont typeface="Lato"/>
              <a:buChar char="●"/>
            </a:pPr>
            <a:r>
              <a:rPr lang="en-GB" sz="1400">
                <a:solidFill>
                  <a:srgbClr val="FFFFFF"/>
                </a:solidFill>
              </a:rPr>
              <a:t>Reference:</a:t>
            </a:r>
            <a:r>
              <a:rPr lang="en-GB" sz="1400">
                <a:solidFill>
                  <a:srgbClr val="FFFFFF"/>
                </a:solidFill>
                <a:uFill>
                  <a:noFill/>
                </a:uFill>
                <a:hlinkClick r:id="rId4"/>
              </a:rPr>
              <a:t> </a:t>
            </a:r>
            <a:r>
              <a:rPr lang="en-GB" sz="1400" u="sng">
                <a:solidFill>
                  <a:srgbClr val="6FA8DC"/>
                </a:solidFill>
                <a:hlinkClick r:id="rId5"/>
              </a:rPr>
              <a:t>https://retailnext.net/en/blog/computer-vision-sees-better-than-2020/</a:t>
            </a:r>
            <a:endParaRPr sz="1400" u="sng">
              <a:solidFill>
                <a:srgbClr val="6FA8DC"/>
              </a:solidFill>
              <a:hlinkClick r:id="rId6"/>
            </a:endParaRPr>
          </a:p>
          <a:p>
            <a:pPr indent="0" lvl="0" marL="0" rtl="0" algn="l">
              <a:spcBef>
                <a:spcPts val="0"/>
              </a:spcBef>
              <a:spcAft>
                <a:spcPts val="1600"/>
              </a:spcAft>
              <a:buNone/>
            </a:pPr>
            <a:r>
              <a:t/>
            </a:r>
            <a:endParaRPr sz="14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297500" y="393750"/>
            <a:ext cx="7038900" cy="91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3600"/>
              <a:buFont typeface="Rockwell"/>
              <a:buNone/>
            </a:pPr>
            <a:r>
              <a:rPr b="0" i="0" lang="en-GB" sz="3000" u="none" cap="none" strike="noStrike">
                <a:solidFill>
                  <a:srgbClr val="FFFFFF"/>
                </a:solidFill>
                <a:latin typeface="Rockwell"/>
                <a:ea typeface="Rockwell"/>
                <a:cs typeface="Rockwell"/>
                <a:sym typeface="Rockwell"/>
              </a:rPr>
              <a:t>How we do this ?</a:t>
            </a:r>
            <a:endParaRPr b="0" i="0" sz="3000" u="none" cap="none" strike="noStrike">
              <a:solidFill>
                <a:srgbClr val="FFFFFF"/>
              </a:solidFill>
              <a:latin typeface="Rockwell"/>
              <a:ea typeface="Rockwell"/>
              <a:cs typeface="Rockwell"/>
              <a:sym typeface="Rockwell"/>
            </a:endParaRPr>
          </a:p>
        </p:txBody>
      </p:sp>
      <p:sp>
        <p:nvSpPr>
          <p:cNvPr id="188" name="Google Shape;188;p21"/>
          <p:cNvSpPr txBox="1"/>
          <p:nvPr>
            <p:ph idx="1" type="body"/>
          </p:nvPr>
        </p:nvSpPr>
        <p:spPr>
          <a:xfrm>
            <a:off x="1297500" y="1567550"/>
            <a:ext cx="7038900" cy="2911200"/>
          </a:xfrm>
          <a:prstGeom prst="rect">
            <a:avLst/>
          </a:prstGeom>
          <a:noFill/>
          <a:ln>
            <a:noFill/>
          </a:ln>
        </p:spPr>
        <p:txBody>
          <a:bodyPr anchorCtr="0" anchor="t" bIns="45700" lIns="91425" spcFirstLastPara="1" rIns="91425" wrap="square" tIns="45700">
            <a:noAutofit/>
          </a:bodyPr>
          <a:lstStyle/>
          <a:p>
            <a:pPr indent="-293687" lvl="0" marL="285750" marR="0" rtl="0" algn="l">
              <a:lnSpc>
                <a:spcPct val="80000"/>
              </a:lnSpc>
              <a:spcBef>
                <a:spcPts val="0"/>
              </a:spcBef>
              <a:spcAft>
                <a:spcPts val="0"/>
              </a:spcAft>
              <a:buClr>
                <a:srgbClr val="FFFFFF"/>
              </a:buClr>
              <a:buSzPts val="1400"/>
              <a:buFont typeface="Lato"/>
              <a:buChar char="•"/>
            </a:pPr>
            <a:r>
              <a:rPr i="0" lang="en-GB" sz="1400" u="none" cap="none" strike="noStrike">
                <a:solidFill>
                  <a:srgbClr val="FFFFFF"/>
                </a:solidFill>
              </a:rPr>
              <a:t>How many shoppers entered the store? – People Counting</a:t>
            </a:r>
            <a:endParaRPr i="0" sz="1400" u="none" cap="none" strike="noStrike">
              <a:solidFill>
                <a:srgbClr val="FFFFFF"/>
              </a:solidFill>
            </a:endParaRPr>
          </a:p>
          <a:p>
            <a:pPr indent="-293687" lvl="0" marL="285750" marR="0" rtl="0" algn="l">
              <a:lnSpc>
                <a:spcPct val="80000"/>
              </a:lnSpc>
              <a:spcBef>
                <a:spcPts val="2000"/>
              </a:spcBef>
              <a:spcAft>
                <a:spcPts val="0"/>
              </a:spcAft>
              <a:buClr>
                <a:srgbClr val="FFFFFF"/>
              </a:buClr>
              <a:buSzPts val="1400"/>
              <a:buFont typeface="Lato"/>
              <a:buChar char="•"/>
            </a:pPr>
            <a:r>
              <a:rPr i="0" lang="en-GB" sz="1400" u="none" cap="none" strike="noStrike">
                <a:solidFill>
                  <a:srgbClr val="FFFFFF"/>
                </a:solidFill>
              </a:rPr>
              <a:t>What are my shoppers’ gender and age ranges? – Demographic Analysis</a:t>
            </a:r>
            <a:endParaRPr i="0" sz="1400" u="none" cap="none" strike="noStrike">
              <a:solidFill>
                <a:srgbClr val="FFFFFF"/>
              </a:solidFill>
            </a:endParaRPr>
          </a:p>
          <a:p>
            <a:pPr indent="-293687" lvl="0" marL="285750" marR="0" rtl="0" algn="l">
              <a:lnSpc>
                <a:spcPct val="80000"/>
              </a:lnSpc>
              <a:spcBef>
                <a:spcPts val="2000"/>
              </a:spcBef>
              <a:spcAft>
                <a:spcPts val="0"/>
              </a:spcAft>
              <a:buClr>
                <a:srgbClr val="FFFFFF"/>
              </a:buClr>
              <a:buSzPts val="1400"/>
              <a:buFont typeface="Lato"/>
              <a:buChar char="•"/>
            </a:pPr>
            <a:r>
              <a:rPr i="0" lang="en-GB" sz="1400" u="none" cap="none" strike="noStrike">
                <a:solidFill>
                  <a:srgbClr val="FFFFFF"/>
                </a:solidFill>
              </a:rPr>
              <a:t>Where do shoppers go in my store (and where do they not go)? - Heatmap</a:t>
            </a:r>
            <a:endParaRPr i="0" sz="1400" u="none" cap="none" strike="noStrike">
              <a:solidFill>
                <a:srgbClr val="FFFFFF"/>
              </a:solidFill>
            </a:endParaRPr>
          </a:p>
          <a:p>
            <a:pPr indent="-293687" lvl="0" marL="285750" marR="0" rtl="0" algn="l">
              <a:lnSpc>
                <a:spcPct val="80000"/>
              </a:lnSpc>
              <a:spcBef>
                <a:spcPts val="2000"/>
              </a:spcBef>
              <a:spcAft>
                <a:spcPts val="0"/>
              </a:spcAft>
              <a:buClr>
                <a:srgbClr val="FFFFFF"/>
              </a:buClr>
              <a:buSzPts val="1400"/>
              <a:buFont typeface="Lato"/>
              <a:buChar char="•"/>
            </a:pPr>
            <a:r>
              <a:rPr i="0" lang="en-GB" sz="1400" u="none" cap="none" strike="noStrike">
                <a:solidFill>
                  <a:srgbClr val="FFFFFF"/>
                </a:solidFill>
              </a:rPr>
              <a:t>Where do shoppers stop and engage with fixtures or sales associates? – Shoppers Tracking</a:t>
            </a:r>
            <a:endParaRPr i="0" sz="1400" u="none" cap="none" strike="noStrike">
              <a:solidFill>
                <a:srgbClr val="FFFFFF"/>
              </a:solidFill>
            </a:endParaRPr>
          </a:p>
          <a:p>
            <a:pPr indent="-293687" lvl="0" marL="285750" marR="0" rtl="0" algn="l">
              <a:lnSpc>
                <a:spcPct val="80000"/>
              </a:lnSpc>
              <a:spcBef>
                <a:spcPts val="2000"/>
              </a:spcBef>
              <a:spcAft>
                <a:spcPts val="0"/>
              </a:spcAft>
              <a:buClr>
                <a:srgbClr val="FFFFFF"/>
              </a:buClr>
              <a:buSzPts val="1400"/>
              <a:buFont typeface="Lato"/>
              <a:buChar char="•"/>
            </a:pPr>
            <a:r>
              <a:rPr i="0" lang="en-GB" sz="1400" u="none" cap="none" strike="noStrike">
                <a:solidFill>
                  <a:srgbClr val="FFFFFF"/>
                </a:solidFill>
              </a:rPr>
              <a:t>How long do they stay engaged? – Tracking and Identification</a:t>
            </a:r>
            <a:endParaRPr i="0" sz="1400" u="none" cap="none" strike="noStrike">
              <a:solidFill>
                <a:srgbClr val="FFFFFF"/>
              </a:solidFill>
            </a:endParaRPr>
          </a:p>
          <a:p>
            <a:pPr indent="-293687" lvl="0" marL="285750" marR="0" rtl="0" algn="l">
              <a:lnSpc>
                <a:spcPct val="80000"/>
              </a:lnSpc>
              <a:spcBef>
                <a:spcPts val="2000"/>
              </a:spcBef>
              <a:spcAft>
                <a:spcPts val="0"/>
              </a:spcAft>
              <a:buClr>
                <a:srgbClr val="FFFFFF"/>
              </a:buClr>
              <a:buSzPts val="1400"/>
              <a:buFont typeface="Lato"/>
              <a:buChar char="•"/>
            </a:pPr>
            <a:r>
              <a:rPr i="0" lang="en-GB" sz="1400" u="none" cap="none" strike="noStrike">
                <a:solidFill>
                  <a:srgbClr val="FFFFFF"/>
                </a:solidFill>
              </a:rPr>
              <a:t>Which are my most effective fixtures, and which ones are underperforming? – Peel Off Counters</a:t>
            </a:r>
            <a:endParaRPr i="0" sz="1400" u="none" cap="none" strike="noStrike">
              <a:solidFill>
                <a:srgbClr val="FFFFFF"/>
              </a:solidFill>
            </a:endParaRPr>
          </a:p>
          <a:p>
            <a:pPr indent="-236537" lvl="0" marL="228600" marR="0" rtl="0" algn="l">
              <a:lnSpc>
                <a:spcPct val="80000"/>
              </a:lnSpc>
              <a:spcBef>
                <a:spcPts val="2000"/>
              </a:spcBef>
              <a:spcAft>
                <a:spcPts val="1600"/>
              </a:spcAft>
              <a:buClr>
                <a:srgbClr val="FFFFFF"/>
              </a:buClr>
              <a:buSzPts val="1400"/>
              <a:buFont typeface="Noto Sans Symbols"/>
              <a:buChar char="■"/>
            </a:pPr>
            <a:r>
              <a:rPr i="0" lang="en-GB" sz="1400" u="none" cap="none" strike="noStrike">
                <a:solidFill>
                  <a:srgbClr val="FFFFFF"/>
                </a:solidFill>
              </a:rPr>
              <a:t>All of these can be solved using </a:t>
            </a:r>
            <a:r>
              <a:rPr b="1" i="0" lang="en-GB" sz="1400" u="none" cap="none" strike="noStrike">
                <a:solidFill>
                  <a:srgbClr val="FFFFFF"/>
                </a:solidFill>
              </a:rPr>
              <a:t>AI.</a:t>
            </a:r>
            <a:endParaRPr b="1" i="0" sz="1400" u="none" cap="none" strike="noStrike">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3600"/>
              <a:buFont typeface="Rockwell"/>
              <a:buNone/>
            </a:pPr>
            <a:r>
              <a:rPr b="0" i="0" lang="en-GB" sz="3000" u="none" cap="none" strike="noStrike">
                <a:solidFill>
                  <a:srgbClr val="FFFFFF"/>
                </a:solidFill>
                <a:latin typeface="Rockwell"/>
                <a:ea typeface="Rockwell"/>
                <a:cs typeface="Rockwell"/>
                <a:sym typeface="Rockwell"/>
              </a:rPr>
              <a:t>Computer Vision – The Sixth Sense in AI Retail</a:t>
            </a:r>
            <a:endParaRPr b="0" i="0" sz="3000" u="none" cap="none" strike="noStrike">
              <a:solidFill>
                <a:srgbClr val="FFFFFF"/>
              </a:solidFill>
              <a:latin typeface="Rockwell"/>
              <a:ea typeface="Rockwell"/>
              <a:cs typeface="Rockwell"/>
              <a:sym typeface="Rockwell"/>
            </a:endParaRPr>
          </a:p>
        </p:txBody>
      </p:sp>
      <p:sp>
        <p:nvSpPr>
          <p:cNvPr id="194" name="Google Shape;194;p22"/>
          <p:cNvSpPr txBox="1"/>
          <p:nvPr>
            <p:ph idx="1" type="body"/>
          </p:nvPr>
        </p:nvSpPr>
        <p:spPr>
          <a:xfrm>
            <a:off x="1297500" y="1567550"/>
            <a:ext cx="7038900" cy="2911200"/>
          </a:xfrm>
          <a:prstGeom prst="rect">
            <a:avLst/>
          </a:prstGeom>
          <a:noFill/>
          <a:ln>
            <a:noFill/>
          </a:ln>
        </p:spPr>
        <p:txBody>
          <a:bodyPr anchorCtr="0" anchor="t" bIns="45700" lIns="91425" spcFirstLastPara="1" rIns="91425" wrap="square" tIns="45700">
            <a:noAutofit/>
          </a:bodyPr>
          <a:lstStyle/>
          <a:p>
            <a:pPr indent="-238125" lvl="0" marL="228600" marR="0" rtl="0" algn="l">
              <a:lnSpc>
                <a:spcPct val="80000"/>
              </a:lnSpc>
              <a:spcBef>
                <a:spcPts val="0"/>
              </a:spcBef>
              <a:spcAft>
                <a:spcPts val="0"/>
              </a:spcAft>
              <a:buClr>
                <a:srgbClr val="FFFFFF"/>
              </a:buClr>
              <a:buSzPts val="1200"/>
              <a:buFont typeface="Noto Sans Symbols"/>
              <a:buChar char="■"/>
            </a:pPr>
            <a:r>
              <a:rPr b="1" i="0" lang="en-GB" sz="1200" u="none" cap="none" strike="noStrike">
                <a:solidFill>
                  <a:srgbClr val="FFFFFF"/>
                </a:solidFill>
              </a:rPr>
              <a:t>Affectiva</a:t>
            </a:r>
            <a:r>
              <a:rPr i="0" lang="en-GB" sz="1200" u="none" cap="none" strike="noStrike">
                <a:solidFill>
                  <a:srgbClr val="FFFFFF"/>
                </a:solidFill>
              </a:rPr>
              <a:t>, an MIT Lab spinoff that have analyzed over 5 million faces, enables retailers to use facial tracking to generate invaluable emotional insights the inform digital displays and in-store signage. </a:t>
            </a:r>
            <a:endParaRPr i="0" sz="1200" u="none" cap="none" strike="noStrike">
              <a:solidFill>
                <a:srgbClr val="FFFFFF"/>
              </a:solidFill>
            </a:endParaRPr>
          </a:p>
          <a:p>
            <a:pPr indent="-238125" lvl="0" marL="228600" marR="0" rtl="0" algn="l">
              <a:lnSpc>
                <a:spcPct val="80000"/>
              </a:lnSpc>
              <a:spcBef>
                <a:spcPts val="2000"/>
              </a:spcBef>
              <a:spcAft>
                <a:spcPts val="0"/>
              </a:spcAft>
              <a:buClr>
                <a:srgbClr val="FFFFFF"/>
              </a:buClr>
              <a:buSzPts val="1200"/>
              <a:buFont typeface="Lato"/>
              <a:buChar char="■"/>
            </a:pPr>
            <a:r>
              <a:rPr i="0" lang="en-GB" sz="1200" u="none" cap="none" strike="noStrike">
                <a:solidFill>
                  <a:srgbClr val="FFFFFF"/>
                </a:solidFill>
              </a:rPr>
              <a:t>Sensing up to 7 human emotions (including anger, sadness, disgust, joy, surprise, fear and contempt) up to 20 different facial expressions, age range, ethnicity and gender, their recognition technology analyzes pixels in those regions to classify facial expressions and mapping them to associated emotion emojis.</a:t>
            </a:r>
            <a:endParaRPr i="0" sz="1200" u="none" cap="none" strike="noStrike">
              <a:solidFill>
                <a:srgbClr val="FFFFFF"/>
              </a:solidFill>
            </a:endParaRPr>
          </a:p>
          <a:p>
            <a:pPr indent="-238125" lvl="0" marL="228600" marR="0" rtl="0" algn="l">
              <a:lnSpc>
                <a:spcPct val="80000"/>
              </a:lnSpc>
              <a:spcBef>
                <a:spcPts val="2000"/>
              </a:spcBef>
              <a:spcAft>
                <a:spcPts val="0"/>
              </a:spcAft>
              <a:buClr>
                <a:srgbClr val="FFFFFF"/>
              </a:buClr>
              <a:buSzPts val="1200"/>
              <a:buFont typeface="Lato"/>
              <a:buChar char="■"/>
            </a:pPr>
            <a:r>
              <a:rPr i="0" lang="en-GB" sz="1200" u="none" cap="none" strike="noStrike">
                <a:solidFill>
                  <a:srgbClr val="FFFFFF"/>
                </a:solidFill>
              </a:rPr>
              <a:t>Building customer segmentations based on computer vision data and sentiment analysis empowers retailers on a deeper level. It adds a layer of complex thinking to pass/fail decisions. It allows retailers to understand the dynamics of a </a:t>
            </a:r>
            <a:r>
              <a:rPr i="1" lang="en-GB" sz="1200" u="none" cap="none" strike="noStrike">
                <a:solidFill>
                  <a:srgbClr val="FFFFFF"/>
                </a:solidFill>
              </a:rPr>
              <a:t>living lab</a:t>
            </a:r>
            <a:r>
              <a:rPr i="0" lang="en-GB" sz="1200" u="none" cap="none" strike="noStrike">
                <a:solidFill>
                  <a:srgbClr val="FFFFFF"/>
                </a:solidFill>
              </a:rPr>
              <a:t> store environment. On a basic level it gives answers as to traffic patterns and dwell times, but on a more complex level it can drive true personalization. It can empower sales associates to serve as personal concierges to each customer.</a:t>
            </a:r>
            <a:endParaRPr sz="1200">
              <a:solidFill>
                <a:srgbClr val="FFFFFF"/>
              </a:solidFill>
            </a:endParaRPr>
          </a:p>
          <a:p>
            <a:pPr indent="-238125" lvl="0" marL="228600" marR="0" rtl="0" algn="l">
              <a:lnSpc>
                <a:spcPct val="80000"/>
              </a:lnSpc>
              <a:spcBef>
                <a:spcPts val="2000"/>
              </a:spcBef>
              <a:spcAft>
                <a:spcPts val="0"/>
              </a:spcAft>
              <a:buClr>
                <a:srgbClr val="FFFFFF"/>
              </a:buClr>
              <a:buSzPts val="1200"/>
              <a:buFont typeface="Lato"/>
              <a:buChar char="■"/>
            </a:pPr>
            <a:r>
              <a:rPr i="0" lang="en-GB" sz="1200" u="none" cap="none" strike="noStrike">
                <a:solidFill>
                  <a:srgbClr val="FFFFFF"/>
                </a:solidFill>
              </a:rPr>
              <a:t>Reference: </a:t>
            </a:r>
            <a:r>
              <a:rPr i="0" lang="en-GB" sz="1200" u="sng" cap="none" strike="noStrike">
                <a:solidFill>
                  <a:srgbClr val="6D9EEB"/>
                </a:solidFill>
                <a:hlinkClick r:id="rId3"/>
              </a:rPr>
              <a:t>https://www.linkedin.com/pulse/why-computer-vision-sixth-sense-retail-melissa-gonzalez</a:t>
            </a:r>
            <a:endParaRPr i="0" sz="1200" u="none" cap="none" strike="noStrike">
              <a:solidFill>
                <a:srgbClr val="6D9EEB"/>
              </a:solidFill>
            </a:endParaRPr>
          </a:p>
          <a:p>
            <a:pPr indent="-161925" lvl="0" marL="228600" marR="0" rtl="0" algn="l">
              <a:lnSpc>
                <a:spcPct val="80000"/>
              </a:lnSpc>
              <a:spcBef>
                <a:spcPts val="2000"/>
              </a:spcBef>
              <a:spcAft>
                <a:spcPts val="1600"/>
              </a:spcAft>
              <a:buClr>
                <a:schemeClr val="accent1"/>
              </a:buClr>
              <a:buSzPts val="1050"/>
              <a:buFont typeface="Noto Sans Symbols"/>
              <a:buNone/>
            </a:pPr>
            <a:r>
              <a:t/>
            </a:r>
            <a:endParaRPr i="0" sz="1200" u="none" cap="none" strike="noStrike">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