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F5AB-0DE1-424C-B414-4D762D6F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200A9-1372-4B0F-B128-97C37EB61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003A0-F2B7-4B6A-A6B0-9B3EE1AA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2074-E28B-4F96-B3FB-F6197595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8E65-AE62-4559-864B-80265B28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8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6B97-0397-4D6A-9A83-E7131C9A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B2B97-5380-4C33-8FB8-42711195E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9619-B423-4487-B7B2-F54A6DD2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CEC8-EA64-480F-B8BB-FF4EF526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E6C2-CE8D-411B-AB2E-A025331C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70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C7CEE2-A380-40EE-90D5-D55078F99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3A8CC-898B-4463-A0AD-9F052C58A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95D19-420C-498A-96BD-35DC4769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4FD4-6CC2-4F9A-909F-805FE2CB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06C4E-DEE1-4831-B127-D423421B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01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F869-E8FE-4FBC-8570-64F7BAA4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6E2DB-8B25-4976-A1E5-EAFC5CBF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A8FA4-6EB0-4469-85CF-856808307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52C39-0A99-48FB-98BC-B40F6110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4E7F-685E-426A-8801-12A61131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E0D1-B6B9-4D1E-BA0D-124F6104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3C03-632A-4188-A568-C4F5AD51F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C0829-7593-456F-AAE3-C9363DB6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923B-2DC8-4BC7-B0E0-1F344077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1006A-A291-41AD-8D4F-29C03C47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35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BE420-0CA2-403C-AC2E-1FBDBDAA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232A-8DE5-4A1D-B634-BE464F5E5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E5737-94B9-4316-8F43-BE3E91013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B7626-FB4A-45C8-9937-0A17167C3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7B48-4C8A-4378-A0F7-D0A70EAA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BD7BD-BD3F-41C0-86DE-5615E0472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5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502D-9E79-4DD7-A265-F1B5A7CB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F5EA1-D495-493B-B18A-195BF4FE7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7B61A-9A5E-4543-B573-0E96D3B20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9CEC4-70D6-4614-A028-8BEE92383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FF9725-53B8-4687-870B-910BD4659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61C250-BFE6-46E2-B24B-1749504F0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62BD3C-1D0F-4420-B84F-A3254CDF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1B571-9AFD-4B33-AA34-0B5B9899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6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D5005-DE38-44B3-BA5A-1D8F88B16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A302FC-5288-4C0E-BB46-146BADC4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5BA02-95A2-4BB5-8CB0-E5F6571E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9B0F6-9075-4580-B025-349F0B61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7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D985F6-E3A1-4710-A1C7-B7EAC31C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30FC4-BAD4-4631-8109-A64012983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ED5C5-5B45-4A82-92A9-D5DC2897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1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84F4-0D78-43E6-A051-1A32D294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C01B-4D70-4E6E-915D-AFCC903A0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DCB47-A3C2-4B3D-B6DA-DC830CA87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321AC-CBAA-48FA-A8BF-62BDCB32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9EF34-130F-420B-B05F-1FED69626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2BE86-2A00-409F-890B-F9C3B05D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16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A0A2-435E-459D-9200-ECD98ADF1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E7142-7C18-44B6-9BAB-8AEA461844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B0D6C-CC32-431C-9B8E-3AFD0658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B9884-A91C-4CDB-A832-420FFA07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C079F-3C3D-4891-802F-C5644F02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22498-681B-4ABD-8422-8EE1D374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7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5EE78-0721-40FD-9190-054EAA46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D0166-2493-49AA-AAA8-467D2ACA1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FD57-611D-4410-B96A-889E9F4802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A8673-C8EA-4D67-92DD-E1129EEEFA48}" type="datetimeFigureOut">
              <a:rPr lang="en-IN" smtClean="0"/>
              <a:t>31-07-2021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A31E2-76B4-4643-983A-D3FFE953B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B479-9D08-48D1-BE0A-9419523F0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7B005-917D-4DC1-BF48-8B7024FA1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57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2E16-F742-4493-BB73-F7A1D360B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Fundamentals of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84050-155E-429A-B9EC-0FBBD0AEF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5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355E2-43B3-4C27-9128-0BA6DB04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7084"/>
          </a:xfrm>
        </p:spPr>
        <p:txBody>
          <a:bodyPr>
            <a:normAutofit/>
          </a:bodyPr>
          <a:lstStyle/>
          <a:p>
            <a:r>
              <a:rPr lang="en-IN" b="1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0F9057-D54D-4611-9893-601F69925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431235"/>
            <a:ext cx="5160963" cy="47584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/>
            </a:pPr>
            <a:r>
              <a:rPr lang="en-IN" dirty="0"/>
              <a:t>Population vs Sample</a:t>
            </a:r>
          </a:p>
          <a:p>
            <a:pPr lvl="1"/>
            <a:r>
              <a:rPr lang="en-IN" dirty="0"/>
              <a:t>Introduction</a:t>
            </a:r>
          </a:p>
          <a:p>
            <a:pPr lvl="1"/>
            <a:r>
              <a:rPr lang="en-IN" dirty="0"/>
              <a:t>Sample measures	</a:t>
            </a:r>
          </a:p>
          <a:p>
            <a:pPr lvl="2"/>
            <a:r>
              <a:rPr lang="en-IN" dirty="0"/>
              <a:t>Univariate : Mean, </a:t>
            </a:r>
            <a:r>
              <a:rPr lang="en-IN" dirty="0" err="1"/>
              <a:t>sd</a:t>
            </a:r>
            <a:r>
              <a:rPr lang="en-IN" dirty="0"/>
              <a:t>, skew</a:t>
            </a:r>
          </a:p>
          <a:p>
            <a:pPr lvl="2"/>
            <a:r>
              <a:rPr lang="en-IN" dirty="0"/>
              <a:t>Multivariate : </a:t>
            </a:r>
            <a:r>
              <a:rPr lang="en-IN" dirty="0" err="1"/>
              <a:t>cov</a:t>
            </a:r>
            <a:r>
              <a:rPr lang="en-IN" dirty="0"/>
              <a:t>, </a:t>
            </a:r>
            <a:r>
              <a:rPr lang="en-IN" dirty="0" err="1"/>
              <a:t>corr</a:t>
            </a:r>
            <a:r>
              <a:rPr lang="en-IN" dirty="0"/>
              <a:t>, mcc, </a:t>
            </a:r>
            <a:r>
              <a:rPr lang="en-IN" dirty="0" err="1"/>
              <a:t>pcc</a:t>
            </a:r>
            <a:r>
              <a:rPr lang="en-IN" dirty="0"/>
              <a:t> etc</a:t>
            </a:r>
          </a:p>
          <a:p>
            <a:pPr lvl="1"/>
            <a:r>
              <a:rPr lang="en-IN" dirty="0"/>
              <a:t>Population measures</a:t>
            </a:r>
          </a:p>
          <a:p>
            <a:pPr lvl="2"/>
            <a:r>
              <a:rPr lang="en-IN" dirty="0"/>
              <a:t>Random Variable and measures</a:t>
            </a:r>
          </a:p>
          <a:p>
            <a:pPr lvl="2"/>
            <a:r>
              <a:rPr lang="en-IN" dirty="0"/>
              <a:t>Prob distributions and measures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E0B23D-B74A-47B1-88DF-B9A15E6A0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431235"/>
            <a:ext cx="5183188" cy="47584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UcPeriod" startAt="2"/>
            </a:pPr>
            <a:r>
              <a:rPr lang="en-IN" dirty="0"/>
              <a:t>Statistical Inference </a:t>
            </a:r>
          </a:p>
          <a:p>
            <a:pPr lvl="1"/>
            <a:r>
              <a:rPr lang="en-IN" dirty="0"/>
              <a:t>Estimation	</a:t>
            </a:r>
          </a:p>
          <a:p>
            <a:pPr lvl="2"/>
            <a:r>
              <a:rPr lang="en-IN" dirty="0"/>
              <a:t>Idea </a:t>
            </a:r>
          </a:p>
          <a:p>
            <a:pPr lvl="2"/>
            <a:r>
              <a:rPr lang="en-IN" dirty="0"/>
              <a:t>Properties of estimators</a:t>
            </a:r>
          </a:p>
          <a:p>
            <a:pPr lvl="2"/>
            <a:r>
              <a:rPr lang="en-IN" dirty="0"/>
              <a:t>Estimation approaches</a:t>
            </a:r>
          </a:p>
          <a:p>
            <a:pPr lvl="1"/>
            <a:r>
              <a:rPr lang="en-IN" dirty="0"/>
              <a:t>Hypothesis test</a:t>
            </a:r>
          </a:p>
          <a:p>
            <a:pPr lvl="1"/>
            <a:endParaRPr lang="en-IN" dirty="0"/>
          </a:p>
          <a:p>
            <a:pPr marL="514350" indent="-514350">
              <a:buFont typeface="+mj-lt"/>
              <a:buAutoNum type="alphaUcPeriod" startAt="3"/>
            </a:pPr>
            <a:r>
              <a:rPr lang="en-IN" dirty="0"/>
              <a:t>Linear Model</a:t>
            </a:r>
          </a:p>
          <a:p>
            <a:pPr lvl="1"/>
            <a:r>
              <a:rPr lang="en-IN" dirty="0"/>
              <a:t>ANOVA</a:t>
            </a:r>
          </a:p>
          <a:p>
            <a:pPr lvl="1"/>
            <a:r>
              <a:rPr lang="en-IN" dirty="0"/>
              <a:t>Regression</a:t>
            </a:r>
          </a:p>
          <a:p>
            <a:pPr lvl="2"/>
            <a:r>
              <a:rPr lang="en-IN" dirty="0"/>
              <a:t>Linear Regression</a:t>
            </a:r>
          </a:p>
          <a:p>
            <a:pPr lvl="2"/>
            <a:r>
              <a:rPr lang="en-IN" dirty="0"/>
              <a:t>Logistic Regression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754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B797-1298-4D1D-B7A1-10724447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D7C80-15B0-42B9-933F-94093212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Importance :</a:t>
            </a:r>
          </a:p>
          <a:p>
            <a:pPr lvl="1"/>
            <a:r>
              <a:rPr lang="en-IN" dirty="0"/>
              <a:t>Fundamental idea Wise : A&gt; B&gt;C</a:t>
            </a:r>
          </a:p>
          <a:p>
            <a:pPr lvl="1"/>
            <a:r>
              <a:rPr lang="en-IN" dirty="0"/>
              <a:t>Application wise : C&gt;A&gt;B</a:t>
            </a:r>
          </a:p>
          <a:p>
            <a:r>
              <a:rPr lang="en-IN" dirty="0"/>
              <a:t>Course Timings :</a:t>
            </a:r>
          </a:p>
          <a:p>
            <a:pPr lvl="1"/>
            <a:r>
              <a:rPr lang="en-IN" dirty="0"/>
              <a:t>Week 1 : A1, A2.1 (Theory)</a:t>
            </a:r>
          </a:p>
          <a:p>
            <a:pPr lvl="1"/>
            <a:r>
              <a:rPr lang="en-IN" dirty="0"/>
              <a:t>Week 2 : A2.2 + (Practical) </a:t>
            </a:r>
          </a:p>
          <a:p>
            <a:pPr lvl="1"/>
            <a:r>
              <a:rPr lang="en-IN" dirty="0"/>
              <a:t>Week 3 : A3</a:t>
            </a:r>
          </a:p>
          <a:p>
            <a:pPr lvl="1"/>
            <a:r>
              <a:rPr lang="en-IN" dirty="0"/>
              <a:t>Week 4 : A4</a:t>
            </a:r>
          </a:p>
          <a:p>
            <a:pPr lvl="1"/>
            <a:r>
              <a:rPr lang="en-IN" dirty="0"/>
              <a:t>Week 5 : A3,A4 Practical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63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9820A3-F50C-4B2A-AC19-C4CB3E7A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IN" dirty="0"/>
              <a:t>Tools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46903D-D396-493E-B35A-35865CFE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Math</a:t>
            </a:r>
          </a:p>
          <a:p>
            <a:pPr lvl="1"/>
            <a:r>
              <a:rPr lang="en-IN" dirty="0"/>
              <a:t>Linear Algebra</a:t>
            </a:r>
          </a:p>
          <a:p>
            <a:pPr lvl="1"/>
            <a:r>
              <a:rPr lang="en-IN" dirty="0" err="1"/>
              <a:t>Calculas</a:t>
            </a:r>
            <a:endParaRPr lang="en-IN" dirty="0"/>
          </a:p>
          <a:p>
            <a:pPr lvl="1"/>
            <a:r>
              <a:rPr lang="en-IN" dirty="0"/>
              <a:t>Probability ( Combinatorial)</a:t>
            </a:r>
          </a:p>
          <a:p>
            <a:pPr lvl="1"/>
            <a:endParaRPr lang="en-IN" dirty="0"/>
          </a:p>
          <a:p>
            <a:r>
              <a:rPr lang="en-IN" dirty="0"/>
              <a:t>Programming 	</a:t>
            </a:r>
          </a:p>
          <a:p>
            <a:pPr lvl="1"/>
            <a:r>
              <a:rPr lang="en-IN" dirty="0"/>
              <a:t>R</a:t>
            </a:r>
          </a:p>
          <a:p>
            <a:pPr lvl="1"/>
            <a:r>
              <a:rPr lang="en-IN" dirty="0"/>
              <a:t>Python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7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3D93-3F53-4A66-A957-1C662EA6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1A99-0493-4DE7-A512-A2847DD0F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week 2- 2.5 hr class</a:t>
            </a:r>
          </a:p>
          <a:p>
            <a:r>
              <a:rPr lang="en-IN" dirty="0"/>
              <a:t>Will Share/Discuss :	</a:t>
            </a:r>
          </a:p>
          <a:p>
            <a:pPr lvl="1"/>
            <a:r>
              <a:rPr lang="en-IN" dirty="0"/>
              <a:t>Slides</a:t>
            </a:r>
          </a:p>
          <a:p>
            <a:pPr lvl="1"/>
            <a:r>
              <a:rPr lang="en-IN" dirty="0"/>
              <a:t>Notes( if necessary)</a:t>
            </a:r>
          </a:p>
          <a:p>
            <a:pPr lvl="1"/>
            <a:r>
              <a:rPr lang="en-IN" dirty="0"/>
              <a:t>Useful links and </a:t>
            </a:r>
            <a:r>
              <a:rPr lang="en-IN" dirty="0" err="1"/>
              <a:t>youtube</a:t>
            </a:r>
            <a:r>
              <a:rPr lang="en-IN" dirty="0"/>
              <a:t> channel details, Books reference</a:t>
            </a:r>
          </a:p>
          <a:p>
            <a:pPr lvl="1"/>
            <a:r>
              <a:rPr lang="en-IN" dirty="0"/>
              <a:t>R/Python code scripts that will be used throughout</a:t>
            </a:r>
          </a:p>
          <a:p>
            <a:pPr lvl="1"/>
            <a:r>
              <a:rPr lang="en-IN" dirty="0"/>
              <a:t>Practical Problems and approaches</a:t>
            </a:r>
          </a:p>
          <a:p>
            <a:r>
              <a:rPr lang="en-IN" dirty="0"/>
              <a:t>Remuneration : </a:t>
            </a:r>
          </a:p>
          <a:p>
            <a:pPr lvl="1"/>
            <a:r>
              <a:rPr lang="en-IN"/>
              <a:t>Per class </a:t>
            </a:r>
            <a:r>
              <a:rPr lang="en-IN" dirty="0"/>
              <a:t>Rs 2000</a:t>
            </a:r>
          </a:p>
        </p:txBody>
      </p:sp>
    </p:spTree>
    <p:extLst>
      <p:ext uri="{BB962C8B-B14F-4D97-AF65-F5344CB8AC3E}">
        <p14:creationId xmlns:p14="http://schemas.microsoft.com/office/powerpoint/2010/main" val="45919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83C6-8548-40B2-8F4F-592309B22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A. 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1E69C-28D5-44D8-9FB3-FB382ABE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39544"/>
          </a:xfrm>
        </p:spPr>
        <p:txBody>
          <a:bodyPr/>
          <a:lstStyle/>
          <a:p>
            <a:r>
              <a:rPr lang="en-IN" dirty="0"/>
              <a:t>Definition</a:t>
            </a:r>
          </a:p>
          <a:p>
            <a:r>
              <a:rPr lang="en-IN" dirty="0"/>
              <a:t>Statistical Perspective</a:t>
            </a:r>
          </a:p>
          <a:p>
            <a:r>
              <a:rPr lang="en-IN" dirty="0"/>
              <a:t>Sample measures		</a:t>
            </a:r>
          </a:p>
          <a:p>
            <a:pPr lvl="1"/>
            <a:r>
              <a:rPr lang="en-IN" dirty="0"/>
              <a:t>Univariate Measures : Central Tendencies, Dispersions , Skewness</a:t>
            </a:r>
          </a:p>
          <a:p>
            <a:pPr lvl="1"/>
            <a:r>
              <a:rPr lang="en-IN"/>
              <a:t>Bivariate </a:t>
            </a:r>
            <a:r>
              <a:rPr lang="en-IN" dirty="0"/>
              <a:t>Measures : Covariance, Correlation</a:t>
            </a:r>
          </a:p>
          <a:p>
            <a:pPr lvl="1"/>
            <a:r>
              <a:rPr lang="en-IN" dirty="0"/>
              <a:t>Visualizations : How and why?</a:t>
            </a:r>
          </a:p>
          <a:p>
            <a:r>
              <a:rPr lang="en-IN" dirty="0"/>
              <a:t>Population measures	</a:t>
            </a:r>
          </a:p>
          <a:p>
            <a:pPr lvl="1"/>
            <a:r>
              <a:rPr lang="en-IN" dirty="0"/>
              <a:t>Random Variable : Moments , Expectation, Var-</a:t>
            </a:r>
            <a:r>
              <a:rPr lang="en-IN" dirty="0" err="1"/>
              <a:t>Cov</a:t>
            </a:r>
            <a:endParaRPr lang="en-IN" dirty="0"/>
          </a:p>
          <a:p>
            <a:pPr lvl="1"/>
            <a:r>
              <a:rPr lang="en-IN" dirty="0"/>
              <a:t>Probability Distributions:</a:t>
            </a:r>
          </a:p>
          <a:p>
            <a:pPr lvl="2"/>
            <a:r>
              <a:rPr lang="en-IN" dirty="0"/>
              <a:t>Discrete Distributions : Uniform, Binomial, Poisson</a:t>
            </a:r>
          </a:p>
          <a:p>
            <a:pPr lvl="2"/>
            <a:r>
              <a:rPr lang="en-IN" dirty="0"/>
              <a:t>Continuous Distributions : </a:t>
            </a:r>
            <a:r>
              <a:rPr lang="en-IN" dirty="0" err="1"/>
              <a:t>Normal,Uniform,Logistic</a:t>
            </a:r>
            <a:endParaRPr lang="en-IN" dirty="0"/>
          </a:p>
          <a:p>
            <a:pPr lvl="1"/>
            <a:r>
              <a:rPr lang="en-IN" dirty="0"/>
              <a:t>Generate Samples and Examine properties</a:t>
            </a:r>
          </a:p>
          <a:p>
            <a:pPr lvl="1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42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245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Fundamentals of Statistics</vt:lpstr>
      <vt:lpstr>Contents</vt:lpstr>
      <vt:lpstr>Course Details</vt:lpstr>
      <vt:lpstr>Tools</vt:lpstr>
      <vt:lpstr>About the course </vt:lpstr>
      <vt:lpstr>A. Population vs Sample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Statistics</dc:title>
  <dc:creator>Dell</dc:creator>
  <cp:lastModifiedBy>Dell</cp:lastModifiedBy>
  <cp:revision>4</cp:revision>
  <dcterms:created xsi:type="dcterms:W3CDTF">2021-07-31T07:03:47Z</dcterms:created>
  <dcterms:modified xsi:type="dcterms:W3CDTF">2021-07-31T11:04:57Z</dcterms:modified>
</cp:coreProperties>
</file>