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 name="Shape 20"/>
        <p:cNvGrpSpPr/>
        <p:nvPr/>
      </p:nvGrpSpPr>
      <p:grpSpPr>
        <a:xfrm>
          <a:off x="0" y="0"/>
          <a:ext cx="0" cy="0"/>
          <a:chOff x="0" y="0"/>
          <a:chExt cx="0" cy="0"/>
        </a:xfrm>
      </p:grpSpPr>
      <p:sp>
        <p:nvSpPr>
          <p:cNvPr id="21" name="Google Shape;2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 name="Google Shape;2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752ad3fba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2" name="Google Shape;82;g5752ad3fba_0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g5752ad3fba_0_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752ad3fba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8" name="Google Shape;88;g5752ad3fba_0_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g5752ad3fba_0_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752ad3fba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4" name="Google Shape;94;g5752ad3fba_0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g5752ad3fba_0_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752ad3fba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752ad3fba_0_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g5752ad3fba_0_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752ad3fba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752ad3fba_0_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g5752ad3fba_0_7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752ad3fba_0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752ad3fba_0_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5752ad3fba_0_8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752ad3fba_0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752ad3fba_0_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5752ad3fba_0_9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 name="Shape 28"/>
        <p:cNvGrpSpPr/>
        <p:nvPr/>
      </p:nvGrpSpPr>
      <p:grpSpPr>
        <a:xfrm>
          <a:off x="0" y="0"/>
          <a:ext cx="0" cy="0"/>
          <a:chOff x="0" y="0"/>
          <a:chExt cx="0" cy="0"/>
        </a:xfrm>
      </p:grpSpPr>
      <p:sp>
        <p:nvSpPr>
          <p:cNvPr id="29" name="Google Shape;29;g5752ad3fba_1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 name="Google Shape;30;g5752ad3fba_1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 name="Google Shape;31;g5752ad3fba_1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Google Shape;35;g5752ad3fba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 name="Google Shape;36;g5752ad3fba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 name="Google Shape;37;g5752ad3fba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Google Shape;41;g5752ad3fba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 name="Google Shape;42;g5752ad3fba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 name="Google Shape;43;g5752ad3fba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5752ad3fba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 name="Google Shape;48;g5752ad3fba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 name="Google Shape;49;g5752ad3fba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5752ad3fba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 name="Google Shape;54;g5752ad3fba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g5752ad3fba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5752ad3fba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1" name="Google Shape;61;g5752ad3fba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g5752ad3fba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752ad3fba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8" name="Google Shape;68;g5752ad3fba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g5752ad3fba_0_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752ad3fba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4" name="Google Shape;74;g5752ad3fba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g5752ad3fba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18" name="Shape 18"/>
        <p:cNvGrpSpPr/>
        <p:nvPr/>
      </p:nvGrpSpPr>
      <p:grpSpPr>
        <a:xfrm>
          <a:off x="0" y="0"/>
          <a:ext cx="0" cy="0"/>
          <a:chOff x="0" y="0"/>
          <a:chExt cx="0" cy="0"/>
        </a:xfrm>
      </p:grpSpPr>
      <p:sp>
        <p:nvSpPr>
          <p:cNvPr id="19" name="Google Shape;19;p2"/>
          <p:cNvSpPr txBox="1"/>
          <p:nvPr/>
        </p:nvSpPr>
        <p:spPr>
          <a:xfrm>
            <a:off x="9448800" y="6492876"/>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1200" u="none" cap="none" strike="noStrike">
                <a:solidFill>
                  <a:srgbClr val="888888"/>
                </a:solidFill>
                <a:latin typeface="Calibri"/>
                <a:ea typeface="Calibri"/>
                <a:cs typeface="Calibri"/>
                <a:sym typeface="Calibri"/>
              </a:rPr>
              <a:t>Slide no.-</a:t>
            </a: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1"/>
          <p:cNvPicPr preferRelativeResize="0"/>
          <p:nvPr/>
        </p:nvPicPr>
        <p:blipFill rotWithShape="1">
          <a:blip r:embed="rId1">
            <a:alphaModFix/>
          </a:blip>
          <a:srcRect b="0" l="0" r="0" t="0"/>
          <a:stretch/>
        </p:blipFill>
        <p:spPr>
          <a:xfrm>
            <a:off x="0" y="6180284"/>
            <a:ext cx="12192002" cy="678853"/>
          </a:xfrm>
          <a:prstGeom prst="rect">
            <a:avLst/>
          </a:prstGeom>
          <a:noFill/>
          <a:ln>
            <a:noFill/>
          </a:ln>
        </p:spPr>
      </p:pic>
      <p:cxnSp>
        <p:nvCxnSpPr>
          <p:cNvPr id="16" name="Google Shape;16;p1"/>
          <p:cNvCxnSpPr/>
          <p:nvPr/>
        </p:nvCxnSpPr>
        <p:spPr>
          <a:xfrm>
            <a:off x="0" y="471241"/>
            <a:ext cx="12192000" cy="0"/>
          </a:xfrm>
          <a:prstGeom prst="straightConnector1">
            <a:avLst/>
          </a:prstGeom>
          <a:noFill/>
          <a:ln cap="flat" cmpd="sng" w="38100">
            <a:solidFill>
              <a:schemeClr val="accent1"/>
            </a:solidFill>
            <a:prstDash val="solid"/>
            <a:miter lim="800000"/>
            <a:headEnd len="sm" w="sm" type="none"/>
            <a:tailEnd len="sm" w="sm" type="none"/>
          </a:ln>
        </p:spPr>
      </p:cxnSp>
      <p:cxnSp>
        <p:nvCxnSpPr>
          <p:cNvPr id="17" name="Google Shape;17;p1"/>
          <p:cNvCxnSpPr/>
          <p:nvPr/>
        </p:nvCxnSpPr>
        <p:spPr>
          <a:xfrm>
            <a:off x="921367" y="0"/>
            <a:ext cx="0" cy="6603000"/>
          </a:xfrm>
          <a:prstGeom prst="straightConnector1">
            <a:avLst/>
          </a:prstGeom>
          <a:noFill/>
          <a:ln cap="flat" cmpd="sng" w="38100">
            <a:solidFill>
              <a:srgbClr val="660066"/>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drive.google.com/file/d/1PYSy22QM1PswGjKyubvp3zHCf18COk4Z/view" TargetMode="Externa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 name="Shape 23"/>
        <p:cNvGrpSpPr/>
        <p:nvPr/>
      </p:nvGrpSpPr>
      <p:grpSpPr>
        <a:xfrm>
          <a:off x="0" y="0"/>
          <a:ext cx="0" cy="0"/>
          <a:chOff x="0" y="0"/>
          <a:chExt cx="0" cy="0"/>
        </a:xfrm>
      </p:grpSpPr>
      <p:sp>
        <p:nvSpPr>
          <p:cNvPr id="24" name="Google Shape;24;p3"/>
          <p:cNvSpPr txBox="1"/>
          <p:nvPr>
            <p:ph idx="4294967295" type="sldNum"/>
          </p:nvPr>
        </p:nvSpPr>
        <p:spPr>
          <a:xfrm>
            <a:off x="11663524" y="6474178"/>
            <a:ext cx="528476" cy="38382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 name="Google Shape;25;p3"/>
          <p:cNvSpPr txBox="1"/>
          <p:nvPr/>
        </p:nvSpPr>
        <p:spPr>
          <a:xfrm>
            <a:off x="993556" y="834217"/>
            <a:ext cx="11198400" cy="16653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1100"/>
              <a:buFont typeface="Arial"/>
              <a:buNone/>
            </a:pPr>
            <a:r>
              <a:rPr b="1" lang="en-US" sz="3600">
                <a:solidFill>
                  <a:schemeClr val="dk1"/>
                </a:solidFill>
                <a:latin typeface="Calibri"/>
                <a:ea typeface="Calibri"/>
                <a:cs typeface="Calibri"/>
                <a:sym typeface="Calibri"/>
              </a:rPr>
              <a:t>Video Stabilization using Point Feature Matching in OpenCV</a:t>
            </a:r>
            <a:endParaRPr b="1" sz="36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chemeClr val="dk1"/>
              </a:buClr>
              <a:buSzPts val="1100"/>
              <a:buFont typeface="Arial"/>
              <a:buNone/>
            </a:pPr>
            <a:r>
              <a:t/>
            </a:r>
            <a:endParaRPr b="1" sz="36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4400"/>
              <a:buFont typeface="Calibri"/>
              <a:buNone/>
            </a:pPr>
            <a:r>
              <a:t/>
            </a:r>
            <a:endParaRPr b="1" sz="3600">
              <a:solidFill>
                <a:schemeClr val="dk1"/>
              </a:solidFill>
              <a:latin typeface="Calibri"/>
              <a:ea typeface="Calibri"/>
              <a:cs typeface="Calibri"/>
              <a:sym typeface="Calibri"/>
            </a:endParaRPr>
          </a:p>
        </p:txBody>
      </p:sp>
      <p:sp>
        <p:nvSpPr>
          <p:cNvPr id="26" name="Google Shape;26;p3"/>
          <p:cNvSpPr/>
          <p:nvPr/>
        </p:nvSpPr>
        <p:spPr>
          <a:xfrm>
            <a:off x="993550" y="4459823"/>
            <a:ext cx="11198400" cy="1385100"/>
          </a:xfrm>
          <a:prstGeom prst="rect">
            <a:avLst/>
          </a:prstGeom>
          <a:noFill/>
          <a:ln>
            <a:noFill/>
          </a:ln>
        </p:spPr>
        <p:txBody>
          <a:bodyPr anchorCtr="0" anchor="t" bIns="45700" lIns="91425" spcFirstLastPara="1" rIns="91425" wrap="square" tIns="45700">
            <a:noAutofit/>
          </a:bodyPr>
          <a:lstStyle/>
          <a:p>
            <a:pPr indent="457200" lvl="0" marL="1828800" marR="0" rtl="0" algn="l">
              <a:spcBef>
                <a:spcPts val="0"/>
              </a:spcBef>
              <a:spcAft>
                <a:spcPts val="0"/>
              </a:spcAft>
              <a:buNone/>
            </a:pPr>
            <a:r>
              <a:t/>
            </a:r>
            <a:endParaRPr sz="3000">
              <a:solidFill>
                <a:schemeClr val="dk1"/>
              </a:solidFill>
            </a:endParaRPr>
          </a:p>
        </p:txBody>
      </p:sp>
      <p:sp>
        <p:nvSpPr>
          <p:cNvPr id="27" name="Google Shape;27;p3"/>
          <p:cNvSpPr txBox="1"/>
          <p:nvPr/>
        </p:nvSpPr>
        <p:spPr>
          <a:xfrm>
            <a:off x="1115900" y="2332400"/>
            <a:ext cx="11076000" cy="1747800"/>
          </a:xfrm>
          <a:prstGeom prst="rect">
            <a:avLst/>
          </a:prstGeom>
          <a:noFill/>
          <a:ln>
            <a:noFill/>
          </a:ln>
        </p:spPr>
        <p:txBody>
          <a:bodyPr anchorCtr="0" anchor="t" bIns="91425" lIns="91425" spcFirstLastPara="1" rIns="91425" wrap="square" tIns="91425">
            <a:noAutofit/>
          </a:bodyPr>
          <a:lstStyle/>
          <a:p>
            <a:pPr indent="0" lvl="0" marL="2286000" rtl="0" algn="l">
              <a:spcBef>
                <a:spcPts val="0"/>
              </a:spcBef>
              <a:spcAft>
                <a:spcPts val="0"/>
              </a:spcAft>
              <a:buNone/>
            </a:pPr>
            <a:r>
              <a:rPr lang="en-US" sz="3000">
                <a:latin typeface="Calibri"/>
                <a:ea typeface="Calibri"/>
                <a:cs typeface="Calibri"/>
                <a:sym typeface="Calibri"/>
              </a:rPr>
              <a:t>Krutika Bapat (16100034)</a:t>
            </a:r>
            <a:endParaRPr sz="3000">
              <a:latin typeface="Calibri"/>
              <a:ea typeface="Calibri"/>
              <a:cs typeface="Calibri"/>
              <a:sym typeface="Calibri"/>
            </a:endParaRPr>
          </a:p>
          <a:p>
            <a:pPr indent="0" lvl="0" marL="2286000" rtl="0" algn="l">
              <a:spcBef>
                <a:spcPts val="0"/>
              </a:spcBef>
              <a:spcAft>
                <a:spcPts val="0"/>
              </a:spcAft>
              <a:buNone/>
            </a:pPr>
            <a:r>
              <a:rPr lang="en-US" sz="3000">
                <a:latin typeface="Calibri"/>
                <a:ea typeface="Calibri"/>
                <a:cs typeface="Calibri"/>
                <a:sym typeface="Calibri"/>
              </a:rPr>
              <a:t>Kushashwa Ravi Shrimali (16100035)</a:t>
            </a:r>
            <a:endParaRPr sz="3000">
              <a:latin typeface="Calibri"/>
              <a:ea typeface="Calibri"/>
              <a:cs typeface="Calibri"/>
              <a:sym typeface="Calibri"/>
            </a:endParaRPr>
          </a:p>
          <a:p>
            <a:pPr indent="0" lvl="0" marL="2286000" rtl="0" algn="l">
              <a:spcBef>
                <a:spcPts val="0"/>
              </a:spcBef>
              <a:spcAft>
                <a:spcPts val="0"/>
              </a:spcAft>
              <a:buNone/>
            </a:pPr>
            <a:r>
              <a:rPr lang="en-US" sz="3000">
                <a:latin typeface="Calibri"/>
                <a:ea typeface="Calibri"/>
                <a:cs typeface="Calibri"/>
                <a:sym typeface="Calibri"/>
              </a:rPr>
              <a:t>Saurabh Kumar Singh (16100051)	</a:t>
            </a:r>
            <a:endParaRPr sz="3000">
              <a:latin typeface="Calibri"/>
              <a:ea typeface="Calibri"/>
              <a:cs typeface="Calibri"/>
              <a:sym typeface="Calibri"/>
            </a:endParaRPr>
          </a:p>
          <a:p>
            <a:pPr indent="0" lvl="0" marL="2286000" rtl="0" algn="l">
              <a:spcBef>
                <a:spcPts val="0"/>
              </a:spcBef>
              <a:spcAft>
                <a:spcPts val="0"/>
              </a:spcAft>
              <a:buNone/>
            </a:pPr>
            <a:r>
              <a:t/>
            </a:r>
            <a:endParaRPr sz="3000">
              <a:latin typeface="Calibri"/>
              <a:ea typeface="Calibri"/>
              <a:cs typeface="Calibri"/>
              <a:sym typeface="Calibri"/>
            </a:endParaRPr>
          </a:p>
          <a:p>
            <a:pPr indent="0" lvl="0" marL="2286000" rtl="0" algn="l">
              <a:spcBef>
                <a:spcPts val="0"/>
              </a:spcBef>
              <a:spcAft>
                <a:spcPts val="0"/>
              </a:spcAft>
              <a:buNone/>
            </a:pPr>
            <a:r>
              <a:rPr lang="en-US" sz="3000">
                <a:latin typeface="Calibri"/>
                <a:ea typeface="Calibri"/>
                <a:cs typeface="Calibri"/>
                <a:sym typeface="Calibri"/>
              </a:rPr>
              <a:t>Mentor: Dr. Santosh Kumar (Asst. Professor, CSE)	</a:t>
            </a:r>
            <a:r>
              <a:rPr lang="en-US">
                <a:latin typeface="Calibri"/>
                <a:ea typeface="Calibri"/>
                <a:cs typeface="Calibri"/>
                <a:sym typeface="Calibri"/>
              </a:rPr>
              <a:t>						</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2"/>
          <p:cNvSpPr txBox="1"/>
          <p:nvPr/>
        </p:nvSpPr>
        <p:spPr>
          <a:xfrm>
            <a:off x="982725" y="499075"/>
            <a:ext cx="11136000" cy="56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latin typeface="Calibri"/>
                <a:ea typeface="Calibri"/>
                <a:cs typeface="Calibri"/>
                <a:sym typeface="Calibri"/>
              </a:rPr>
              <a:t>3. Finding motion between frames:-</a:t>
            </a:r>
            <a:endParaRPr sz="3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3000">
                <a:latin typeface="Calibri"/>
                <a:ea typeface="Calibri"/>
                <a:cs typeface="Calibri"/>
                <a:sym typeface="Calibri"/>
              </a:rPr>
              <a:t>Good Features to Track</a:t>
            </a:r>
            <a:endParaRPr b="1" sz="3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3000">
                <a:latin typeface="Calibri"/>
                <a:ea typeface="Calibri"/>
                <a:cs typeface="Calibri"/>
                <a:sym typeface="Calibri"/>
              </a:rPr>
              <a:t>The question now is what points should we choose for tracking. Keep in mind that tracking algorithms use a small patch around a point to track it. Such tracking algorithms suffer from the aperture problem as explained in the video below</a:t>
            </a:r>
            <a:endParaRPr sz="3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3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3000">
                <a:latin typeface="Calibri"/>
                <a:ea typeface="Calibri"/>
                <a:cs typeface="Calibri"/>
                <a:sym typeface="Calibri"/>
              </a:rPr>
              <a:t>So, smooth regions are bad for tracking and textured regions with lots of corners are good. Fortunately, OpenCV has a fast feature detector that detects features that are ideal for tracking. It is called </a:t>
            </a:r>
            <a:r>
              <a:rPr b="1" lang="en-US" sz="3000">
                <a:latin typeface="Calibri"/>
                <a:ea typeface="Calibri"/>
                <a:cs typeface="Calibri"/>
                <a:sym typeface="Calibri"/>
              </a:rPr>
              <a:t>goodFeaturesToTrack</a:t>
            </a:r>
            <a:r>
              <a:rPr lang="en-US" sz="3000">
                <a:latin typeface="Calibri"/>
                <a:ea typeface="Calibri"/>
                <a:cs typeface="Calibri"/>
                <a:sym typeface="Calibri"/>
              </a:rPr>
              <a:t>.</a:t>
            </a:r>
            <a:endParaRPr sz="3000">
              <a:latin typeface="Calibri"/>
              <a:ea typeface="Calibri"/>
              <a:cs typeface="Calibri"/>
              <a:sym typeface="Calibri"/>
            </a:endParaRPr>
          </a:p>
          <a:p>
            <a:pPr indent="0" lvl="0" marL="0" rtl="0" algn="l">
              <a:spcBef>
                <a:spcPts val="0"/>
              </a:spcBef>
              <a:spcAft>
                <a:spcPts val="0"/>
              </a:spcAft>
              <a:buNone/>
            </a:pPr>
            <a:r>
              <a:t/>
            </a:r>
            <a:endParaRPr sz="3600">
              <a:latin typeface="Calibri"/>
              <a:ea typeface="Calibri"/>
              <a:cs typeface="Calibri"/>
              <a:sym typeface="Calibri"/>
            </a:endParaRPr>
          </a:p>
          <a:p>
            <a:pPr indent="0" lvl="0" marL="0" rtl="0" algn="l">
              <a:spcBef>
                <a:spcPts val="0"/>
              </a:spcBef>
              <a:spcAft>
                <a:spcPts val="0"/>
              </a:spcAft>
              <a:buNone/>
            </a:pPr>
            <a:r>
              <a:t/>
            </a:r>
            <a:endParaRPr sz="3600">
              <a:latin typeface="Calibri"/>
              <a:ea typeface="Calibri"/>
              <a:cs typeface="Calibri"/>
              <a:sym typeface="Calibri"/>
            </a:endParaRPr>
          </a:p>
          <a:p>
            <a:pPr indent="0" lvl="0" marL="0" rtl="0" algn="l">
              <a:spcBef>
                <a:spcPts val="0"/>
              </a:spcBef>
              <a:spcAft>
                <a:spcPts val="0"/>
              </a:spcAft>
              <a:buNone/>
            </a:pPr>
            <a:r>
              <a:t/>
            </a:r>
            <a:endParaRPr sz="36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3"/>
          <p:cNvSpPr txBox="1"/>
          <p:nvPr/>
        </p:nvSpPr>
        <p:spPr>
          <a:xfrm>
            <a:off x="966075" y="465800"/>
            <a:ext cx="11119200" cy="57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latin typeface="Calibri"/>
                <a:ea typeface="Calibri"/>
                <a:cs typeface="Calibri"/>
                <a:sym typeface="Calibri"/>
              </a:rPr>
              <a:t>Optical Flow between Image frames:-</a:t>
            </a:r>
            <a:endParaRPr sz="3600">
              <a:latin typeface="Calibri"/>
              <a:ea typeface="Calibri"/>
              <a:cs typeface="Calibri"/>
              <a:sym typeface="Calibri"/>
            </a:endParaRPr>
          </a:p>
          <a:p>
            <a:pPr indent="0" lvl="0" marL="0" rtl="0" algn="l">
              <a:spcBef>
                <a:spcPts val="0"/>
              </a:spcBef>
              <a:spcAft>
                <a:spcPts val="0"/>
              </a:spcAft>
              <a:buNone/>
            </a:pPr>
            <a:r>
              <a:t/>
            </a:r>
            <a:endParaRPr sz="3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3000">
                <a:latin typeface="Calibri"/>
                <a:ea typeface="Calibri"/>
                <a:cs typeface="Calibri"/>
                <a:sym typeface="Calibri"/>
              </a:rPr>
              <a:t>Once we have found good features in the previous frame, we can track them in the next frame using an algorithm called Lucas-Kanade Optical Flow named after the inventors of the algorithm.</a:t>
            </a:r>
            <a:endParaRPr sz="3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3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3000">
                <a:latin typeface="Calibri"/>
                <a:ea typeface="Calibri"/>
                <a:cs typeface="Calibri"/>
                <a:sym typeface="Calibri"/>
              </a:rPr>
              <a:t>It is implemented using the function calcOpticalFlowPyrLK in OpenCV. In the name calcOpticalFlowPyrLK, LK stands for Lucas-Kanade, and Pyr stands for the pyramid. An image pyramid in computer vision is used to process an image at different scales (resolutions).</a:t>
            </a:r>
            <a:endParaRPr sz="3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3000">
              <a:latin typeface="Calibri"/>
              <a:ea typeface="Calibri"/>
              <a:cs typeface="Calibri"/>
              <a:sym typeface="Calibri"/>
            </a:endParaRPr>
          </a:p>
          <a:p>
            <a:pPr indent="0" lvl="0" marL="0" rtl="0" algn="l">
              <a:spcBef>
                <a:spcPts val="0"/>
              </a:spcBef>
              <a:spcAft>
                <a:spcPts val="0"/>
              </a:spcAft>
              <a:buNone/>
            </a:pPr>
            <a:r>
              <a:t/>
            </a:r>
            <a:endParaRPr sz="30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4"/>
          <p:cNvSpPr txBox="1"/>
          <p:nvPr/>
        </p:nvSpPr>
        <p:spPr>
          <a:xfrm>
            <a:off x="966075" y="482425"/>
            <a:ext cx="11226000" cy="57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latin typeface="Calibri"/>
                <a:ea typeface="Calibri"/>
                <a:cs typeface="Calibri"/>
                <a:sym typeface="Calibri"/>
              </a:rPr>
              <a:t>Estimate Motion:-</a:t>
            </a:r>
            <a:endParaRPr sz="3600">
              <a:latin typeface="Calibri"/>
              <a:ea typeface="Calibri"/>
              <a:cs typeface="Calibri"/>
              <a:sym typeface="Calibri"/>
            </a:endParaRPr>
          </a:p>
          <a:p>
            <a:pPr indent="0" lvl="0" marL="0" rtl="0" algn="l">
              <a:spcBef>
                <a:spcPts val="0"/>
              </a:spcBef>
              <a:spcAft>
                <a:spcPts val="0"/>
              </a:spcAft>
              <a:buNone/>
            </a:pPr>
            <a:r>
              <a:t/>
            </a:r>
            <a:endParaRPr sz="3600">
              <a:latin typeface="Calibri"/>
              <a:ea typeface="Calibri"/>
              <a:cs typeface="Calibri"/>
              <a:sym typeface="Calibri"/>
            </a:endParaRPr>
          </a:p>
          <a:p>
            <a:pPr indent="0" lvl="0" marL="0" rtl="0" algn="l">
              <a:spcBef>
                <a:spcPts val="0"/>
              </a:spcBef>
              <a:spcAft>
                <a:spcPts val="0"/>
              </a:spcAft>
              <a:buNone/>
            </a:pPr>
            <a:r>
              <a:rPr lang="en-US" sz="3000">
                <a:latin typeface="Calibri"/>
                <a:ea typeface="Calibri"/>
                <a:cs typeface="Calibri"/>
                <a:sym typeface="Calibri"/>
              </a:rPr>
              <a:t>We found good features to track in the previous frame. </a:t>
            </a:r>
            <a:endParaRPr sz="3000">
              <a:latin typeface="Calibri"/>
              <a:ea typeface="Calibri"/>
              <a:cs typeface="Calibri"/>
              <a:sym typeface="Calibri"/>
            </a:endParaRPr>
          </a:p>
          <a:p>
            <a:pPr indent="0" lvl="0" marL="0" rtl="0" algn="l">
              <a:spcBef>
                <a:spcPts val="0"/>
              </a:spcBef>
              <a:spcAft>
                <a:spcPts val="0"/>
              </a:spcAft>
              <a:buNone/>
            </a:pPr>
            <a:r>
              <a:rPr lang="en-US" sz="3000">
                <a:latin typeface="Calibri"/>
                <a:ea typeface="Calibri"/>
                <a:cs typeface="Calibri"/>
                <a:sym typeface="Calibri"/>
              </a:rPr>
              <a:t>In step 2, we used optical flow to track the features. In other words, we found the location of the features in the current frame, and we already knew the location of the features in the previous frame.</a:t>
            </a:r>
            <a:endParaRPr sz="3000">
              <a:latin typeface="Calibri"/>
              <a:ea typeface="Calibri"/>
              <a:cs typeface="Calibri"/>
              <a:sym typeface="Calibri"/>
            </a:endParaRPr>
          </a:p>
          <a:p>
            <a:pPr indent="0" lvl="0" marL="0" rtl="0" algn="l">
              <a:spcBef>
                <a:spcPts val="0"/>
              </a:spcBef>
              <a:spcAft>
                <a:spcPts val="0"/>
              </a:spcAft>
              <a:buNone/>
            </a:pPr>
            <a:r>
              <a:t/>
            </a:r>
            <a:endParaRPr sz="3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3000">
                <a:latin typeface="Calibri"/>
                <a:ea typeface="Calibri"/>
                <a:cs typeface="Calibri"/>
                <a:sym typeface="Calibri"/>
              </a:rPr>
              <a:t> So we can use these two sets of points to find the rigid (Euclidean) transformation that maps the previous frame to the current frame. This is done using the function estimateRigidTransform.</a:t>
            </a:r>
            <a:endParaRPr sz="3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3000">
              <a:latin typeface="Calibri"/>
              <a:ea typeface="Calibri"/>
              <a:cs typeface="Calibri"/>
              <a:sym typeface="Calibri"/>
            </a:endParaRPr>
          </a:p>
          <a:p>
            <a:pPr indent="0" lvl="0" marL="0" rtl="0" algn="l">
              <a:spcBef>
                <a:spcPts val="0"/>
              </a:spcBef>
              <a:spcAft>
                <a:spcPts val="0"/>
              </a:spcAft>
              <a:buNone/>
            </a:pPr>
            <a:r>
              <a:t/>
            </a:r>
            <a:endParaRPr sz="36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5"/>
          <p:cNvSpPr txBox="1"/>
          <p:nvPr/>
        </p:nvSpPr>
        <p:spPr>
          <a:xfrm>
            <a:off x="966075" y="518025"/>
            <a:ext cx="11226000" cy="56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latin typeface="Calibri"/>
                <a:ea typeface="Calibri"/>
                <a:cs typeface="Calibri"/>
                <a:sym typeface="Calibri"/>
              </a:rPr>
              <a:t>Calculate smooth motion between images:</a:t>
            </a:r>
            <a:endParaRPr sz="3600">
              <a:latin typeface="Calibri"/>
              <a:ea typeface="Calibri"/>
              <a:cs typeface="Calibri"/>
              <a:sym typeface="Calibri"/>
            </a:endParaRPr>
          </a:p>
          <a:p>
            <a:pPr indent="0" lvl="0" marL="0" rtl="0" algn="l">
              <a:spcBef>
                <a:spcPts val="0"/>
              </a:spcBef>
              <a:spcAft>
                <a:spcPts val="0"/>
              </a:spcAft>
              <a:buNone/>
            </a:pPr>
            <a:r>
              <a:t/>
            </a:r>
            <a:endParaRPr sz="3600">
              <a:latin typeface="Calibri"/>
              <a:ea typeface="Calibri"/>
              <a:cs typeface="Calibri"/>
              <a:sym typeface="Calibri"/>
            </a:endParaRPr>
          </a:p>
          <a:p>
            <a:pPr indent="0" lvl="0" marL="0" rtl="0" algn="l">
              <a:spcBef>
                <a:spcPts val="0"/>
              </a:spcBef>
              <a:spcAft>
                <a:spcPts val="0"/>
              </a:spcAft>
              <a:buNone/>
            </a:pPr>
            <a:r>
              <a:rPr lang="en-US" sz="3000">
                <a:latin typeface="Calibri"/>
                <a:ea typeface="Calibri"/>
                <a:cs typeface="Calibri"/>
                <a:sym typeface="Calibri"/>
              </a:rPr>
              <a:t>In the previous step, we estimated the motion between the frames and stored them in an array. We now need to find the trajectory of motion by cumulatively adding the differential motion estimated in the previous step.</a:t>
            </a:r>
            <a:endParaRPr sz="3000">
              <a:latin typeface="Calibri"/>
              <a:ea typeface="Calibri"/>
              <a:cs typeface="Calibri"/>
              <a:sym typeface="Calibri"/>
            </a:endParaRPr>
          </a:p>
          <a:p>
            <a:pPr indent="0" lvl="0" marL="0" rtl="0" algn="l">
              <a:spcBef>
                <a:spcPts val="0"/>
              </a:spcBef>
              <a:spcAft>
                <a:spcPts val="0"/>
              </a:spcAft>
              <a:buNone/>
            </a:pPr>
            <a:r>
              <a:t/>
            </a:r>
            <a:endParaRPr sz="3000">
              <a:latin typeface="Calibri"/>
              <a:ea typeface="Calibri"/>
              <a:cs typeface="Calibri"/>
              <a:sym typeface="Calibri"/>
            </a:endParaRPr>
          </a:p>
          <a:p>
            <a:pPr indent="0" lvl="0" marL="0" rtl="0" algn="l">
              <a:spcBef>
                <a:spcPts val="0"/>
              </a:spcBef>
              <a:spcAft>
                <a:spcPts val="0"/>
              </a:spcAft>
              <a:buNone/>
            </a:pPr>
            <a:r>
              <a:rPr lang="en-US" sz="3600">
                <a:latin typeface="Calibri"/>
                <a:ea typeface="Calibri"/>
                <a:cs typeface="Calibri"/>
                <a:sym typeface="Calibri"/>
              </a:rPr>
              <a:t>Calculate trajectory:-</a:t>
            </a:r>
            <a:endParaRPr sz="3600">
              <a:latin typeface="Calibri"/>
              <a:ea typeface="Calibri"/>
              <a:cs typeface="Calibri"/>
              <a:sym typeface="Calibri"/>
            </a:endParaRPr>
          </a:p>
          <a:p>
            <a:pPr indent="0" lvl="0" marL="0" rtl="0" algn="l">
              <a:spcBef>
                <a:spcPts val="0"/>
              </a:spcBef>
              <a:spcAft>
                <a:spcPts val="0"/>
              </a:spcAft>
              <a:buNone/>
            </a:pPr>
            <a:r>
              <a:t/>
            </a:r>
            <a:endParaRPr sz="3600">
              <a:latin typeface="Calibri"/>
              <a:ea typeface="Calibri"/>
              <a:cs typeface="Calibri"/>
              <a:sym typeface="Calibri"/>
            </a:endParaRPr>
          </a:p>
          <a:p>
            <a:pPr indent="0" lvl="0" marL="0" rtl="0" algn="l">
              <a:spcBef>
                <a:spcPts val="0"/>
              </a:spcBef>
              <a:spcAft>
                <a:spcPts val="0"/>
              </a:spcAft>
              <a:buNone/>
            </a:pPr>
            <a:r>
              <a:rPr lang="en-US" sz="3000">
                <a:latin typeface="Calibri"/>
                <a:ea typeface="Calibri"/>
                <a:cs typeface="Calibri"/>
                <a:sym typeface="Calibri"/>
              </a:rPr>
              <a:t>In this step, we will add up the motion between the frames to calculate the trajectory. Our ultimate goal is to smooth out this trajectory.</a:t>
            </a:r>
            <a:endParaRPr sz="3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3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3600">
              <a:latin typeface="Calibri"/>
              <a:ea typeface="Calibri"/>
              <a:cs typeface="Calibri"/>
              <a:sym typeface="Calibri"/>
            </a:endParaRPr>
          </a:p>
          <a:p>
            <a:pPr indent="0" lvl="0" marL="0" rtl="0" algn="l">
              <a:spcBef>
                <a:spcPts val="0"/>
              </a:spcBef>
              <a:spcAft>
                <a:spcPts val="0"/>
              </a:spcAft>
              <a:buNone/>
            </a:pPr>
            <a:r>
              <a:t/>
            </a:r>
            <a:endParaRPr sz="36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16" title="CROPPED_SANTU.mp4">
            <a:hlinkClick r:id="rId3"/>
          </p:cNvPr>
          <p:cNvPicPr preferRelativeResize="0"/>
          <p:nvPr/>
        </p:nvPicPr>
        <p:blipFill>
          <a:blip r:embed="rId4">
            <a:alphaModFix/>
          </a:blip>
          <a:stretch>
            <a:fillRect/>
          </a:stretch>
        </p:blipFill>
        <p:spPr>
          <a:xfrm>
            <a:off x="1818250" y="0"/>
            <a:ext cx="9144000" cy="685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7"/>
          <p:cNvSpPr txBox="1"/>
          <p:nvPr/>
        </p:nvSpPr>
        <p:spPr>
          <a:xfrm>
            <a:off x="1016025" y="534675"/>
            <a:ext cx="11175900" cy="55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latin typeface="Calibri"/>
                <a:ea typeface="Calibri"/>
                <a:cs typeface="Calibri"/>
                <a:sym typeface="Calibri"/>
              </a:rPr>
              <a:t>Advantages:-</a:t>
            </a:r>
            <a:endParaRPr sz="3600">
              <a:latin typeface="Calibri"/>
              <a:ea typeface="Calibri"/>
              <a:cs typeface="Calibri"/>
              <a:sym typeface="Calibri"/>
            </a:endParaRPr>
          </a:p>
          <a:p>
            <a:pPr indent="0" lvl="0" marL="0" rtl="0" algn="l">
              <a:spcBef>
                <a:spcPts val="0"/>
              </a:spcBef>
              <a:spcAft>
                <a:spcPts val="0"/>
              </a:spcAft>
              <a:buNone/>
            </a:pPr>
            <a:r>
              <a:t/>
            </a:r>
            <a:endParaRPr sz="3600">
              <a:latin typeface="Calibri"/>
              <a:ea typeface="Calibri"/>
              <a:cs typeface="Calibri"/>
              <a:sym typeface="Calibri"/>
            </a:endParaRPr>
          </a:p>
          <a:p>
            <a:pPr indent="-419100" lvl="0" marL="457200" rtl="0" algn="l">
              <a:spcBef>
                <a:spcPts val="0"/>
              </a:spcBef>
              <a:spcAft>
                <a:spcPts val="0"/>
              </a:spcAft>
              <a:buSzPts val="3000"/>
              <a:buFont typeface="Calibri"/>
              <a:buAutoNum type="arabicPeriod"/>
            </a:pPr>
            <a:r>
              <a:rPr lang="en-US" sz="3000">
                <a:latin typeface="Calibri"/>
                <a:ea typeface="Calibri"/>
                <a:cs typeface="Calibri"/>
                <a:sym typeface="Calibri"/>
              </a:rPr>
              <a:t>This method provides good stability against low-frequency motion (slower vibrations).</a:t>
            </a:r>
            <a:endParaRPr sz="3000">
              <a:latin typeface="Calibri"/>
              <a:ea typeface="Calibri"/>
              <a:cs typeface="Calibri"/>
              <a:sym typeface="Calibri"/>
            </a:endParaRPr>
          </a:p>
          <a:p>
            <a:pPr indent="0" lvl="0" marL="457200" rtl="0" algn="l">
              <a:spcBef>
                <a:spcPts val="0"/>
              </a:spcBef>
              <a:spcAft>
                <a:spcPts val="0"/>
              </a:spcAft>
              <a:buNone/>
            </a:pPr>
            <a:r>
              <a:t/>
            </a:r>
            <a:endParaRPr sz="3000">
              <a:latin typeface="Calibri"/>
              <a:ea typeface="Calibri"/>
              <a:cs typeface="Calibri"/>
              <a:sym typeface="Calibri"/>
            </a:endParaRPr>
          </a:p>
          <a:p>
            <a:pPr indent="-419100" lvl="0" marL="457200" rtl="0" algn="l">
              <a:spcBef>
                <a:spcPts val="0"/>
              </a:spcBef>
              <a:spcAft>
                <a:spcPts val="0"/>
              </a:spcAft>
              <a:buSzPts val="3000"/>
              <a:buFont typeface="Calibri"/>
              <a:buAutoNum type="arabicPeriod"/>
            </a:pPr>
            <a:r>
              <a:rPr lang="en-US" sz="3000">
                <a:latin typeface="Calibri"/>
                <a:ea typeface="Calibri"/>
                <a:cs typeface="Calibri"/>
                <a:sym typeface="Calibri"/>
              </a:rPr>
              <a:t>This method has low memory consumption thereby ideal for Embedded devices(like Raspberry Pi).</a:t>
            </a:r>
            <a:endParaRPr sz="3000">
              <a:latin typeface="Calibri"/>
              <a:ea typeface="Calibri"/>
              <a:cs typeface="Calibri"/>
              <a:sym typeface="Calibri"/>
            </a:endParaRPr>
          </a:p>
          <a:p>
            <a:pPr indent="0" lvl="0" marL="457200" rtl="0" algn="l">
              <a:spcBef>
                <a:spcPts val="0"/>
              </a:spcBef>
              <a:spcAft>
                <a:spcPts val="0"/>
              </a:spcAft>
              <a:buNone/>
            </a:pPr>
            <a:r>
              <a:t/>
            </a:r>
            <a:endParaRPr sz="3000">
              <a:latin typeface="Calibri"/>
              <a:ea typeface="Calibri"/>
              <a:cs typeface="Calibri"/>
              <a:sym typeface="Calibri"/>
            </a:endParaRPr>
          </a:p>
          <a:p>
            <a:pPr indent="-419100" lvl="0" marL="457200" rtl="0" algn="l">
              <a:spcBef>
                <a:spcPts val="0"/>
              </a:spcBef>
              <a:spcAft>
                <a:spcPts val="0"/>
              </a:spcAft>
              <a:buSzPts val="3000"/>
              <a:buFont typeface="Calibri"/>
              <a:buAutoNum type="arabicPeriod"/>
            </a:pPr>
            <a:r>
              <a:rPr lang="en-US" sz="3000">
                <a:latin typeface="Calibri"/>
                <a:ea typeface="Calibri"/>
                <a:cs typeface="Calibri"/>
                <a:sym typeface="Calibri"/>
              </a:rPr>
              <a:t>This method is good against zooming(scaling) jitter in the video.</a:t>
            </a:r>
            <a:endParaRPr sz="3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3000">
              <a:latin typeface="Calibri"/>
              <a:ea typeface="Calibri"/>
              <a:cs typeface="Calibri"/>
              <a:sym typeface="Calibri"/>
            </a:endParaRPr>
          </a:p>
          <a:p>
            <a:pPr indent="0" lvl="0" marL="0" rtl="0" algn="l">
              <a:spcBef>
                <a:spcPts val="0"/>
              </a:spcBef>
              <a:spcAft>
                <a:spcPts val="0"/>
              </a:spcAft>
              <a:buNone/>
            </a:pPr>
            <a:r>
              <a:t/>
            </a:r>
            <a:endParaRPr sz="36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8"/>
          <p:cNvSpPr txBox="1"/>
          <p:nvPr/>
        </p:nvSpPr>
        <p:spPr>
          <a:xfrm>
            <a:off x="982725" y="515725"/>
            <a:ext cx="11209200" cy="56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latin typeface="Calibri"/>
                <a:ea typeface="Calibri"/>
                <a:cs typeface="Calibri"/>
                <a:sym typeface="Calibri"/>
              </a:rPr>
              <a:t>Disadvantages:</a:t>
            </a:r>
            <a:endParaRPr sz="3600">
              <a:latin typeface="Calibri"/>
              <a:ea typeface="Calibri"/>
              <a:cs typeface="Calibri"/>
              <a:sym typeface="Calibri"/>
            </a:endParaRPr>
          </a:p>
          <a:p>
            <a:pPr indent="0" lvl="0" marL="0" rtl="0" algn="l">
              <a:spcBef>
                <a:spcPts val="0"/>
              </a:spcBef>
              <a:spcAft>
                <a:spcPts val="0"/>
              </a:spcAft>
              <a:buNone/>
            </a:pPr>
            <a:r>
              <a:t/>
            </a:r>
            <a:endParaRPr sz="3600">
              <a:latin typeface="Calibri"/>
              <a:ea typeface="Calibri"/>
              <a:cs typeface="Calibri"/>
              <a:sym typeface="Calibri"/>
            </a:endParaRPr>
          </a:p>
          <a:p>
            <a:pPr indent="-419100" lvl="0" marL="457200" rtl="0" algn="l">
              <a:spcBef>
                <a:spcPts val="0"/>
              </a:spcBef>
              <a:spcAft>
                <a:spcPts val="0"/>
              </a:spcAft>
              <a:buSzPts val="3000"/>
              <a:buFont typeface="Calibri"/>
              <a:buAutoNum type="arabicPeriod"/>
            </a:pPr>
            <a:r>
              <a:rPr lang="en-US" sz="3000">
                <a:latin typeface="Calibri"/>
                <a:ea typeface="Calibri"/>
                <a:cs typeface="Calibri"/>
                <a:sym typeface="Calibri"/>
              </a:rPr>
              <a:t>This method performs poorly against high-frequency perturbations.</a:t>
            </a:r>
            <a:endParaRPr sz="3000">
              <a:latin typeface="Calibri"/>
              <a:ea typeface="Calibri"/>
              <a:cs typeface="Calibri"/>
              <a:sym typeface="Calibri"/>
            </a:endParaRPr>
          </a:p>
          <a:p>
            <a:pPr indent="0" lvl="0" marL="457200" rtl="0" algn="l">
              <a:spcBef>
                <a:spcPts val="0"/>
              </a:spcBef>
              <a:spcAft>
                <a:spcPts val="0"/>
              </a:spcAft>
              <a:buNone/>
            </a:pPr>
            <a:r>
              <a:t/>
            </a:r>
            <a:endParaRPr sz="3000">
              <a:latin typeface="Calibri"/>
              <a:ea typeface="Calibri"/>
              <a:cs typeface="Calibri"/>
              <a:sym typeface="Calibri"/>
            </a:endParaRPr>
          </a:p>
          <a:p>
            <a:pPr indent="-419100" lvl="0" marL="457200" rtl="0" algn="l">
              <a:spcBef>
                <a:spcPts val="0"/>
              </a:spcBef>
              <a:spcAft>
                <a:spcPts val="0"/>
              </a:spcAft>
              <a:buSzPts val="3000"/>
              <a:buFont typeface="Calibri"/>
              <a:buAutoNum type="arabicPeriod"/>
            </a:pPr>
            <a:r>
              <a:rPr lang="en-US" sz="3000">
                <a:latin typeface="Calibri"/>
                <a:ea typeface="Calibri"/>
                <a:cs typeface="Calibri"/>
                <a:sym typeface="Calibri"/>
              </a:rPr>
              <a:t>If there is a heavy motion blur, feature tracking will fail and the results would not be optimal.</a:t>
            </a:r>
            <a:endParaRPr sz="3000">
              <a:latin typeface="Calibri"/>
              <a:ea typeface="Calibri"/>
              <a:cs typeface="Calibri"/>
              <a:sym typeface="Calibri"/>
            </a:endParaRPr>
          </a:p>
          <a:p>
            <a:pPr indent="0" lvl="0" marL="457200" rtl="0" algn="l">
              <a:spcBef>
                <a:spcPts val="0"/>
              </a:spcBef>
              <a:spcAft>
                <a:spcPts val="0"/>
              </a:spcAft>
              <a:buNone/>
            </a:pPr>
            <a:r>
              <a:t/>
            </a:r>
            <a:endParaRPr sz="3000">
              <a:latin typeface="Calibri"/>
              <a:ea typeface="Calibri"/>
              <a:cs typeface="Calibri"/>
              <a:sym typeface="Calibri"/>
            </a:endParaRPr>
          </a:p>
          <a:p>
            <a:pPr indent="-419100" lvl="0" marL="457200" rtl="0" algn="l">
              <a:spcBef>
                <a:spcPts val="0"/>
              </a:spcBef>
              <a:spcAft>
                <a:spcPts val="0"/>
              </a:spcAft>
              <a:buSzPts val="3000"/>
              <a:buFont typeface="Calibri"/>
              <a:buAutoNum type="arabicPeriod"/>
            </a:pPr>
            <a:r>
              <a:rPr lang="en-US" sz="3000">
                <a:latin typeface="Calibri"/>
                <a:ea typeface="Calibri"/>
                <a:cs typeface="Calibri"/>
                <a:sym typeface="Calibri"/>
              </a:rPr>
              <a:t>This method is also not good with Rolling Shutter distortion.</a:t>
            </a:r>
            <a:endParaRPr sz="3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3600">
              <a:latin typeface="Calibri"/>
              <a:ea typeface="Calibri"/>
              <a:cs typeface="Calibri"/>
              <a:sym typeface="Calibri"/>
            </a:endParaRPr>
          </a:p>
          <a:p>
            <a:pPr indent="0" lvl="0" marL="0" rtl="0" algn="l">
              <a:spcBef>
                <a:spcPts val="0"/>
              </a:spcBef>
              <a:spcAft>
                <a:spcPts val="0"/>
              </a:spcAft>
              <a:buNone/>
            </a:pPr>
            <a:r>
              <a:t/>
            </a:r>
            <a:endParaRPr sz="36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nvSpPr>
        <p:spPr>
          <a:xfrm>
            <a:off x="1" y="641268"/>
            <a:ext cx="12191999" cy="2954655"/>
          </a:xfrm>
          <a:prstGeom prst="rect">
            <a:avLst/>
          </a:prstGeom>
          <a:noFill/>
          <a:ln>
            <a:noFill/>
          </a:ln>
        </p:spPr>
        <p:txBody>
          <a:bodyPr anchorCtr="0" anchor="t" bIns="45700" lIns="91425" spcFirstLastPara="1" rIns="91425" wrap="square" tIns="45700">
            <a:noAutofit/>
          </a:bodyPr>
          <a:lstStyle/>
          <a:p>
            <a:pPr indent="457200" lvl="0" marL="1371600" marR="0" rtl="0" algn="l">
              <a:spcBef>
                <a:spcPts val="0"/>
              </a:spcBef>
              <a:spcAft>
                <a:spcPts val="0"/>
              </a:spcAft>
              <a:buNone/>
            </a:pPr>
            <a:r>
              <a:rPr b="1" lang="en-US" sz="6000">
                <a:solidFill>
                  <a:srgbClr val="FF0000"/>
                </a:solidFill>
                <a:latin typeface="Calibri"/>
                <a:ea typeface="Calibri"/>
                <a:cs typeface="Calibri"/>
                <a:sym typeface="Calibri"/>
              </a:rPr>
              <a:t>Thanks for your attention</a:t>
            </a:r>
            <a:endParaRPr/>
          </a:p>
          <a:p>
            <a:pPr indent="0" lvl="0" marL="0" marR="0" rtl="0" algn="l">
              <a:spcBef>
                <a:spcPts val="0"/>
              </a:spcBef>
              <a:spcAft>
                <a:spcPts val="0"/>
              </a:spcAft>
              <a:buNone/>
            </a:pPr>
            <a:r>
              <a:t/>
            </a:r>
            <a:endParaRPr b="1" sz="6000">
              <a:solidFill>
                <a:srgbClr val="FF0000"/>
              </a:solidFill>
              <a:latin typeface="Calibri"/>
              <a:ea typeface="Calibri"/>
              <a:cs typeface="Calibri"/>
              <a:sym typeface="Calibri"/>
            </a:endParaRPr>
          </a:p>
          <a:p>
            <a:pPr indent="0" lvl="0" marL="0" marR="0" rtl="0" algn="ctr">
              <a:spcBef>
                <a:spcPts val="0"/>
              </a:spcBef>
              <a:spcAft>
                <a:spcPts val="0"/>
              </a:spcAft>
              <a:buNone/>
            </a:pPr>
            <a:r>
              <a:rPr b="1" lang="en-US" sz="6600">
                <a:solidFill>
                  <a:srgbClr val="0000FF"/>
                </a:solidFill>
                <a:latin typeface="Calibri"/>
                <a:ea typeface="Calibri"/>
                <a:cs typeface="Calibri"/>
                <a:sym typeface="Calibri"/>
              </a:rPr>
              <a:t>Any question?</a:t>
            </a:r>
            <a:endParaRPr b="1" sz="6600">
              <a:solidFill>
                <a:srgbClr val="0000FF"/>
              </a:solidFill>
              <a:latin typeface="Calibri"/>
              <a:ea typeface="Calibri"/>
              <a:cs typeface="Calibri"/>
              <a:sym typeface="Calibri"/>
            </a:endParaRPr>
          </a:p>
        </p:txBody>
      </p:sp>
      <p:sp>
        <p:nvSpPr>
          <p:cNvPr id="127" name="Google Shape;127;p19"/>
          <p:cNvSpPr/>
          <p:nvPr/>
        </p:nvSpPr>
        <p:spPr>
          <a:xfrm>
            <a:off x="1" y="4765426"/>
            <a:ext cx="12202166" cy="1406768"/>
          </a:xfrm>
          <a:prstGeom prst="rect">
            <a:avLst/>
          </a:prstGeom>
          <a:solidFill>
            <a:srgbClr val="B3C6E7"/>
          </a:solidFill>
          <a:ln cap="flat" cmpd="sng" w="12700">
            <a:solidFill>
              <a:srgbClr val="9CC2E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400">
                <a:solidFill>
                  <a:schemeClr val="dk1"/>
                </a:solidFill>
                <a:latin typeface="Calibri"/>
                <a:ea typeface="Calibri"/>
                <a:cs typeface="Calibri"/>
                <a:sym typeface="Calibri"/>
              </a:rPr>
              <a:t>Every Ending is </a:t>
            </a:r>
            <a:endParaRPr/>
          </a:p>
          <a:p>
            <a:pPr indent="0" lvl="0" marL="0" marR="0" rtl="0" algn="ctr">
              <a:spcBef>
                <a:spcPts val="0"/>
              </a:spcBef>
              <a:spcAft>
                <a:spcPts val="0"/>
              </a:spcAft>
              <a:buNone/>
            </a:pPr>
            <a:r>
              <a:rPr lang="en-US" sz="4400">
                <a:solidFill>
                  <a:schemeClr val="dk1"/>
                </a:solidFill>
                <a:latin typeface="Calibri"/>
                <a:ea typeface="Calibri"/>
                <a:cs typeface="Calibri"/>
                <a:sym typeface="Calibri"/>
              </a:rPr>
              <a:t>Really Just A New Beginning!</a:t>
            </a:r>
            <a:endParaRPr sz="1600">
              <a:solidFill>
                <a:schemeClr val="dk1"/>
              </a:solidFill>
              <a:latin typeface="Calibri"/>
              <a:ea typeface="Calibri"/>
              <a:cs typeface="Calibri"/>
              <a:sym typeface="Calibri"/>
            </a:endParaRPr>
          </a:p>
        </p:txBody>
      </p:sp>
      <p:pic>
        <p:nvPicPr>
          <p:cNvPr id="128" name="Google Shape;128;p19"/>
          <p:cNvPicPr preferRelativeResize="0"/>
          <p:nvPr/>
        </p:nvPicPr>
        <p:blipFill rotWithShape="1">
          <a:blip r:embed="rId3">
            <a:alphaModFix/>
          </a:blip>
          <a:srcRect b="0" l="0" r="0" t="0"/>
          <a:stretch/>
        </p:blipFill>
        <p:spPr>
          <a:xfrm>
            <a:off x="0" y="6180284"/>
            <a:ext cx="12192000" cy="6788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 name="Shape 32"/>
        <p:cNvGrpSpPr/>
        <p:nvPr/>
      </p:nvGrpSpPr>
      <p:grpSpPr>
        <a:xfrm>
          <a:off x="0" y="0"/>
          <a:ext cx="0" cy="0"/>
          <a:chOff x="0" y="0"/>
          <a:chExt cx="0" cy="0"/>
        </a:xfrm>
      </p:grpSpPr>
      <p:sp>
        <p:nvSpPr>
          <p:cNvPr id="33" name="Google Shape;33;p4"/>
          <p:cNvSpPr txBox="1"/>
          <p:nvPr/>
        </p:nvSpPr>
        <p:spPr>
          <a:xfrm>
            <a:off x="966075" y="482425"/>
            <a:ext cx="11226000" cy="56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latin typeface="Calibri"/>
                <a:ea typeface="Calibri"/>
                <a:cs typeface="Calibri"/>
                <a:sym typeface="Calibri"/>
              </a:rPr>
              <a:t>Why Video Stabilization?</a:t>
            </a:r>
            <a:endParaRPr b="1" sz="3600">
              <a:latin typeface="Calibri"/>
              <a:ea typeface="Calibri"/>
              <a:cs typeface="Calibri"/>
              <a:sym typeface="Calibri"/>
            </a:endParaRPr>
          </a:p>
          <a:p>
            <a:pPr indent="0" lvl="0" marL="0" rtl="0" algn="l">
              <a:spcBef>
                <a:spcPts val="0"/>
              </a:spcBef>
              <a:spcAft>
                <a:spcPts val="0"/>
              </a:spcAft>
              <a:buNone/>
            </a:pPr>
            <a:r>
              <a:t/>
            </a:r>
            <a:endParaRPr b="1" sz="3600">
              <a:latin typeface="Calibri"/>
              <a:ea typeface="Calibri"/>
              <a:cs typeface="Calibri"/>
              <a:sym typeface="Calibri"/>
            </a:endParaRPr>
          </a:p>
          <a:p>
            <a:pPr indent="-419100" lvl="0" marL="457200" rtl="0" algn="l">
              <a:spcBef>
                <a:spcPts val="0"/>
              </a:spcBef>
              <a:spcAft>
                <a:spcPts val="0"/>
              </a:spcAft>
              <a:buSzPts val="3000"/>
              <a:buFont typeface="Calibri"/>
              <a:buAutoNum type="arabicPeriod"/>
            </a:pPr>
            <a:r>
              <a:rPr lang="en-US" sz="3000">
                <a:latin typeface="Calibri"/>
                <a:ea typeface="Calibri"/>
                <a:cs typeface="Calibri"/>
                <a:sym typeface="Calibri"/>
              </a:rPr>
              <a:t>It is widely  used in areas where most of the videos are taken through mobile phone cameras.</a:t>
            </a:r>
            <a:endParaRPr sz="3000">
              <a:latin typeface="Calibri"/>
              <a:ea typeface="Calibri"/>
              <a:cs typeface="Calibri"/>
              <a:sym typeface="Calibri"/>
            </a:endParaRPr>
          </a:p>
          <a:p>
            <a:pPr indent="-419100" lvl="0" marL="457200" rtl="0" algn="l">
              <a:spcBef>
                <a:spcPts val="0"/>
              </a:spcBef>
              <a:spcAft>
                <a:spcPts val="0"/>
              </a:spcAft>
              <a:buSzPts val="3000"/>
              <a:buFont typeface="Calibri"/>
              <a:buAutoNum type="arabicPeriod"/>
            </a:pPr>
            <a:r>
              <a:rPr lang="en-US" sz="3000">
                <a:latin typeface="Calibri"/>
                <a:ea typeface="Calibri"/>
                <a:cs typeface="Calibri"/>
                <a:sym typeface="Calibri"/>
              </a:rPr>
              <a:t>Digital Video Stabilization is one of the latest technique.</a:t>
            </a:r>
            <a:endParaRPr sz="3000">
              <a:latin typeface="Calibri"/>
              <a:ea typeface="Calibri"/>
              <a:cs typeface="Calibri"/>
              <a:sym typeface="Calibri"/>
            </a:endParaRPr>
          </a:p>
          <a:p>
            <a:pPr indent="-419100" lvl="0" marL="457200" rtl="0" algn="l">
              <a:spcBef>
                <a:spcPts val="0"/>
              </a:spcBef>
              <a:spcAft>
                <a:spcPts val="0"/>
              </a:spcAft>
              <a:buSzPts val="3000"/>
              <a:buFont typeface="Calibri"/>
              <a:buAutoNum type="arabicPeriod"/>
            </a:pPr>
            <a:r>
              <a:rPr lang="en-US" sz="3000">
                <a:latin typeface="Calibri"/>
                <a:ea typeface="Calibri"/>
                <a:cs typeface="Calibri"/>
                <a:sym typeface="Calibri"/>
              </a:rPr>
              <a:t>Its applications include wide areas such as video surveillance.</a:t>
            </a:r>
            <a:endParaRPr sz="3000">
              <a:latin typeface="Calibri"/>
              <a:ea typeface="Calibri"/>
              <a:cs typeface="Calibri"/>
              <a:sym typeface="Calibri"/>
            </a:endParaRPr>
          </a:p>
          <a:p>
            <a:pPr indent="-419100" lvl="0" marL="457200" rtl="0" algn="l">
              <a:spcBef>
                <a:spcPts val="0"/>
              </a:spcBef>
              <a:spcAft>
                <a:spcPts val="0"/>
              </a:spcAft>
              <a:buSzPts val="3000"/>
              <a:buFont typeface="Calibri"/>
              <a:buAutoNum type="arabicPeriod"/>
            </a:pPr>
            <a:r>
              <a:rPr lang="en-US" sz="3000">
                <a:latin typeface="Calibri"/>
                <a:ea typeface="Calibri"/>
                <a:cs typeface="Calibri"/>
                <a:sym typeface="Calibri"/>
              </a:rPr>
              <a:t>Various applications use video stabilization technique for a given input video.</a:t>
            </a:r>
            <a:endParaRPr sz="3000">
              <a:latin typeface="Calibri"/>
              <a:ea typeface="Calibri"/>
              <a:cs typeface="Calibri"/>
              <a:sym typeface="Calibri"/>
            </a:endParaRPr>
          </a:p>
          <a:p>
            <a:pPr indent="-419100" lvl="0" marL="457200" rtl="0" algn="l">
              <a:spcBef>
                <a:spcPts val="0"/>
              </a:spcBef>
              <a:spcAft>
                <a:spcPts val="0"/>
              </a:spcAft>
              <a:buSzPts val="3000"/>
              <a:buFont typeface="Calibri"/>
              <a:buAutoNum type="arabicPeriod"/>
            </a:pPr>
            <a:r>
              <a:rPr lang="en-US" sz="3000">
                <a:latin typeface="Calibri"/>
                <a:ea typeface="Calibri"/>
                <a:cs typeface="Calibri"/>
                <a:sym typeface="Calibri"/>
              </a:rPr>
              <a:t>Mechanical video stabilization techniques are not cost-effective.</a:t>
            </a:r>
            <a:endParaRPr sz="30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 name="Shape 38"/>
        <p:cNvGrpSpPr/>
        <p:nvPr/>
      </p:nvGrpSpPr>
      <p:grpSpPr>
        <a:xfrm>
          <a:off x="0" y="0"/>
          <a:ext cx="0" cy="0"/>
          <a:chOff x="0" y="0"/>
          <a:chExt cx="0" cy="0"/>
        </a:xfrm>
      </p:grpSpPr>
      <p:sp>
        <p:nvSpPr>
          <p:cNvPr id="39" name="Google Shape;39;p5"/>
          <p:cNvSpPr txBox="1"/>
          <p:nvPr/>
        </p:nvSpPr>
        <p:spPr>
          <a:xfrm>
            <a:off x="1016025" y="551325"/>
            <a:ext cx="11175900" cy="560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600">
                <a:latin typeface="Calibri"/>
                <a:ea typeface="Calibri"/>
                <a:cs typeface="Calibri"/>
                <a:sym typeface="Calibri"/>
              </a:rPr>
              <a:t>Video Stabilization Techniques</a:t>
            </a:r>
            <a:endParaRPr b="1" sz="3600">
              <a:latin typeface="Calibri"/>
              <a:ea typeface="Calibri"/>
              <a:cs typeface="Calibri"/>
              <a:sym typeface="Calibri"/>
            </a:endParaRPr>
          </a:p>
          <a:p>
            <a:pPr indent="0" lvl="0" marL="0" rtl="0" algn="ctr">
              <a:spcBef>
                <a:spcPts val="0"/>
              </a:spcBef>
              <a:spcAft>
                <a:spcPts val="0"/>
              </a:spcAft>
              <a:buNone/>
            </a:pPr>
            <a:r>
              <a:t/>
            </a:r>
            <a:endParaRPr b="1" sz="3600">
              <a:latin typeface="Calibri"/>
              <a:ea typeface="Calibri"/>
              <a:cs typeface="Calibri"/>
              <a:sym typeface="Calibri"/>
            </a:endParaRPr>
          </a:p>
          <a:p>
            <a:pPr indent="0" lvl="0" marL="0" rtl="0" algn="ctr">
              <a:spcBef>
                <a:spcPts val="0"/>
              </a:spcBef>
              <a:spcAft>
                <a:spcPts val="0"/>
              </a:spcAft>
              <a:buNone/>
            </a:pPr>
            <a:r>
              <a:rPr lang="en-US" sz="3600">
                <a:latin typeface="Calibri"/>
                <a:ea typeface="Calibri"/>
                <a:cs typeface="Calibri"/>
                <a:sym typeface="Calibri"/>
              </a:rPr>
              <a:t>Mechanical Video Stabilization</a:t>
            </a:r>
            <a:endParaRPr sz="3600">
              <a:latin typeface="Calibri"/>
              <a:ea typeface="Calibri"/>
              <a:cs typeface="Calibri"/>
              <a:sym typeface="Calibri"/>
            </a:endParaRPr>
          </a:p>
          <a:p>
            <a:pPr indent="0" lvl="0" marL="0" rtl="0" algn="l">
              <a:spcBef>
                <a:spcPts val="0"/>
              </a:spcBef>
              <a:spcAft>
                <a:spcPts val="0"/>
              </a:spcAft>
              <a:buNone/>
            </a:pPr>
            <a:r>
              <a:t/>
            </a:r>
            <a:endParaRPr sz="3600">
              <a:latin typeface="Calibri"/>
              <a:ea typeface="Calibri"/>
              <a:cs typeface="Calibri"/>
              <a:sym typeface="Calibri"/>
            </a:endParaRPr>
          </a:p>
          <a:p>
            <a:pPr indent="-419100" lvl="0" marL="457200" rtl="0" algn="l">
              <a:spcBef>
                <a:spcPts val="0"/>
              </a:spcBef>
              <a:spcAft>
                <a:spcPts val="0"/>
              </a:spcAft>
              <a:buSzPts val="3000"/>
              <a:buFont typeface="Calibri"/>
              <a:buAutoNum type="arabicPeriod"/>
            </a:pPr>
            <a:r>
              <a:rPr lang="en-US" sz="3000">
                <a:latin typeface="Calibri"/>
                <a:ea typeface="Calibri"/>
                <a:cs typeface="Calibri"/>
                <a:sym typeface="Calibri"/>
              </a:rPr>
              <a:t>Uses the vibration feedback of the camera which is detected via special sensors like gyros accelerometers etc. </a:t>
            </a:r>
            <a:endParaRPr sz="3000">
              <a:latin typeface="Calibri"/>
              <a:ea typeface="Calibri"/>
              <a:cs typeface="Calibri"/>
              <a:sym typeface="Calibri"/>
            </a:endParaRPr>
          </a:p>
          <a:p>
            <a:pPr indent="-419100" lvl="0" marL="457200" rtl="0" algn="l">
              <a:spcBef>
                <a:spcPts val="0"/>
              </a:spcBef>
              <a:spcAft>
                <a:spcPts val="0"/>
              </a:spcAft>
              <a:buSzPts val="3000"/>
              <a:buFont typeface="Calibri"/>
              <a:buAutoNum type="arabicPeriod"/>
            </a:pPr>
            <a:r>
              <a:rPr lang="en-US" sz="3000">
                <a:latin typeface="Calibri"/>
                <a:ea typeface="Calibri"/>
                <a:cs typeface="Calibri"/>
                <a:sym typeface="Calibri"/>
              </a:rPr>
              <a:t>In these methods, accelerometer and gyros sensors are used for motion detection</a:t>
            </a:r>
            <a:endParaRPr sz="3000">
              <a:latin typeface="Calibri"/>
              <a:ea typeface="Calibri"/>
              <a:cs typeface="Calibri"/>
              <a:sym typeface="Calibri"/>
            </a:endParaRPr>
          </a:p>
          <a:p>
            <a:pPr indent="-419100" lvl="0" marL="457200" rtl="0" algn="l">
              <a:spcBef>
                <a:spcPts val="0"/>
              </a:spcBef>
              <a:spcAft>
                <a:spcPts val="0"/>
              </a:spcAft>
              <a:buSzPts val="3000"/>
              <a:buFont typeface="Calibri"/>
              <a:buAutoNum type="arabicPeriod"/>
            </a:pPr>
            <a:r>
              <a:rPr lang="en-US" sz="3000">
                <a:latin typeface="Calibri"/>
                <a:ea typeface="Calibri"/>
                <a:cs typeface="Calibri"/>
                <a:sym typeface="Calibri"/>
              </a:rPr>
              <a:t>Then the camera is moved against the movement.</a:t>
            </a:r>
            <a:endParaRPr sz="3000">
              <a:latin typeface="Calibri"/>
              <a:ea typeface="Calibri"/>
              <a:cs typeface="Calibri"/>
              <a:sym typeface="Calibri"/>
            </a:endParaRPr>
          </a:p>
          <a:p>
            <a:pPr indent="0" lvl="0" marL="914400" rtl="0" algn="l">
              <a:spcBef>
                <a:spcPts val="0"/>
              </a:spcBef>
              <a:spcAft>
                <a:spcPts val="0"/>
              </a:spcAft>
              <a:buNone/>
            </a:pPr>
            <a:r>
              <a:t/>
            </a:r>
            <a:endParaRPr sz="3000">
              <a:latin typeface="Calibri"/>
              <a:ea typeface="Calibri"/>
              <a:cs typeface="Calibri"/>
              <a:sym typeface="Calibri"/>
            </a:endParaRPr>
          </a:p>
          <a:p>
            <a:pPr indent="0" lvl="0" marL="914400" rtl="0" algn="l">
              <a:spcBef>
                <a:spcPts val="0"/>
              </a:spcBef>
              <a:spcAft>
                <a:spcPts val="0"/>
              </a:spcAft>
              <a:buNone/>
            </a:pPr>
            <a:r>
              <a:t/>
            </a:r>
            <a:endParaRPr sz="36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 name="Shape 44"/>
        <p:cNvGrpSpPr/>
        <p:nvPr/>
      </p:nvGrpSpPr>
      <p:grpSpPr>
        <a:xfrm>
          <a:off x="0" y="0"/>
          <a:ext cx="0" cy="0"/>
          <a:chOff x="0" y="0"/>
          <a:chExt cx="0" cy="0"/>
        </a:xfrm>
      </p:grpSpPr>
      <p:sp>
        <p:nvSpPr>
          <p:cNvPr id="45" name="Google Shape;45;p6"/>
          <p:cNvSpPr txBox="1"/>
          <p:nvPr/>
        </p:nvSpPr>
        <p:spPr>
          <a:xfrm>
            <a:off x="966075" y="482425"/>
            <a:ext cx="11226000" cy="567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600">
                <a:latin typeface="Calibri"/>
                <a:ea typeface="Calibri"/>
                <a:cs typeface="Calibri"/>
                <a:sym typeface="Calibri"/>
              </a:rPr>
              <a:t>Optical Video Stabilization</a:t>
            </a:r>
            <a:endParaRPr b="1" sz="3600">
              <a:latin typeface="Calibri"/>
              <a:ea typeface="Calibri"/>
              <a:cs typeface="Calibri"/>
              <a:sym typeface="Calibri"/>
            </a:endParaRPr>
          </a:p>
          <a:p>
            <a:pPr indent="0" lvl="0" marL="0" rtl="0" algn="l">
              <a:spcBef>
                <a:spcPts val="0"/>
              </a:spcBef>
              <a:spcAft>
                <a:spcPts val="0"/>
              </a:spcAft>
              <a:buNone/>
            </a:pPr>
            <a:r>
              <a:t/>
            </a:r>
            <a:endParaRPr sz="3000">
              <a:latin typeface="Calibri"/>
              <a:ea typeface="Calibri"/>
              <a:cs typeface="Calibri"/>
              <a:sym typeface="Calibri"/>
            </a:endParaRPr>
          </a:p>
          <a:p>
            <a:pPr indent="0" lvl="0" marL="0" rtl="0" algn="l">
              <a:spcBef>
                <a:spcPts val="0"/>
              </a:spcBef>
              <a:spcAft>
                <a:spcPts val="0"/>
              </a:spcAft>
              <a:buNone/>
            </a:pPr>
            <a:r>
              <a:rPr lang="en-US" sz="3000">
                <a:latin typeface="Calibri"/>
                <a:ea typeface="Calibri"/>
                <a:cs typeface="Calibri"/>
                <a:sym typeface="Calibri"/>
              </a:rPr>
              <a:t>In this method, instead of moving the whole camera just the pieces of the lens glass move, which is the most effective one and employs a moveable lens assembly that variably adjusts the path length of the light as it travels through the camera’s lens system. </a:t>
            </a:r>
            <a:endParaRPr sz="3000">
              <a:latin typeface="Calibri"/>
              <a:ea typeface="Calibri"/>
              <a:cs typeface="Calibri"/>
              <a:sym typeface="Calibri"/>
            </a:endParaRPr>
          </a:p>
          <a:p>
            <a:pPr indent="0" lvl="0" marL="0" rtl="0" algn="l">
              <a:spcBef>
                <a:spcPts val="0"/>
              </a:spcBef>
              <a:spcAft>
                <a:spcPts val="0"/>
              </a:spcAft>
              <a:buNone/>
            </a:pPr>
            <a:r>
              <a:t/>
            </a:r>
            <a:endParaRPr sz="3000">
              <a:latin typeface="Calibri"/>
              <a:ea typeface="Calibri"/>
              <a:cs typeface="Calibri"/>
              <a:sym typeface="Calibri"/>
            </a:endParaRPr>
          </a:p>
          <a:p>
            <a:pPr indent="0" lvl="0" marL="0" rtl="0" algn="l">
              <a:spcBef>
                <a:spcPts val="0"/>
              </a:spcBef>
              <a:spcAft>
                <a:spcPts val="0"/>
              </a:spcAft>
              <a:buNone/>
            </a:pPr>
            <a:r>
              <a:rPr lang="en-US" sz="3000">
                <a:latin typeface="Calibri"/>
                <a:ea typeface="Calibri"/>
                <a:cs typeface="Calibri"/>
                <a:sym typeface="Calibri"/>
              </a:rPr>
              <a:t>The angle and speed of the camera shake are detected through gyro sensors.According to the movement direction of the entire lens, the select lens elements should be moved so the image passing through the lens can be steady and sharp when it hits the imaging sensor.</a:t>
            </a:r>
            <a:endParaRPr sz="30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sp>
        <p:nvSpPr>
          <p:cNvPr id="51" name="Google Shape;51;p7"/>
          <p:cNvSpPr txBox="1"/>
          <p:nvPr/>
        </p:nvSpPr>
        <p:spPr>
          <a:xfrm>
            <a:off x="982725" y="532375"/>
            <a:ext cx="11136000" cy="564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600">
                <a:latin typeface="Calibri"/>
                <a:ea typeface="Calibri"/>
                <a:cs typeface="Calibri"/>
                <a:sym typeface="Calibri"/>
              </a:rPr>
              <a:t>Digital Video Stabilization</a:t>
            </a:r>
            <a:endParaRPr b="1" sz="3600">
              <a:latin typeface="Calibri"/>
              <a:ea typeface="Calibri"/>
              <a:cs typeface="Calibri"/>
              <a:sym typeface="Calibri"/>
            </a:endParaRPr>
          </a:p>
          <a:p>
            <a:pPr indent="0" lvl="0" marL="0" rtl="0" algn="l">
              <a:spcBef>
                <a:spcPts val="0"/>
              </a:spcBef>
              <a:spcAft>
                <a:spcPts val="0"/>
              </a:spcAft>
              <a:buNone/>
            </a:pPr>
            <a:r>
              <a:t/>
            </a:r>
            <a:endParaRPr sz="3600">
              <a:latin typeface="Calibri"/>
              <a:ea typeface="Calibri"/>
              <a:cs typeface="Calibri"/>
              <a:sym typeface="Calibri"/>
            </a:endParaRPr>
          </a:p>
          <a:p>
            <a:pPr indent="0" lvl="0" marL="0" rtl="0" algn="l">
              <a:spcBef>
                <a:spcPts val="0"/>
              </a:spcBef>
              <a:spcAft>
                <a:spcPts val="0"/>
              </a:spcAft>
              <a:buNone/>
            </a:pPr>
            <a:r>
              <a:rPr lang="en-US" sz="3000">
                <a:latin typeface="Calibri"/>
                <a:ea typeface="Calibri"/>
                <a:cs typeface="Calibri"/>
                <a:sym typeface="Calibri"/>
              </a:rPr>
              <a:t>In this method, algorithms contains three main steps including </a:t>
            </a:r>
            <a:endParaRPr sz="3000">
              <a:latin typeface="Calibri"/>
              <a:ea typeface="Calibri"/>
              <a:cs typeface="Calibri"/>
              <a:sym typeface="Calibri"/>
            </a:endParaRPr>
          </a:p>
          <a:p>
            <a:pPr indent="0" lvl="0" marL="0" rtl="0" algn="l">
              <a:spcBef>
                <a:spcPts val="0"/>
              </a:spcBef>
              <a:spcAft>
                <a:spcPts val="0"/>
              </a:spcAft>
              <a:buNone/>
            </a:pPr>
            <a:r>
              <a:t/>
            </a:r>
            <a:endParaRPr sz="3000">
              <a:latin typeface="Calibri"/>
              <a:ea typeface="Calibri"/>
              <a:cs typeface="Calibri"/>
              <a:sym typeface="Calibri"/>
            </a:endParaRPr>
          </a:p>
          <a:p>
            <a:pPr indent="0" lvl="0" marL="0" rtl="0" algn="l">
              <a:spcBef>
                <a:spcPts val="0"/>
              </a:spcBef>
              <a:spcAft>
                <a:spcPts val="0"/>
              </a:spcAft>
              <a:buNone/>
            </a:pPr>
            <a:r>
              <a:rPr lang="en-US" sz="3000">
                <a:latin typeface="Calibri"/>
                <a:ea typeface="Calibri"/>
                <a:cs typeface="Calibri"/>
                <a:sym typeface="Calibri"/>
              </a:rPr>
              <a:t>1. M</a:t>
            </a:r>
            <a:r>
              <a:rPr lang="en-US" sz="3000">
                <a:latin typeface="Calibri"/>
                <a:ea typeface="Calibri"/>
                <a:cs typeface="Calibri"/>
                <a:sym typeface="Calibri"/>
              </a:rPr>
              <a:t>otion estimation.</a:t>
            </a:r>
            <a:endParaRPr sz="3000">
              <a:latin typeface="Calibri"/>
              <a:ea typeface="Calibri"/>
              <a:cs typeface="Calibri"/>
              <a:sym typeface="Calibri"/>
            </a:endParaRPr>
          </a:p>
          <a:p>
            <a:pPr indent="0" lvl="0" marL="0" rtl="0" algn="l">
              <a:spcBef>
                <a:spcPts val="0"/>
              </a:spcBef>
              <a:spcAft>
                <a:spcPts val="0"/>
              </a:spcAft>
              <a:buNone/>
            </a:pPr>
            <a:r>
              <a:rPr lang="en-US" sz="3000">
                <a:latin typeface="Calibri"/>
                <a:ea typeface="Calibri"/>
                <a:cs typeface="Calibri"/>
                <a:sym typeface="Calibri"/>
              </a:rPr>
              <a:t>2. Motion smoothing</a:t>
            </a:r>
            <a:endParaRPr sz="3000">
              <a:latin typeface="Calibri"/>
              <a:ea typeface="Calibri"/>
              <a:cs typeface="Calibri"/>
              <a:sym typeface="Calibri"/>
            </a:endParaRPr>
          </a:p>
          <a:p>
            <a:pPr indent="0" lvl="0" marL="0" rtl="0" algn="l">
              <a:spcBef>
                <a:spcPts val="0"/>
              </a:spcBef>
              <a:spcAft>
                <a:spcPts val="0"/>
              </a:spcAft>
              <a:buNone/>
            </a:pPr>
            <a:r>
              <a:rPr lang="en-US" sz="3000">
                <a:latin typeface="Calibri"/>
                <a:ea typeface="Calibri"/>
                <a:cs typeface="Calibri"/>
                <a:sym typeface="Calibri"/>
              </a:rPr>
              <a:t>3. Image composition. </a:t>
            </a:r>
            <a:endParaRPr sz="3000">
              <a:latin typeface="Calibri"/>
              <a:ea typeface="Calibri"/>
              <a:cs typeface="Calibri"/>
              <a:sym typeface="Calibri"/>
            </a:endParaRPr>
          </a:p>
          <a:p>
            <a:pPr indent="0" lvl="0" marL="0" rtl="0" algn="l">
              <a:spcBef>
                <a:spcPts val="0"/>
              </a:spcBef>
              <a:spcAft>
                <a:spcPts val="0"/>
              </a:spcAft>
              <a:buNone/>
            </a:pPr>
            <a:r>
              <a:t/>
            </a:r>
            <a:endParaRPr sz="3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3000">
                <a:latin typeface="Calibri"/>
                <a:ea typeface="Calibri"/>
                <a:cs typeface="Calibri"/>
                <a:sym typeface="Calibri"/>
              </a:rPr>
              <a:t>The transformation parameters between two consecutive frames are derived in the first stage. The second stage filters out the unwanted motion and in the last stage the stabilized video will be reconstructed.</a:t>
            </a:r>
            <a:endParaRPr sz="3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3600">
              <a:latin typeface="Calibri"/>
              <a:ea typeface="Calibri"/>
              <a:cs typeface="Calibri"/>
              <a:sym typeface="Calibri"/>
            </a:endParaRPr>
          </a:p>
          <a:p>
            <a:pPr indent="0" lvl="0" marL="0" rtl="0" algn="l">
              <a:spcBef>
                <a:spcPts val="0"/>
              </a:spcBef>
              <a:spcAft>
                <a:spcPts val="0"/>
              </a:spcAft>
              <a:buNone/>
            </a:pPr>
            <a:r>
              <a:t/>
            </a:r>
            <a:endParaRPr sz="36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pic>
        <p:nvPicPr>
          <p:cNvPr id="57" name="Google Shape;57;p8"/>
          <p:cNvPicPr preferRelativeResize="0"/>
          <p:nvPr/>
        </p:nvPicPr>
        <p:blipFill>
          <a:blip r:embed="rId3">
            <a:alphaModFix/>
          </a:blip>
          <a:stretch>
            <a:fillRect/>
          </a:stretch>
        </p:blipFill>
        <p:spPr>
          <a:xfrm>
            <a:off x="3313125" y="456800"/>
            <a:ext cx="6518450" cy="4688725"/>
          </a:xfrm>
          <a:prstGeom prst="rect">
            <a:avLst/>
          </a:prstGeom>
          <a:noFill/>
          <a:ln>
            <a:noFill/>
          </a:ln>
        </p:spPr>
      </p:pic>
      <p:sp>
        <p:nvSpPr>
          <p:cNvPr id="58" name="Google Shape;58;p8"/>
          <p:cNvSpPr txBox="1"/>
          <p:nvPr/>
        </p:nvSpPr>
        <p:spPr>
          <a:xfrm>
            <a:off x="1249050" y="5128875"/>
            <a:ext cx="10786500" cy="699000"/>
          </a:xfrm>
          <a:prstGeom prst="rect">
            <a:avLst/>
          </a:prstGeom>
          <a:noFill/>
          <a:ln>
            <a:noFill/>
          </a:ln>
        </p:spPr>
        <p:txBody>
          <a:bodyPr anchorCtr="0" anchor="t" bIns="91425" lIns="91425" spcFirstLastPara="1" rIns="91425" wrap="square" tIns="91425">
            <a:noAutofit/>
          </a:bodyPr>
          <a:lstStyle/>
          <a:p>
            <a:pPr indent="457200" lvl="0" marL="2286000" rtl="0" algn="l">
              <a:spcBef>
                <a:spcPts val="0"/>
              </a:spcBef>
              <a:spcAft>
                <a:spcPts val="0"/>
              </a:spcAft>
              <a:buNone/>
            </a:pPr>
            <a:r>
              <a:rPr lang="en-US" sz="2000">
                <a:latin typeface="Times New Roman"/>
                <a:ea typeface="Times New Roman"/>
                <a:cs typeface="Times New Roman"/>
                <a:sym typeface="Times New Roman"/>
              </a:rPr>
              <a:t>Figure 1:  Lens positions during camera handshake</a:t>
            </a:r>
            <a:endParaRPr sz="2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pic>
        <p:nvPicPr>
          <p:cNvPr id="64" name="Google Shape;64;p9"/>
          <p:cNvPicPr preferRelativeResize="0"/>
          <p:nvPr/>
        </p:nvPicPr>
        <p:blipFill>
          <a:blip r:embed="rId3">
            <a:alphaModFix/>
          </a:blip>
          <a:stretch>
            <a:fillRect/>
          </a:stretch>
        </p:blipFill>
        <p:spPr>
          <a:xfrm>
            <a:off x="1604450" y="76200"/>
            <a:ext cx="8723225" cy="6108575"/>
          </a:xfrm>
          <a:prstGeom prst="rect">
            <a:avLst/>
          </a:prstGeom>
          <a:noFill/>
          <a:ln>
            <a:noFill/>
          </a:ln>
        </p:spPr>
      </p:pic>
      <p:sp>
        <p:nvSpPr>
          <p:cNvPr id="65" name="Google Shape;65;p9"/>
          <p:cNvSpPr txBox="1"/>
          <p:nvPr/>
        </p:nvSpPr>
        <p:spPr>
          <a:xfrm>
            <a:off x="1049300" y="5276375"/>
            <a:ext cx="11019300" cy="832200"/>
          </a:xfrm>
          <a:prstGeom prst="rect">
            <a:avLst/>
          </a:prstGeom>
          <a:noFill/>
          <a:ln>
            <a:noFill/>
          </a:ln>
        </p:spPr>
        <p:txBody>
          <a:bodyPr anchorCtr="0" anchor="t" bIns="91425" lIns="91425" spcFirstLastPara="1" rIns="91425" wrap="square" tIns="91425">
            <a:noAutofit/>
          </a:bodyPr>
          <a:lstStyle/>
          <a:p>
            <a:pPr indent="457200" lvl="0" marL="1828800" rtl="0" algn="l">
              <a:spcBef>
                <a:spcPts val="0"/>
              </a:spcBef>
              <a:spcAft>
                <a:spcPts val="0"/>
              </a:spcAft>
              <a:buNone/>
            </a:pPr>
            <a:r>
              <a:t/>
            </a:r>
            <a:endParaRPr sz="24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0"/>
          <p:cNvSpPr txBox="1"/>
          <p:nvPr/>
        </p:nvSpPr>
        <p:spPr>
          <a:xfrm>
            <a:off x="982725" y="549025"/>
            <a:ext cx="11136000" cy="5642700"/>
          </a:xfrm>
          <a:prstGeom prst="rect">
            <a:avLst/>
          </a:prstGeom>
          <a:noFill/>
          <a:ln>
            <a:noFill/>
          </a:ln>
        </p:spPr>
        <p:txBody>
          <a:bodyPr anchorCtr="0" anchor="t" bIns="91425" lIns="91425" spcFirstLastPara="1" rIns="91425" wrap="square" tIns="91425">
            <a:noAutofit/>
          </a:bodyPr>
          <a:lstStyle/>
          <a:p>
            <a:pPr indent="457200" lvl="0" marL="4114800" rtl="0" algn="l">
              <a:spcBef>
                <a:spcPts val="0"/>
              </a:spcBef>
              <a:spcAft>
                <a:spcPts val="0"/>
              </a:spcAft>
              <a:buNone/>
            </a:pPr>
            <a:r>
              <a:rPr b="1" lang="en-US" sz="3600">
                <a:latin typeface="Calibri"/>
                <a:ea typeface="Calibri"/>
                <a:cs typeface="Calibri"/>
                <a:sym typeface="Calibri"/>
              </a:rPr>
              <a:t>Steps </a:t>
            </a:r>
            <a:endParaRPr b="1" sz="3600">
              <a:latin typeface="Calibri"/>
              <a:ea typeface="Calibri"/>
              <a:cs typeface="Calibri"/>
              <a:sym typeface="Calibri"/>
            </a:endParaRPr>
          </a:p>
          <a:p>
            <a:pPr indent="-457200" lvl="0" marL="457200" rtl="0" algn="l">
              <a:spcBef>
                <a:spcPts val="0"/>
              </a:spcBef>
              <a:spcAft>
                <a:spcPts val="0"/>
              </a:spcAft>
              <a:buSzPts val="3600"/>
              <a:buFont typeface="Calibri"/>
              <a:buAutoNum type="arabicPeriod"/>
            </a:pPr>
            <a:r>
              <a:rPr lang="en-US" sz="3600">
                <a:latin typeface="Calibri"/>
                <a:ea typeface="Calibri"/>
                <a:cs typeface="Calibri"/>
                <a:sym typeface="Calibri"/>
              </a:rPr>
              <a:t>Transformation</a:t>
            </a:r>
            <a:endParaRPr sz="3600">
              <a:latin typeface="Calibri"/>
              <a:ea typeface="Calibri"/>
              <a:cs typeface="Calibri"/>
              <a:sym typeface="Calibri"/>
            </a:endParaRPr>
          </a:p>
          <a:p>
            <a:pPr indent="0" lvl="0" marL="0" rtl="0" algn="l">
              <a:spcBef>
                <a:spcPts val="0"/>
              </a:spcBef>
              <a:spcAft>
                <a:spcPts val="0"/>
              </a:spcAft>
              <a:buNone/>
            </a:pPr>
            <a:r>
              <a:rPr lang="en-US" sz="3000">
                <a:latin typeface="Calibri"/>
                <a:ea typeface="Calibri"/>
                <a:cs typeface="Calibri"/>
                <a:sym typeface="Calibri"/>
              </a:rPr>
              <a:t>Find the affine transformation from previous to current frame using optical flow for a set of frames(collected in a Frame queue). The transformation only consists of three parameters: dx (deviation in x-direction), dy (deviation in y-direction), da (deviation in angle).</a:t>
            </a:r>
            <a:endParaRPr sz="3000">
              <a:latin typeface="Calibri"/>
              <a:ea typeface="Calibri"/>
              <a:cs typeface="Calibri"/>
              <a:sym typeface="Calibri"/>
            </a:endParaRPr>
          </a:p>
          <a:p>
            <a:pPr indent="0" lvl="0" marL="0" rtl="0" algn="l">
              <a:spcBef>
                <a:spcPts val="0"/>
              </a:spcBef>
              <a:spcAft>
                <a:spcPts val="0"/>
              </a:spcAft>
              <a:buNone/>
            </a:pPr>
            <a:r>
              <a:t/>
            </a:r>
            <a:endParaRPr sz="3000">
              <a:latin typeface="Calibri"/>
              <a:ea typeface="Calibri"/>
              <a:cs typeface="Calibri"/>
              <a:sym typeface="Calibri"/>
            </a:endParaRPr>
          </a:p>
          <a:p>
            <a:pPr indent="0" lvl="0" marL="0" rtl="0" algn="l">
              <a:spcBef>
                <a:spcPts val="0"/>
              </a:spcBef>
              <a:spcAft>
                <a:spcPts val="0"/>
              </a:spcAft>
              <a:buNone/>
            </a:pPr>
            <a:r>
              <a:rPr lang="en-US" sz="3000">
                <a:latin typeface="Calibri"/>
                <a:ea typeface="Calibri"/>
                <a:cs typeface="Calibri"/>
                <a:sym typeface="Calibri"/>
              </a:rPr>
              <a:t>2. </a:t>
            </a:r>
            <a:r>
              <a:rPr lang="en-US" sz="3600">
                <a:latin typeface="Calibri"/>
                <a:ea typeface="Calibri"/>
                <a:cs typeface="Calibri"/>
                <a:sym typeface="Calibri"/>
              </a:rPr>
              <a:t>Accumulate features</a:t>
            </a:r>
            <a:endParaRPr sz="3600">
              <a:latin typeface="Calibri"/>
              <a:ea typeface="Calibri"/>
              <a:cs typeface="Calibri"/>
              <a:sym typeface="Calibri"/>
            </a:endParaRPr>
          </a:p>
          <a:p>
            <a:pPr indent="0" lvl="0" marL="0" rtl="0" algn="l">
              <a:spcBef>
                <a:spcPts val="0"/>
              </a:spcBef>
              <a:spcAft>
                <a:spcPts val="0"/>
              </a:spcAft>
              <a:buNone/>
            </a:pPr>
            <a:r>
              <a:rPr lang="en-US" sz="3000">
                <a:latin typeface="Calibri"/>
                <a:ea typeface="Calibri"/>
                <a:cs typeface="Calibri"/>
                <a:sym typeface="Calibri"/>
              </a:rPr>
              <a:t>Accumulate these transformations to estimate trajectory for x, y, angle for the given queue.</a:t>
            </a:r>
            <a:endParaRPr sz="3000">
              <a:latin typeface="Calibri"/>
              <a:ea typeface="Calibri"/>
              <a:cs typeface="Calibri"/>
              <a:sym typeface="Calibri"/>
            </a:endParaRPr>
          </a:p>
          <a:p>
            <a:pPr indent="0" lvl="0" marL="0" rtl="0" algn="l">
              <a:spcBef>
                <a:spcPts val="0"/>
              </a:spcBef>
              <a:spcAft>
                <a:spcPts val="0"/>
              </a:spcAft>
              <a:buNone/>
            </a:pPr>
            <a:r>
              <a:t/>
            </a:r>
            <a:endParaRPr sz="3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3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3600">
              <a:latin typeface="Calibri"/>
              <a:ea typeface="Calibri"/>
              <a:cs typeface="Calibri"/>
              <a:sym typeface="Calibri"/>
            </a:endParaRPr>
          </a:p>
          <a:p>
            <a:pPr indent="0" lvl="0" marL="0" rtl="0" algn="l">
              <a:spcBef>
                <a:spcPts val="0"/>
              </a:spcBef>
              <a:spcAft>
                <a:spcPts val="0"/>
              </a:spcAft>
              <a:buNone/>
            </a:pPr>
            <a:r>
              <a:t/>
            </a:r>
            <a:endParaRPr sz="3600">
              <a:latin typeface="Calibri"/>
              <a:ea typeface="Calibri"/>
              <a:cs typeface="Calibri"/>
              <a:sym typeface="Calibri"/>
            </a:endParaRPr>
          </a:p>
          <a:p>
            <a:pPr indent="0" lvl="0" marL="0" rtl="0" algn="l">
              <a:spcBef>
                <a:spcPts val="0"/>
              </a:spcBef>
              <a:spcAft>
                <a:spcPts val="0"/>
              </a:spcAft>
              <a:buNone/>
            </a:pPr>
            <a:r>
              <a:t/>
            </a:r>
            <a:endParaRPr sz="3600">
              <a:latin typeface="Calibri"/>
              <a:ea typeface="Calibri"/>
              <a:cs typeface="Calibri"/>
              <a:sym typeface="Calibri"/>
            </a:endParaRPr>
          </a:p>
          <a:p>
            <a:pPr indent="0" lvl="0" marL="0" rtl="0" algn="l">
              <a:spcBef>
                <a:spcPts val="0"/>
              </a:spcBef>
              <a:spcAft>
                <a:spcPts val="0"/>
              </a:spcAft>
              <a:buNone/>
            </a:pPr>
            <a:r>
              <a:t/>
            </a:r>
            <a:endParaRPr sz="36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1"/>
          <p:cNvSpPr txBox="1"/>
          <p:nvPr/>
        </p:nvSpPr>
        <p:spPr>
          <a:xfrm>
            <a:off x="990150" y="465800"/>
            <a:ext cx="11259300" cy="56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 </a:t>
            </a:r>
            <a:endParaRPr>
              <a:latin typeface="Calibri"/>
              <a:ea typeface="Calibri"/>
              <a:cs typeface="Calibri"/>
              <a:sym typeface="Calibri"/>
            </a:endParaRPr>
          </a:p>
        </p:txBody>
      </p:sp>
      <p:pic>
        <p:nvPicPr>
          <p:cNvPr id="78" name="Google Shape;78;p11"/>
          <p:cNvPicPr preferRelativeResize="0"/>
          <p:nvPr/>
        </p:nvPicPr>
        <p:blipFill>
          <a:blip r:embed="rId3">
            <a:alphaModFix/>
          </a:blip>
          <a:stretch>
            <a:fillRect/>
          </a:stretch>
        </p:blipFill>
        <p:spPr>
          <a:xfrm>
            <a:off x="2293050" y="465800"/>
            <a:ext cx="7870962" cy="4644125"/>
          </a:xfrm>
          <a:prstGeom prst="rect">
            <a:avLst/>
          </a:prstGeom>
          <a:noFill/>
          <a:ln>
            <a:noFill/>
          </a:ln>
        </p:spPr>
      </p:pic>
      <p:sp>
        <p:nvSpPr>
          <p:cNvPr id="79" name="Google Shape;79;p11"/>
          <p:cNvSpPr txBox="1"/>
          <p:nvPr/>
        </p:nvSpPr>
        <p:spPr>
          <a:xfrm>
            <a:off x="1825800" y="4943475"/>
            <a:ext cx="9588000" cy="1118700"/>
          </a:xfrm>
          <a:prstGeom prst="rect">
            <a:avLst/>
          </a:prstGeom>
          <a:noFill/>
          <a:ln>
            <a:noFill/>
          </a:ln>
        </p:spPr>
        <p:txBody>
          <a:bodyPr anchorCtr="0" anchor="t" bIns="91425" lIns="91425" spcFirstLastPara="1" rIns="91425" wrap="square" tIns="91425">
            <a:noAutofit/>
          </a:bodyPr>
          <a:lstStyle/>
          <a:p>
            <a:pPr indent="457200" lvl="0" marL="1371600" rtl="0" algn="l">
              <a:spcBef>
                <a:spcPts val="0"/>
              </a:spcBef>
              <a:spcAft>
                <a:spcPts val="0"/>
              </a:spcAft>
              <a:buNone/>
            </a:pPr>
            <a:r>
              <a:rPr lang="en-US" sz="2400">
                <a:latin typeface="Calibri"/>
                <a:ea typeface="Calibri"/>
                <a:cs typeface="Calibri"/>
                <a:sym typeface="Calibri"/>
              </a:rPr>
              <a:t>Figure 3: After finding keypoints in image</a:t>
            </a:r>
            <a:endParaRPr sz="24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