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layfair Displ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9A1743-25AB-4107-A74E-6D0126914D53}">
  <a:tblStyle styleId="{709A1743-25AB-4107-A74E-6D0126914D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d8472c0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d8472c0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5a71762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5a71762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d80bb017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d80bb017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d80bb017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d80bb017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d80bb017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d80bb017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d80bb01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d80bb01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d80bb01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d80bb01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chemeClr val="dk1"/>
              </a:buClr>
              <a:buSzPts val="1700"/>
              <a:buFont typeface="Playfair Display"/>
              <a:buChar char="●"/>
            </a:pPr>
            <a:r>
              <a:rPr lang="en" sz="1700">
                <a:solidFill>
                  <a:schemeClr val="dk1"/>
                </a:solidFill>
                <a:latin typeface="Playfair Display"/>
                <a:ea typeface="Playfair Display"/>
                <a:cs typeface="Playfair Display"/>
                <a:sym typeface="Playfair Display"/>
              </a:rPr>
              <a:t>In order to make sure the sustained development of Barrier Reef, we should have a keen check over the population of ‘COTS’ in the entire region. Manual processes can be futile in marine life over a large area, so with the help of ‘Computer Vision’ we will make process a lot easier and accurate by creating ‘Object detection’ model, which will be trained from underwater videos of coral reefs.</a:t>
            </a:r>
            <a:endParaRPr sz="1700">
              <a:solidFill>
                <a:schemeClr val="dk1"/>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5a71762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5a71762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d8472c0d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d8472c0d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d80bb01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d80bb01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d8472c0d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d8472c0d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f323e04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f323e04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d80bb01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d80bb01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veritt257.github.io/post/2018/08/10/object_detect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newheavenreefconservation.org/templates/yootheme/cache/crown-of-thorns-starfish-4b4c61ed.jpeg" TargetMode="External"/><Relationship Id="rId4" Type="http://schemas.openxmlformats.org/officeDocument/2006/relationships/hyperlink" Target="https://www.thoughtco.com/thmb/iy1za4dO8rgkbp3h4OkL5lLr9D8=/2184x1228/smart/filters:no_upscale()/GettyImages-1790686811-3fa3efde3ae94e989718fa91f71d5704.jpg" TargetMode="External"/><Relationship Id="rId5" Type="http://schemas.openxmlformats.org/officeDocument/2006/relationships/hyperlink" Target="https://www.thoughtco.com/thmb/iy1za4dO8rgkbp3h4OkL5lLr9D8=/2184x1228/smart/filters:no_upscale()/GettyImages-1790686811-3fa3efde3ae94e989718fa91f71d5704.jpg" TargetMode="External"/><Relationship Id="rId6" Type="http://schemas.openxmlformats.org/officeDocument/2006/relationships/image" Target="../media/image16.jpg"/><Relationship Id="rId7"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8.png"/><Relationship Id="rId5"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sz="4600"/>
              <a:t>Protecting </a:t>
            </a:r>
            <a:r>
              <a:rPr lang="en" sz="4600"/>
              <a:t>Barrier</a:t>
            </a:r>
            <a:r>
              <a:rPr lang="en" sz="4600"/>
              <a:t> Reef from Outbreak of COTS</a:t>
            </a:r>
            <a:endParaRPr sz="4600"/>
          </a:p>
        </p:txBody>
      </p:sp>
      <p:sp>
        <p:nvSpPr>
          <p:cNvPr id="69" name="Google Shape;69;p13"/>
          <p:cNvSpPr txBox="1"/>
          <p:nvPr>
            <p:ph idx="1" type="subTitle"/>
          </p:nvPr>
        </p:nvSpPr>
        <p:spPr>
          <a:xfrm>
            <a:off x="488950" y="2213050"/>
            <a:ext cx="8034600" cy="2004300"/>
          </a:xfrm>
          <a:prstGeom prst="rect">
            <a:avLst/>
          </a:prstGeom>
          <a:noFill/>
          <a:ln cap="flat" cmpd="sng" w="9525">
            <a:solidFill>
              <a:srgbClr val="000000"/>
            </a:solidFill>
            <a:prstDash val="solid"/>
            <a:round/>
            <a:headEnd len="sm" w="sm" type="none"/>
            <a:tailEnd len="sm" w="sm" type="none"/>
          </a:ln>
        </p:spPr>
        <p:txBody>
          <a:bodyPr anchorCtr="0" anchor="b" bIns="91425" lIns="91425" spcFirstLastPara="1" rIns="91425" wrap="square" tIns="91425">
            <a:normAutofit fontScale="85000" lnSpcReduction="20000"/>
          </a:bodyPr>
          <a:lstStyle/>
          <a:p>
            <a:pPr indent="0" lvl="0" marL="0" rtl="0" algn="r">
              <a:spcBef>
                <a:spcPts val="1000"/>
              </a:spcBef>
              <a:spcAft>
                <a:spcPts val="0"/>
              </a:spcAft>
              <a:buNone/>
            </a:pPr>
            <a:r>
              <a:rPr lang="en">
                <a:latin typeface="Playfair Display"/>
                <a:ea typeface="Playfair Display"/>
                <a:cs typeface="Playfair Display"/>
                <a:sym typeface="Playfair Display"/>
              </a:rPr>
              <a:t>Team Member’s of</a:t>
            </a:r>
            <a:r>
              <a:rPr lang="en">
                <a:latin typeface="Playfair Display"/>
                <a:ea typeface="Playfair Display"/>
                <a:cs typeface="Playfair Display"/>
                <a:sym typeface="Playfair Display"/>
              </a:rPr>
              <a:t> : “</a:t>
            </a:r>
            <a:r>
              <a:rPr b="1" lang="en" sz="2752" u="sng">
                <a:solidFill>
                  <a:srgbClr val="000000"/>
                </a:solidFill>
                <a:latin typeface="Playfair Display"/>
                <a:ea typeface="Playfair Display"/>
                <a:cs typeface="Playfair Display"/>
                <a:sym typeface="Playfair Display"/>
              </a:rPr>
              <a:t>C</a:t>
            </a:r>
            <a:r>
              <a:rPr b="1" lang="en" sz="2752" u="sng">
                <a:solidFill>
                  <a:srgbClr val="000000"/>
                </a:solidFill>
                <a:latin typeface="Playfair Display"/>
                <a:ea typeface="Playfair Display"/>
                <a:cs typeface="Playfair Display"/>
                <a:sym typeface="Playfair Display"/>
              </a:rPr>
              <a:t>OTS</a:t>
            </a:r>
            <a:r>
              <a:rPr lang="en">
                <a:latin typeface="Playfair Display"/>
                <a:ea typeface="Playfair Display"/>
                <a:cs typeface="Playfair Display"/>
                <a:sym typeface="Playfair Display"/>
              </a:rPr>
              <a:t>”</a:t>
            </a:r>
            <a:endParaRPr>
              <a:latin typeface="Playfair Display"/>
              <a:ea typeface="Playfair Display"/>
              <a:cs typeface="Playfair Display"/>
              <a:sym typeface="Playfair Display"/>
            </a:endParaRPr>
          </a:p>
          <a:p>
            <a:pPr indent="0" lvl="0" marL="0" rtl="0" algn="r">
              <a:spcBef>
                <a:spcPts val="1000"/>
              </a:spcBef>
              <a:spcAft>
                <a:spcPts val="0"/>
              </a:spcAft>
              <a:buNone/>
            </a:pPr>
            <a:r>
              <a:rPr lang="en">
                <a:latin typeface="Playfair Display"/>
                <a:ea typeface="Playfair Display"/>
                <a:cs typeface="Playfair Display"/>
                <a:sym typeface="Playfair Display"/>
              </a:rPr>
              <a:t>Purvam Sheth AU1940151 </a:t>
            </a:r>
            <a:endParaRPr>
              <a:latin typeface="Playfair Display"/>
              <a:ea typeface="Playfair Display"/>
              <a:cs typeface="Playfair Display"/>
              <a:sym typeface="Playfair Display"/>
            </a:endParaRPr>
          </a:p>
          <a:p>
            <a:pPr indent="0" lvl="0" marL="0" rtl="0" algn="r">
              <a:spcBef>
                <a:spcPts val="1000"/>
              </a:spcBef>
              <a:spcAft>
                <a:spcPts val="0"/>
              </a:spcAft>
              <a:buNone/>
            </a:pPr>
            <a:r>
              <a:rPr lang="en">
                <a:latin typeface="Playfair Display"/>
                <a:ea typeface="Playfair Display"/>
                <a:cs typeface="Playfair Display"/>
                <a:sym typeface="Playfair Display"/>
              </a:rPr>
              <a:t>Nihar Patel AU1940119</a:t>
            </a:r>
            <a:endParaRPr>
              <a:latin typeface="Playfair Display"/>
              <a:ea typeface="Playfair Display"/>
              <a:cs typeface="Playfair Display"/>
              <a:sym typeface="Playfair Display"/>
            </a:endParaRPr>
          </a:p>
          <a:p>
            <a:pPr indent="0" lvl="0" marL="0" rtl="0" algn="r">
              <a:spcBef>
                <a:spcPts val="1000"/>
              </a:spcBef>
              <a:spcAft>
                <a:spcPts val="0"/>
              </a:spcAft>
              <a:buNone/>
            </a:pPr>
            <a:r>
              <a:rPr lang="en">
                <a:latin typeface="Playfair Display"/>
                <a:ea typeface="Playfair Display"/>
                <a:cs typeface="Playfair Display"/>
                <a:sym typeface="Playfair Display"/>
              </a:rPr>
              <a:t>Vedant Thakore AU1940122</a:t>
            </a:r>
            <a:endParaRPr>
              <a:latin typeface="Playfair Display"/>
              <a:ea typeface="Playfair Display"/>
              <a:cs typeface="Playfair Display"/>
              <a:sym typeface="Playfair Display"/>
            </a:endParaRPr>
          </a:p>
          <a:p>
            <a:pPr indent="0" lvl="0" marL="0" rtl="0" algn="r">
              <a:spcBef>
                <a:spcPts val="1000"/>
              </a:spcBef>
              <a:spcAft>
                <a:spcPts val="0"/>
              </a:spcAft>
              <a:buNone/>
            </a:pPr>
            <a:r>
              <a:rPr lang="en">
                <a:latin typeface="Playfair Display"/>
                <a:ea typeface="Playfair Display"/>
                <a:cs typeface="Playfair Display"/>
                <a:sym typeface="Playfair Display"/>
              </a:rPr>
              <a:t>Dhairya Purohit AU1940116</a:t>
            </a:r>
            <a:endParaRPr>
              <a:latin typeface="Playfair Display"/>
              <a:ea typeface="Playfair Display"/>
              <a:cs typeface="Playfair Display"/>
              <a:sym typeface="Playfair Display"/>
            </a:endParaRPr>
          </a:p>
        </p:txBody>
      </p:sp>
      <p:sp>
        <p:nvSpPr>
          <p:cNvPr id="70" name="Google Shape;70;p13"/>
          <p:cNvSpPr txBox="1"/>
          <p:nvPr/>
        </p:nvSpPr>
        <p:spPr>
          <a:xfrm>
            <a:off x="488950" y="2611400"/>
            <a:ext cx="3954900" cy="1262100"/>
          </a:xfrm>
          <a:prstGeom prst="rect">
            <a:avLst/>
          </a:prstGeom>
          <a:solidFill>
            <a:srgbClr val="E06666"/>
          </a:solid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3500">
                <a:solidFill>
                  <a:schemeClr val="dk1"/>
                </a:solidFill>
                <a:latin typeface="Playfair Display"/>
                <a:ea typeface="Playfair Display"/>
                <a:cs typeface="Playfair Display"/>
                <a:sym typeface="Playfair Display"/>
              </a:rPr>
              <a:t>End</a:t>
            </a:r>
            <a:r>
              <a:rPr b="1" lang="en" sz="3500">
                <a:solidFill>
                  <a:schemeClr val="dk1"/>
                </a:solidFill>
                <a:latin typeface="Playfair Display"/>
                <a:ea typeface="Playfair Display"/>
                <a:cs typeface="Playfair Display"/>
                <a:sym typeface="Playfair Display"/>
              </a:rPr>
              <a:t>-term Project Presentation</a:t>
            </a:r>
            <a:endParaRPr sz="300">
              <a:latin typeface="Lato"/>
              <a:ea typeface="Lato"/>
              <a:cs typeface="Lato"/>
              <a:sym typeface="Lato"/>
            </a:endParaRPr>
          </a:p>
        </p:txBody>
      </p:sp>
      <p:sp>
        <p:nvSpPr>
          <p:cNvPr id="71" name="Google Shape;71;p13"/>
          <p:cNvSpPr txBox="1"/>
          <p:nvPr/>
        </p:nvSpPr>
        <p:spPr>
          <a:xfrm>
            <a:off x="1512450" y="4494400"/>
            <a:ext cx="6129300" cy="477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1000"/>
              </a:spcBef>
              <a:spcAft>
                <a:spcPts val="0"/>
              </a:spcAft>
              <a:buNone/>
            </a:pPr>
            <a:r>
              <a:rPr lang="en" sz="1900">
                <a:solidFill>
                  <a:schemeClr val="accent6"/>
                </a:solidFill>
                <a:latin typeface="Playfair Display"/>
                <a:ea typeface="Playfair Display"/>
                <a:cs typeface="Playfair Display"/>
                <a:sym typeface="Playfair Display"/>
              </a:rPr>
              <a:t>Under Guidance of Prof. Mehul Raval </a:t>
            </a:r>
            <a:r>
              <a:rPr lang="en" sz="1900">
                <a:solidFill>
                  <a:schemeClr val="accent6"/>
                </a:solidFill>
                <a:latin typeface="Times New Roman"/>
                <a:ea typeface="Times New Roman"/>
                <a:cs typeface="Times New Roman"/>
                <a:sym typeface="Times New Roman"/>
              </a:rPr>
              <a:t>&amp;</a:t>
            </a:r>
            <a:r>
              <a:rPr lang="en" sz="1900">
                <a:solidFill>
                  <a:schemeClr val="accent6"/>
                </a:solidFill>
                <a:latin typeface="Playfair Display"/>
                <a:ea typeface="Playfair Display"/>
                <a:cs typeface="Playfair Display"/>
                <a:sym typeface="Playfair Display"/>
              </a:rPr>
              <a:t> TA-Arpit Patel</a:t>
            </a:r>
            <a:endParaRPr sz="900">
              <a:latin typeface="Lato"/>
              <a:ea typeface="Lato"/>
              <a:cs typeface="Lato"/>
              <a:sym typeface="Lato"/>
            </a:endParaRPr>
          </a:p>
        </p:txBody>
      </p:sp>
      <p:sp>
        <p:nvSpPr>
          <p:cNvPr id="72" name="Google Shape;72;p13"/>
          <p:cNvSpPr txBox="1"/>
          <p:nvPr/>
        </p:nvSpPr>
        <p:spPr>
          <a:xfrm>
            <a:off x="1512450" y="3973800"/>
            <a:ext cx="2931300" cy="477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1000"/>
              </a:spcBef>
              <a:spcAft>
                <a:spcPts val="0"/>
              </a:spcAft>
              <a:buNone/>
            </a:pPr>
            <a:r>
              <a:rPr lang="en" sz="1900">
                <a:solidFill>
                  <a:schemeClr val="accent6"/>
                </a:solidFill>
                <a:latin typeface="Playfair Display"/>
                <a:ea typeface="Playfair Display"/>
                <a:cs typeface="Playfair Display"/>
                <a:sym typeface="Playfair Display"/>
              </a:rPr>
              <a:t>Computer Vision</a:t>
            </a:r>
            <a:endParaRPr sz="9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53" name="Google Shape;153;p22"/>
          <p:cNvPicPr preferRelativeResize="0"/>
          <p:nvPr/>
        </p:nvPicPr>
        <p:blipFill>
          <a:blip r:embed="rId3">
            <a:alphaModFix/>
          </a:blip>
          <a:stretch>
            <a:fillRect/>
          </a:stretch>
        </p:blipFill>
        <p:spPr>
          <a:xfrm>
            <a:off x="226888" y="1235350"/>
            <a:ext cx="2316421" cy="1620002"/>
          </a:xfrm>
          <a:prstGeom prst="rect">
            <a:avLst/>
          </a:prstGeom>
          <a:noFill/>
          <a:ln cap="flat" cmpd="sng" w="9525">
            <a:solidFill>
              <a:schemeClr val="dk2"/>
            </a:solidFill>
            <a:prstDash val="solid"/>
            <a:round/>
            <a:headEnd len="sm" w="sm" type="none"/>
            <a:tailEnd len="sm" w="sm" type="none"/>
          </a:ln>
        </p:spPr>
      </p:pic>
      <p:sp>
        <p:nvSpPr>
          <p:cNvPr id="154" name="Google Shape;154;p22"/>
          <p:cNvSpPr txBox="1"/>
          <p:nvPr/>
        </p:nvSpPr>
        <p:spPr>
          <a:xfrm>
            <a:off x="74549" y="2809178"/>
            <a:ext cx="262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Playfair Display"/>
                <a:ea typeface="Playfair Display"/>
                <a:cs typeface="Playfair Display"/>
                <a:sym typeface="Playfair Display"/>
              </a:rPr>
              <a:t>PR Curve @mAP 0.5  YOLOv5s</a:t>
            </a:r>
            <a:endParaRPr b="1" sz="1300">
              <a:solidFill>
                <a:schemeClr val="dk1"/>
              </a:solidFill>
              <a:latin typeface="Playfair Display"/>
              <a:ea typeface="Playfair Display"/>
              <a:cs typeface="Playfair Display"/>
              <a:sym typeface="Playfair Display"/>
            </a:endParaRPr>
          </a:p>
        </p:txBody>
      </p:sp>
      <p:pic>
        <p:nvPicPr>
          <p:cNvPr id="155" name="Google Shape;155;p22"/>
          <p:cNvPicPr preferRelativeResize="0"/>
          <p:nvPr/>
        </p:nvPicPr>
        <p:blipFill>
          <a:blip r:embed="rId4">
            <a:alphaModFix/>
          </a:blip>
          <a:stretch>
            <a:fillRect/>
          </a:stretch>
        </p:blipFill>
        <p:spPr>
          <a:xfrm>
            <a:off x="238235" y="3194074"/>
            <a:ext cx="2293729" cy="1620001"/>
          </a:xfrm>
          <a:prstGeom prst="rect">
            <a:avLst/>
          </a:prstGeom>
          <a:noFill/>
          <a:ln>
            <a:noFill/>
          </a:ln>
        </p:spPr>
      </p:pic>
      <p:sp>
        <p:nvSpPr>
          <p:cNvPr id="156" name="Google Shape;156;p22"/>
          <p:cNvSpPr txBox="1"/>
          <p:nvPr/>
        </p:nvSpPr>
        <p:spPr>
          <a:xfrm>
            <a:off x="125179" y="4724153"/>
            <a:ext cx="262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Playfair Display"/>
                <a:ea typeface="Playfair Display"/>
                <a:cs typeface="Playfair Display"/>
                <a:sym typeface="Playfair Display"/>
              </a:rPr>
              <a:t>PR Curve @mAP 0.5  YOLOv5m</a:t>
            </a:r>
            <a:endParaRPr b="1" sz="1300">
              <a:solidFill>
                <a:schemeClr val="dk1"/>
              </a:solidFill>
              <a:latin typeface="Playfair Display"/>
              <a:ea typeface="Playfair Display"/>
              <a:cs typeface="Playfair Display"/>
              <a:sym typeface="Playfair Display"/>
            </a:endParaRPr>
          </a:p>
        </p:txBody>
      </p:sp>
      <p:pic>
        <p:nvPicPr>
          <p:cNvPr id="157" name="Google Shape;157;p22"/>
          <p:cNvPicPr preferRelativeResize="0"/>
          <p:nvPr/>
        </p:nvPicPr>
        <p:blipFill>
          <a:blip r:embed="rId5">
            <a:alphaModFix/>
          </a:blip>
          <a:stretch>
            <a:fillRect/>
          </a:stretch>
        </p:blipFill>
        <p:spPr>
          <a:xfrm>
            <a:off x="2985400" y="1235350"/>
            <a:ext cx="2705626" cy="3354053"/>
          </a:xfrm>
          <a:prstGeom prst="rect">
            <a:avLst/>
          </a:prstGeom>
          <a:noFill/>
          <a:ln>
            <a:noFill/>
          </a:ln>
        </p:spPr>
      </p:pic>
      <p:sp>
        <p:nvSpPr>
          <p:cNvPr id="158" name="Google Shape;158;p22"/>
          <p:cNvSpPr txBox="1"/>
          <p:nvPr/>
        </p:nvSpPr>
        <p:spPr>
          <a:xfrm>
            <a:off x="5276785" y="4589406"/>
            <a:ext cx="1311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Playfair Display"/>
                <a:ea typeface="Playfair Display"/>
                <a:cs typeface="Playfair Display"/>
                <a:sym typeface="Playfair Display"/>
              </a:rPr>
              <a:t>YOLOv5m</a:t>
            </a:r>
            <a:endParaRPr b="1" sz="1300">
              <a:solidFill>
                <a:schemeClr val="dk1"/>
              </a:solidFill>
              <a:latin typeface="Playfair Display"/>
              <a:ea typeface="Playfair Display"/>
              <a:cs typeface="Playfair Display"/>
              <a:sym typeface="Playfair Display"/>
            </a:endParaRPr>
          </a:p>
        </p:txBody>
      </p:sp>
      <p:pic>
        <p:nvPicPr>
          <p:cNvPr id="159" name="Google Shape;159;p22"/>
          <p:cNvPicPr preferRelativeResize="0"/>
          <p:nvPr/>
        </p:nvPicPr>
        <p:blipFill>
          <a:blip r:embed="rId6">
            <a:alphaModFix/>
          </a:blip>
          <a:stretch>
            <a:fillRect/>
          </a:stretch>
        </p:blipFill>
        <p:spPr>
          <a:xfrm>
            <a:off x="5990200" y="1235350"/>
            <a:ext cx="2787755" cy="3354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65" name="Google Shape;165;p23"/>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latin typeface="Playfair Display"/>
                <a:ea typeface="Playfair Display"/>
                <a:cs typeface="Playfair Display"/>
                <a:sym typeface="Playfair Display"/>
              </a:rPr>
              <a:t>PR Curve @mAP 0.5  YOLOv5s</a:t>
            </a:r>
            <a:endParaRPr b="1" sz="1400">
              <a:latin typeface="Playfair Display"/>
              <a:ea typeface="Playfair Display"/>
              <a:cs typeface="Playfair Display"/>
              <a:sym typeface="Playfair Display"/>
            </a:endParaRPr>
          </a:p>
          <a:p>
            <a:pPr indent="0" lvl="0" marL="0" rtl="0" algn="l">
              <a:spcBef>
                <a:spcPts val="0"/>
              </a:spcBef>
              <a:spcAft>
                <a:spcPts val="1200"/>
              </a:spcAft>
              <a:buNone/>
            </a:pPr>
            <a:r>
              <a:t/>
            </a:r>
            <a:endParaRPr/>
          </a:p>
        </p:txBody>
      </p:sp>
      <p:pic>
        <p:nvPicPr>
          <p:cNvPr id="166" name="Google Shape;166;p23"/>
          <p:cNvPicPr preferRelativeResize="0"/>
          <p:nvPr/>
        </p:nvPicPr>
        <p:blipFill>
          <a:blip r:embed="rId3">
            <a:alphaModFix/>
          </a:blip>
          <a:stretch>
            <a:fillRect/>
          </a:stretch>
        </p:blipFill>
        <p:spPr>
          <a:xfrm>
            <a:off x="311715" y="1404400"/>
            <a:ext cx="3541961" cy="2481198"/>
          </a:xfrm>
          <a:prstGeom prst="rect">
            <a:avLst/>
          </a:prstGeom>
          <a:noFill/>
          <a:ln>
            <a:noFill/>
          </a:ln>
        </p:spPr>
      </p:pic>
      <p:pic>
        <p:nvPicPr>
          <p:cNvPr id="167" name="Google Shape;167;p23"/>
          <p:cNvPicPr preferRelativeResize="0"/>
          <p:nvPr/>
        </p:nvPicPr>
        <p:blipFill>
          <a:blip r:embed="rId4">
            <a:alphaModFix/>
          </a:blip>
          <a:stretch>
            <a:fillRect/>
          </a:stretch>
        </p:blipFill>
        <p:spPr>
          <a:xfrm>
            <a:off x="4333700" y="959000"/>
            <a:ext cx="4768650" cy="3609701"/>
          </a:xfrm>
          <a:prstGeom prst="rect">
            <a:avLst/>
          </a:prstGeom>
          <a:noFill/>
          <a:ln>
            <a:noFill/>
          </a:ln>
        </p:spPr>
      </p:pic>
      <p:sp>
        <p:nvSpPr>
          <p:cNvPr id="168" name="Google Shape;168;p23"/>
          <p:cNvSpPr txBox="1"/>
          <p:nvPr/>
        </p:nvSpPr>
        <p:spPr>
          <a:xfrm>
            <a:off x="272125" y="3885594"/>
            <a:ext cx="331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Playfair Display"/>
                <a:ea typeface="Playfair Display"/>
                <a:cs typeface="Playfair Display"/>
                <a:sym typeface="Playfair Display"/>
              </a:rPr>
              <a:t>F1</a:t>
            </a:r>
            <a:r>
              <a:rPr b="1" lang="en">
                <a:solidFill>
                  <a:schemeClr val="dk1"/>
                </a:solidFill>
                <a:latin typeface="Playfair Display"/>
                <a:ea typeface="Playfair Display"/>
                <a:cs typeface="Playfair Display"/>
                <a:sym typeface="Playfair Display"/>
              </a:rPr>
              <a:t> Curve</a:t>
            </a:r>
            <a:endParaRPr b="1">
              <a:solidFill>
                <a:schemeClr val="dk1"/>
              </a:solidFill>
              <a:latin typeface="Playfair Display"/>
              <a:ea typeface="Playfair Display"/>
              <a:cs typeface="Playfair Display"/>
              <a:sym typeface="Playfair Display"/>
            </a:endParaRPr>
          </a:p>
        </p:txBody>
      </p:sp>
      <p:sp>
        <p:nvSpPr>
          <p:cNvPr id="169" name="Google Shape;169;p23"/>
          <p:cNvSpPr txBox="1"/>
          <p:nvPr/>
        </p:nvSpPr>
        <p:spPr>
          <a:xfrm>
            <a:off x="4333688" y="4568700"/>
            <a:ext cx="28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Playfair Display"/>
                <a:ea typeface="Playfair Display"/>
                <a:cs typeface="Playfair Display"/>
                <a:sym typeface="Playfair Display"/>
              </a:rPr>
              <a:t>Confusion Matrix</a:t>
            </a:r>
            <a:endParaRPr b="1">
              <a:solidFill>
                <a:schemeClr val="dk1"/>
              </a:solidFill>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member</a:t>
            </a:r>
            <a:endParaRPr/>
          </a:p>
        </p:txBody>
      </p:sp>
      <p:graphicFrame>
        <p:nvGraphicFramePr>
          <p:cNvPr id="175" name="Google Shape;175;p24"/>
          <p:cNvGraphicFramePr/>
          <p:nvPr/>
        </p:nvGraphicFramePr>
        <p:xfrm>
          <a:off x="2113750" y="1790563"/>
          <a:ext cx="3000000" cy="3000000"/>
        </p:xfrm>
        <a:graphic>
          <a:graphicData uri="http://schemas.openxmlformats.org/drawingml/2006/table">
            <a:tbl>
              <a:tblPr>
                <a:noFill/>
                <a:tableStyleId>{709A1743-25AB-4107-A74E-6D0126914D53}</a:tableStyleId>
              </a:tblPr>
              <a:tblGrid>
                <a:gridCol w="1785825"/>
                <a:gridCol w="825225"/>
                <a:gridCol w="630650"/>
                <a:gridCol w="811875"/>
                <a:gridCol w="862900"/>
              </a:tblGrid>
              <a:tr h="609575">
                <a:tc>
                  <a:txBody>
                    <a:bodyPr/>
                    <a:lstStyle/>
                    <a:p>
                      <a:pPr indent="0" lvl="0" marL="0" rtl="0" algn="ctr">
                        <a:spcBef>
                          <a:spcPts val="0"/>
                        </a:spcBef>
                        <a:spcAft>
                          <a:spcPts val="0"/>
                        </a:spcAft>
                        <a:buNone/>
                      </a:pPr>
                      <a:r>
                        <a:rPr lang="en">
                          <a:solidFill>
                            <a:schemeClr val="dk1"/>
                          </a:solidFill>
                          <a:latin typeface="Playfair Display"/>
                          <a:ea typeface="Playfair Display"/>
                          <a:cs typeface="Playfair Display"/>
                          <a:sym typeface="Playfair Display"/>
                        </a:rPr>
                        <a:t>Group</a:t>
                      </a:r>
                      <a:r>
                        <a:rPr lang="en">
                          <a:solidFill>
                            <a:schemeClr val="dk1"/>
                          </a:solidFill>
                          <a:latin typeface="Playfair Display"/>
                          <a:ea typeface="Playfair Display"/>
                          <a:cs typeface="Playfair Display"/>
                          <a:sym typeface="Playfair Display"/>
                        </a:rPr>
                        <a:t> Members</a:t>
                      </a:r>
                      <a:endParaRPr>
                        <a:solidFill>
                          <a:schemeClr val="dk1"/>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a:ea typeface="Playfair Display"/>
                          <a:cs typeface="Playfair Display"/>
                          <a:sym typeface="Playfair Display"/>
                        </a:rPr>
                        <a:t>Purvam </a:t>
                      </a:r>
                      <a:endParaRPr>
                        <a:solidFill>
                          <a:schemeClr val="dk1"/>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a:ea typeface="Playfair Display"/>
                          <a:cs typeface="Playfair Display"/>
                          <a:sym typeface="Playfair Display"/>
                        </a:rPr>
                        <a:t>Nihar</a:t>
                      </a:r>
                      <a:endParaRPr>
                        <a:solidFill>
                          <a:schemeClr val="dk1"/>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a:ea typeface="Playfair Display"/>
                          <a:cs typeface="Playfair Display"/>
                          <a:sym typeface="Playfair Display"/>
                        </a:rPr>
                        <a:t>Vedant </a:t>
                      </a:r>
                      <a:endParaRPr>
                        <a:solidFill>
                          <a:schemeClr val="dk1"/>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Playfair Display"/>
                          <a:ea typeface="Playfair Display"/>
                          <a:cs typeface="Playfair Display"/>
                          <a:sym typeface="Playfair Display"/>
                        </a:rPr>
                        <a:t>Dhairya</a:t>
                      </a:r>
                      <a:endParaRPr>
                        <a:solidFill>
                          <a:schemeClr val="dk1"/>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Playfair Display"/>
                          <a:ea typeface="Playfair Display"/>
                          <a:cs typeface="Playfair Display"/>
                          <a:sym typeface="Playfair Display"/>
                        </a:rPr>
                        <a:t>Coding</a:t>
                      </a:r>
                      <a:endParaRPr>
                        <a:solidFill>
                          <a:schemeClr val="dk1"/>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Playfair Display"/>
                          <a:ea typeface="Playfair Display"/>
                          <a:cs typeface="Playfair Display"/>
                          <a:sym typeface="Playfair Display"/>
                        </a:rPr>
                        <a:t>⧫</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Playfair Display"/>
                          <a:ea typeface="Playfair Display"/>
                          <a:cs typeface="Playfair Display"/>
                          <a:sym typeface="Playfair Display"/>
                        </a:rPr>
                        <a:t>⧫</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Playfair Display"/>
                          <a:ea typeface="Playfair Display"/>
                          <a:cs typeface="Playfair Display"/>
                          <a:sym typeface="Playfair Display"/>
                        </a:rPr>
                        <a:t>⧫</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Playfair Display"/>
                          <a:ea typeface="Playfair Display"/>
                          <a:cs typeface="Playfair Display"/>
                          <a:sym typeface="Playfair Display"/>
                        </a:rPr>
                        <a:t>End</a:t>
                      </a:r>
                      <a:r>
                        <a:rPr lang="en">
                          <a:solidFill>
                            <a:schemeClr val="dk1"/>
                          </a:solidFill>
                          <a:latin typeface="Playfair Display"/>
                          <a:ea typeface="Playfair Display"/>
                          <a:cs typeface="Playfair Display"/>
                          <a:sym typeface="Playfair Display"/>
                        </a:rPr>
                        <a:t>-Term-PPT</a:t>
                      </a:r>
                      <a:endParaRPr>
                        <a:solidFill>
                          <a:schemeClr val="dk1"/>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Playfair Display"/>
                          <a:ea typeface="Playfair Display"/>
                          <a:cs typeface="Playfair Display"/>
                          <a:sym typeface="Playfair Display"/>
                        </a:rPr>
                        <a:t>⧫</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Playfair Display"/>
                          <a:ea typeface="Playfair Display"/>
                          <a:cs typeface="Playfair Display"/>
                          <a:sym typeface="Playfair Display"/>
                        </a:rPr>
                        <a:t>⧫</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Playfair Display"/>
                          <a:ea typeface="Playfair Display"/>
                          <a:cs typeface="Playfair Display"/>
                          <a:sym typeface="Playfair Display"/>
                        </a:rPr>
                        <a:t>End</a:t>
                      </a:r>
                      <a:r>
                        <a:rPr lang="en">
                          <a:solidFill>
                            <a:schemeClr val="dk1"/>
                          </a:solidFill>
                          <a:latin typeface="Playfair Display"/>
                          <a:ea typeface="Playfair Display"/>
                          <a:cs typeface="Playfair Display"/>
                          <a:sym typeface="Playfair Display"/>
                        </a:rPr>
                        <a:t>-Term-Report</a:t>
                      </a:r>
                      <a:endParaRPr>
                        <a:solidFill>
                          <a:schemeClr val="dk1"/>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Playfair Display"/>
                          <a:ea typeface="Playfair Display"/>
                          <a:cs typeface="Playfair Display"/>
                          <a:sym typeface="Playfair Display"/>
                        </a:rPr>
                        <a:t>⧫</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Playfair Display"/>
                          <a:ea typeface="Playfair Display"/>
                          <a:cs typeface="Playfair Display"/>
                          <a:sym typeface="Playfair Display"/>
                        </a:rPr>
                        <a:t>⧫</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Playfair Display"/>
                          <a:ea typeface="Playfair Display"/>
                          <a:cs typeface="Playfair Display"/>
                          <a:sym typeface="Playfair Display"/>
                        </a:rPr>
                        <a:t>Weekly Report</a:t>
                      </a:r>
                      <a:endParaRPr>
                        <a:solidFill>
                          <a:schemeClr val="dk1"/>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Playfair Display"/>
                          <a:ea typeface="Playfair Display"/>
                          <a:cs typeface="Playfair Display"/>
                          <a:sym typeface="Playfair Display"/>
                        </a:rPr>
                        <a:t>⧫</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Playfair Display"/>
                          <a:ea typeface="Playfair Display"/>
                          <a:cs typeface="Playfair Display"/>
                          <a:sym typeface="Playfair Display"/>
                        </a:rPr>
                        <a:t>⧫</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6"/>
                          </a:solidFill>
                          <a:latin typeface="Playfair Display"/>
                          <a:ea typeface="Playfair Display"/>
                          <a:cs typeface="Playfair Display"/>
                          <a:sym typeface="Playfair Display"/>
                        </a:rPr>
                        <a:t>⧫</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6"/>
                        </a:solidFill>
                        <a:latin typeface="Playfair Display"/>
                        <a:ea typeface="Playfair Display"/>
                        <a:cs typeface="Playfair Display"/>
                        <a:sym typeface="Playfair Display"/>
                      </a:endParaRPr>
                    </a:p>
                  </a:txBody>
                  <a:tcPr marT="91425" marB="91425" marR="91425" marL="91425" anchor="ctr">
                    <a:lnL cap="flat" cmpd="sng" w="19050">
                      <a:solidFill>
                        <a:srgbClr val="FF9900"/>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rgbClr val="FF9900"/>
                      </a:solidFill>
                      <a:prstDash val="solid"/>
                      <a:round/>
                      <a:headEnd len="sm" w="sm" type="none"/>
                      <a:tailEnd len="sm" w="sm" type="none"/>
                    </a:lnT>
                    <a:lnB cap="flat" cmpd="sng" w="19050">
                      <a:solidFill>
                        <a:srgbClr val="FF99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1" name="Google Shape;181;p25"/>
          <p:cNvSpPr txBox="1"/>
          <p:nvPr>
            <p:ph idx="1" type="body"/>
          </p:nvPr>
        </p:nvSpPr>
        <p:spPr>
          <a:xfrm>
            <a:off x="311700" y="1417800"/>
            <a:ext cx="8520600" cy="294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 </a:t>
            </a:r>
            <a:r>
              <a:rPr lang="en">
                <a:latin typeface="Playfair Display"/>
                <a:ea typeface="Playfair Display"/>
                <a:cs typeface="Playfair Display"/>
                <a:sym typeface="Playfair Display"/>
              </a:rPr>
              <a:t>Successfully</a:t>
            </a:r>
            <a:r>
              <a:rPr lang="en">
                <a:latin typeface="Playfair Display"/>
                <a:ea typeface="Playfair Display"/>
                <a:cs typeface="Playfair Display"/>
                <a:sym typeface="Playfair Display"/>
              </a:rPr>
              <a:t> modeled YOLOv5m </a:t>
            </a:r>
            <a:endParaRPr>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Minimize box-loss and object-loss</a:t>
            </a:r>
            <a:r>
              <a:rPr lang="en">
                <a:latin typeface="Playfair Display"/>
                <a:ea typeface="Playfair Display"/>
                <a:cs typeface="Playfair Display"/>
                <a:sym typeface="Playfair Display"/>
              </a:rPr>
              <a:t>, improvisation on true positive in comparison</a:t>
            </a:r>
            <a:r>
              <a:rPr lang="en">
                <a:latin typeface="Playfair Display"/>
                <a:ea typeface="Playfair Display"/>
                <a:cs typeface="Playfair Display"/>
                <a:sym typeface="Playfair Display"/>
              </a:rPr>
              <a:t> to Mid-Semester work.</a:t>
            </a:r>
            <a:endParaRPr>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E</a:t>
            </a:r>
            <a:r>
              <a:rPr lang="en">
                <a:latin typeface="Playfair Display"/>
                <a:ea typeface="Playfair Display"/>
                <a:cs typeface="Playfair Display"/>
                <a:sym typeface="Playfair Display"/>
              </a:rPr>
              <a:t>xperimentation on Kaggle data-set shows an accuracy of nearly 62% for Yolov5m.  </a:t>
            </a:r>
            <a:endParaRPr>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Outperforms other classical models </a:t>
            </a:r>
            <a:endParaRPr>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Limitation</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Restricted amount of annotated data</a:t>
            </a:r>
            <a:endParaRPr>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Possible to extend to newer YOLO version - YOLO</a:t>
            </a:r>
            <a:r>
              <a:rPr lang="en" sz="1500">
                <a:latin typeface="Playfair Display"/>
                <a:ea typeface="Playfair Display"/>
                <a:cs typeface="Playfair Display"/>
                <a:sym typeface="Playfair Display"/>
              </a:rPr>
              <a:t>R</a:t>
            </a:r>
            <a:r>
              <a:rPr lang="en">
                <a:latin typeface="Playfair Display"/>
                <a:ea typeface="Playfair Display"/>
                <a:cs typeface="Playfair Display"/>
                <a:sym typeface="Playfair Display"/>
              </a:rPr>
              <a:t> &amp; YOLO</a:t>
            </a:r>
            <a:r>
              <a:rPr lang="en" sz="1600">
                <a:latin typeface="Playfair Display"/>
                <a:ea typeface="Playfair Display"/>
                <a:cs typeface="Playfair Display"/>
                <a:sym typeface="Playfair Display"/>
              </a:rPr>
              <a:t>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7" name="Google Shape;187;p26"/>
          <p:cNvSpPr txBox="1"/>
          <p:nvPr>
            <p:ph idx="1" type="body"/>
          </p:nvPr>
        </p:nvSpPr>
        <p:spPr>
          <a:xfrm>
            <a:off x="311700" y="1417800"/>
            <a:ext cx="8520600" cy="35835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Playfair Display"/>
              <a:buAutoNum type="arabicPeriod"/>
            </a:pPr>
            <a:r>
              <a:rPr i="1" lang="en" sz="1200">
                <a:latin typeface="Playfair Display"/>
                <a:ea typeface="Playfair Display"/>
                <a:cs typeface="Playfair Display"/>
                <a:sym typeface="Playfair Display"/>
              </a:rPr>
              <a:t>Crown of Thorns Starfish</a:t>
            </a:r>
            <a:r>
              <a:rPr lang="en" sz="1200">
                <a:latin typeface="Playfair Display"/>
                <a:ea typeface="Playfair Display"/>
                <a:cs typeface="Playfair Display"/>
                <a:sym typeface="Playfair Display"/>
              </a:rPr>
              <a:t>. (n.d.). Great Barrier Reef Foundation. Retrieved March 19, 2022, from https://www.barrierreef.org/the-reef/threats/Crown-of-thorns%20starfish</a:t>
            </a:r>
            <a:endParaRPr sz="1200">
              <a:latin typeface="Playfair Display"/>
              <a:ea typeface="Playfair Display"/>
              <a:cs typeface="Playfair Display"/>
              <a:sym typeface="Playfair Display"/>
            </a:endParaRPr>
          </a:p>
          <a:p>
            <a:pPr indent="-317500" lvl="0" marL="457200" rtl="0" algn="l">
              <a:lnSpc>
                <a:spcPct val="100000"/>
              </a:lnSpc>
              <a:spcBef>
                <a:spcPts val="0"/>
              </a:spcBef>
              <a:spcAft>
                <a:spcPts val="0"/>
              </a:spcAft>
              <a:buSzPts val="1400"/>
              <a:buFont typeface="Playfair Display"/>
              <a:buAutoNum type="arabicPeriod"/>
            </a:pPr>
            <a:r>
              <a:rPr i="1" lang="en" sz="1200">
                <a:latin typeface="Playfair Display"/>
                <a:ea typeface="Playfair Display"/>
                <a:cs typeface="Playfair Display"/>
                <a:sym typeface="Playfair Display"/>
              </a:rPr>
              <a:t>Crown of Thorns Starfish | Reef Resilience</a:t>
            </a:r>
            <a:r>
              <a:rPr lang="en" sz="1200">
                <a:latin typeface="Playfair Display"/>
                <a:ea typeface="Playfair Display"/>
                <a:cs typeface="Playfair Display"/>
                <a:sym typeface="Playfair Display"/>
              </a:rPr>
              <a:t>. (n.d.). Reef Resilience Network. Retrieved March 20, 2022, from https://reefresilience.org/stressors/predator-outbreaks/crown-of-thorns-starfish/</a:t>
            </a:r>
            <a:endParaRPr sz="1200">
              <a:latin typeface="Playfair Display"/>
              <a:ea typeface="Playfair Display"/>
              <a:cs typeface="Playfair Display"/>
              <a:sym typeface="Playfair Display"/>
            </a:endParaRPr>
          </a:p>
          <a:p>
            <a:pPr indent="-317500" lvl="0" marL="457200" rtl="0" algn="l">
              <a:lnSpc>
                <a:spcPct val="100000"/>
              </a:lnSpc>
              <a:spcBef>
                <a:spcPts val="0"/>
              </a:spcBef>
              <a:spcAft>
                <a:spcPts val="0"/>
              </a:spcAft>
              <a:buSzPts val="1400"/>
              <a:buFont typeface="Playfair Display"/>
              <a:buAutoNum type="arabicPeriod"/>
            </a:pPr>
            <a:r>
              <a:rPr i="1" lang="en" sz="1200">
                <a:latin typeface="Playfair Display"/>
                <a:ea typeface="Playfair Display"/>
                <a:cs typeface="Playfair Display"/>
                <a:sym typeface="Playfair Display"/>
              </a:rPr>
              <a:t>YOLO: Real-Time Object Detection Explained</a:t>
            </a:r>
            <a:r>
              <a:rPr lang="en" sz="1200">
                <a:latin typeface="Playfair Display"/>
                <a:ea typeface="Playfair Display"/>
                <a:cs typeface="Playfair Display"/>
                <a:sym typeface="Playfair Display"/>
              </a:rPr>
              <a:t>. (n.d.). V7labs. Retrieved March 20, 2022, from https://www.v7labs.com/blog/yolo-object-detection#:%7E:text=a%20negative%20prediction.-,How%20does%20YOLO%20work%3F,of%20the%20object%20it%20contains.</a:t>
            </a:r>
            <a:endParaRPr sz="1200">
              <a:latin typeface="Playfair Display"/>
              <a:ea typeface="Playfair Display"/>
              <a:cs typeface="Playfair Display"/>
              <a:sym typeface="Playfair Display"/>
            </a:endParaRPr>
          </a:p>
          <a:p>
            <a:pPr indent="-317500" lvl="0" marL="457200" rtl="0" algn="l">
              <a:lnSpc>
                <a:spcPct val="100000"/>
              </a:lnSpc>
              <a:spcBef>
                <a:spcPts val="0"/>
              </a:spcBef>
              <a:spcAft>
                <a:spcPts val="0"/>
              </a:spcAft>
              <a:buSzPts val="1400"/>
              <a:buFont typeface="Playfair Display"/>
              <a:buAutoNum type="arabicPeriod"/>
            </a:pPr>
            <a:r>
              <a:rPr i="1" lang="en" sz="1200">
                <a:latin typeface="Playfair Display"/>
                <a:ea typeface="Playfair Display"/>
                <a:cs typeface="Playfair Display"/>
                <a:sym typeface="Playfair Display"/>
              </a:rPr>
              <a:t>Introduction to YOLO Algorithm for Object Detection</a:t>
            </a:r>
            <a:r>
              <a:rPr lang="en" sz="1200">
                <a:latin typeface="Playfair Display"/>
                <a:ea typeface="Playfair Display"/>
                <a:cs typeface="Playfair Display"/>
                <a:sym typeface="Playfair Display"/>
              </a:rPr>
              <a:t>. (n.d.). Engineering Education (EngEd) Program | Section. Retrieved March 20, 2022, from https://www.section.io/engineering-education/introduction-to-yolo-algorithm-for-object-detection/</a:t>
            </a:r>
            <a:endParaRPr sz="1200">
              <a:latin typeface="Playfair Display"/>
              <a:ea typeface="Playfair Display"/>
              <a:cs typeface="Playfair Display"/>
              <a:sym typeface="Playfair Display"/>
            </a:endParaRPr>
          </a:p>
          <a:p>
            <a:pPr indent="-317500" lvl="0" marL="457200" rtl="0" algn="l">
              <a:lnSpc>
                <a:spcPct val="100000"/>
              </a:lnSpc>
              <a:spcBef>
                <a:spcPts val="0"/>
              </a:spcBef>
              <a:spcAft>
                <a:spcPts val="0"/>
              </a:spcAft>
              <a:buSzPts val="1400"/>
              <a:buFont typeface="Playfair Display"/>
              <a:buAutoNum type="arabicPeriod"/>
            </a:pPr>
            <a:r>
              <a:rPr i="1" lang="en" sz="1200">
                <a:latin typeface="Playfair Display"/>
                <a:ea typeface="Playfair Display"/>
                <a:cs typeface="Playfair Display"/>
                <a:sym typeface="Playfair Display"/>
              </a:rPr>
              <a:t>YOLO vs Faster RCNN</a:t>
            </a:r>
            <a:r>
              <a:rPr lang="en" sz="1200">
                <a:latin typeface="Playfair Display"/>
                <a:ea typeface="Playfair Display"/>
                <a:cs typeface="Playfair Display"/>
                <a:sym typeface="Playfair Display"/>
              </a:rPr>
              <a:t>. (2018, August 10). Everitt’s Blog. Retrieved March 20, 2022, from </a:t>
            </a:r>
            <a:r>
              <a:rPr lang="en" sz="1200" u="sng">
                <a:solidFill>
                  <a:schemeClr val="hlink"/>
                </a:solidFill>
                <a:latin typeface="Playfair Display"/>
                <a:ea typeface="Playfair Display"/>
                <a:cs typeface="Playfair Display"/>
                <a:sym typeface="Playfair Display"/>
                <a:hlinkClick r:id="rId3"/>
              </a:rPr>
              <a:t>https://everitt257.github.io/post/2018/08/10/object_detection.html</a:t>
            </a:r>
            <a:endParaRPr sz="1200">
              <a:latin typeface="Playfair Display"/>
              <a:ea typeface="Playfair Display"/>
              <a:cs typeface="Playfair Display"/>
              <a:sym typeface="Playfair Display"/>
            </a:endParaRPr>
          </a:p>
          <a:p>
            <a:pPr indent="-304800" lvl="0" marL="457200" rtl="0" algn="l">
              <a:lnSpc>
                <a:spcPct val="100000"/>
              </a:lnSpc>
              <a:spcBef>
                <a:spcPts val="0"/>
              </a:spcBef>
              <a:spcAft>
                <a:spcPts val="0"/>
              </a:spcAft>
              <a:buSzPts val="1200"/>
              <a:buFont typeface="Playfair Display"/>
              <a:buAutoNum type="arabicPeriod"/>
            </a:pPr>
            <a:r>
              <a:rPr lang="en" sz="1200">
                <a:latin typeface="Playfair Display"/>
                <a:ea typeface="Playfair Display"/>
                <a:cs typeface="Playfair Display"/>
                <a:sym typeface="Playfair Display"/>
              </a:rPr>
              <a:t>G. Yang et al., "Face Mask Recognition System with YOLOV5 Based on Image Recognition," 2020 IEEE 6th International Conference on Computer and Communications (ICCC), 2020, pp. 1398-1404, doi: 10.1109/ICCC51575.2020.9345042.</a:t>
            </a:r>
            <a:endParaRPr sz="1200">
              <a:latin typeface="Playfair Display"/>
              <a:ea typeface="Playfair Display"/>
              <a:cs typeface="Playfair Display"/>
              <a:sym typeface="Playfair Display"/>
            </a:endParaRPr>
          </a:p>
          <a:p>
            <a:pPr indent="-304800" lvl="0" marL="457200" rtl="0" algn="l">
              <a:lnSpc>
                <a:spcPct val="100000"/>
              </a:lnSpc>
              <a:spcBef>
                <a:spcPts val="0"/>
              </a:spcBef>
              <a:spcAft>
                <a:spcPts val="0"/>
              </a:spcAft>
              <a:buSzPts val="1200"/>
              <a:buFont typeface="Playfair Display"/>
              <a:buAutoNum type="arabicPeriod"/>
            </a:pPr>
            <a:r>
              <a:rPr lang="en" sz="1200">
                <a:latin typeface="Playfair Display"/>
                <a:ea typeface="Playfair Display"/>
                <a:cs typeface="Playfair Display"/>
                <a:sym typeface="Playfair Display"/>
              </a:rPr>
              <a:t>https://www.mdpi.com/1999-4893/14/4/114/htm</a:t>
            </a:r>
            <a:endParaRPr sz="1200">
              <a:latin typeface="Playfair Display"/>
              <a:ea typeface="Playfair Display"/>
              <a:cs typeface="Playfair Display"/>
              <a:sym typeface="Playfair Display"/>
            </a:endParaRPr>
          </a:p>
          <a:p>
            <a:pPr indent="0" lvl="0" marL="0" rtl="0" algn="l">
              <a:lnSpc>
                <a:spcPct val="100000"/>
              </a:lnSpc>
              <a:spcBef>
                <a:spcPts val="0"/>
              </a:spcBef>
              <a:spcAft>
                <a:spcPts val="1200"/>
              </a:spcAft>
              <a:buNone/>
            </a:pPr>
            <a:r>
              <a:t/>
            </a:r>
            <a:endParaRPr sz="1400">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8" name="Google Shape;78;p14"/>
          <p:cNvSpPr txBox="1"/>
          <p:nvPr>
            <p:ph idx="1" type="body"/>
          </p:nvPr>
        </p:nvSpPr>
        <p:spPr>
          <a:xfrm>
            <a:off x="311700" y="1181300"/>
            <a:ext cx="5861700" cy="3657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018"/>
              <a:buNone/>
            </a:pPr>
            <a:r>
              <a:rPr lang="en" sz="1400">
                <a:latin typeface="Playfair Display"/>
                <a:ea typeface="Playfair Display"/>
                <a:cs typeface="Playfair Display"/>
                <a:sym typeface="Playfair Display"/>
              </a:rPr>
              <a:t>What are COTS ?</a:t>
            </a:r>
            <a:endParaRPr sz="1400">
              <a:latin typeface="Playfair Display"/>
              <a:ea typeface="Playfair Display"/>
              <a:cs typeface="Playfair Display"/>
              <a:sym typeface="Playfair Display"/>
            </a:endParaRPr>
          </a:p>
          <a:p>
            <a:pPr indent="-317500" lvl="0" marL="457200" rtl="0" algn="just">
              <a:lnSpc>
                <a:spcPct val="100000"/>
              </a:lnSpc>
              <a:spcBef>
                <a:spcPts val="1200"/>
              </a:spcBef>
              <a:spcAft>
                <a:spcPts val="0"/>
              </a:spcAft>
              <a:buSzPts val="1400"/>
              <a:buFont typeface="Playfair Display"/>
              <a:buChar char="●"/>
            </a:pPr>
            <a:r>
              <a:rPr lang="en" sz="1400">
                <a:latin typeface="Playfair Display"/>
                <a:ea typeface="Playfair Display"/>
                <a:cs typeface="Playfair Display"/>
                <a:sym typeface="Playfair Display"/>
              </a:rPr>
              <a:t>Crown-of-thorns starfish (COTS)</a:t>
            </a:r>
            <a:endParaRPr sz="1400">
              <a:latin typeface="Playfair Display"/>
              <a:ea typeface="Playfair Display"/>
              <a:cs typeface="Playfair Display"/>
              <a:sym typeface="Playfair Display"/>
            </a:endParaRPr>
          </a:p>
          <a:p>
            <a:pPr indent="0" lvl="0" marL="0" rtl="0" algn="just">
              <a:lnSpc>
                <a:spcPct val="100000"/>
              </a:lnSpc>
              <a:spcBef>
                <a:spcPts val="1200"/>
              </a:spcBef>
              <a:spcAft>
                <a:spcPts val="0"/>
              </a:spcAft>
              <a:buNone/>
            </a:pPr>
            <a:r>
              <a:t/>
            </a:r>
            <a:endParaRPr sz="100">
              <a:latin typeface="Playfair Display"/>
              <a:ea typeface="Playfair Display"/>
              <a:cs typeface="Playfair Display"/>
              <a:sym typeface="Playfair Display"/>
            </a:endParaRPr>
          </a:p>
          <a:p>
            <a:pPr indent="0" lvl="0" marL="0" rtl="0" algn="l">
              <a:lnSpc>
                <a:spcPct val="100000"/>
              </a:lnSpc>
              <a:spcBef>
                <a:spcPts val="1200"/>
              </a:spcBef>
              <a:spcAft>
                <a:spcPts val="0"/>
              </a:spcAft>
              <a:buNone/>
            </a:pPr>
            <a:r>
              <a:rPr lang="en" sz="1400">
                <a:latin typeface="Playfair Display"/>
                <a:ea typeface="Playfair Display"/>
                <a:cs typeface="Playfair Display"/>
                <a:sym typeface="Playfair Display"/>
              </a:rPr>
              <a:t>What is the importance of COTS in coral habitat ?</a:t>
            </a:r>
            <a:endParaRPr sz="1400">
              <a:latin typeface="Playfair Display"/>
              <a:ea typeface="Playfair Display"/>
              <a:cs typeface="Playfair Display"/>
              <a:sym typeface="Playfair Display"/>
            </a:endParaRPr>
          </a:p>
          <a:p>
            <a:pPr indent="-317500" lvl="0" marL="457200" rtl="0" algn="l">
              <a:lnSpc>
                <a:spcPct val="100000"/>
              </a:lnSpc>
              <a:spcBef>
                <a:spcPts val="1200"/>
              </a:spcBef>
              <a:spcAft>
                <a:spcPts val="0"/>
              </a:spcAft>
              <a:buSzPts val="1400"/>
              <a:buFont typeface="Playfair Display"/>
              <a:buChar char="●"/>
            </a:pPr>
            <a:r>
              <a:rPr lang="en" sz="1400">
                <a:latin typeface="Playfair Display"/>
                <a:ea typeface="Playfair Display"/>
                <a:cs typeface="Playfair Display"/>
                <a:sym typeface="Playfair Display"/>
              </a:rPr>
              <a:t>They eat faster growing corals </a:t>
            </a:r>
            <a:endParaRPr sz="1400">
              <a:latin typeface="Playfair Display"/>
              <a:ea typeface="Playfair Display"/>
              <a:cs typeface="Playfair Display"/>
              <a:sym typeface="Playfair Display"/>
            </a:endParaRPr>
          </a:p>
          <a:p>
            <a:pPr indent="-317500" lvl="1" marL="914400" rtl="0" algn="l">
              <a:lnSpc>
                <a:spcPct val="100000"/>
              </a:lnSpc>
              <a:spcBef>
                <a:spcPts val="0"/>
              </a:spcBef>
              <a:spcAft>
                <a:spcPts val="0"/>
              </a:spcAft>
              <a:buSzPts val="1400"/>
              <a:buFont typeface="Playfair Display"/>
              <a:buChar char="○"/>
            </a:pPr>
            <a:r>
              <a:rPr lang="en">
                <a:latin typeface="Playfair Display"/>
                <a:ea typeface="Playfair Display"/>
                <a:cs typeface="Playfair Display"/>
                <a:sym typeface="Playfair Display"/>
              </a:rPr>
              <a:t>Help slower growing species to catch-up</a:t>
            </a:r>
            <a:endParaRPr>
              <a:latin typeface="Playfair Display"/>
              <a:ea typeface="Playfair Display"/>
              <a:cs typeface="Playfair Display"/>
              <a:sym typeface="Playfair Display"/>
            </a:endParaRPr>
          </a:p>
          <a:p>
            <a:pPr indent="-317500" lvl="0" marL="457200" rtl="0" algn="l">
              <a:lnSpc>
                <a:spcPct val="10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Enhances the coral diversity of reefs.</a:t>
            </a:r>
            <a:endParaRPr sz="1400">
              <a:latin typeface="Playfair Display"/>
              <a:ea typeface="Playfair Display"/>
              <a:cs typeface="Playfair Display"/>
              <a:sym typeface="Playfair Display"/>
            </a:endParaRPr>
          </a:p>
          <a:p>
            <a:pPr indent="0" lvl="0" marL="0" rtl="0" algn="l">
              <a:lnSpc>
                <a:spcPct val="100000"/>
              </a:lnSpc>
              <a:spcBef>
                <a:spcPts val="1200"/>
              </a:spcBef>
              <a:spcAft>
                <a:spcPts val="0"/>
              </a:spcAft>
              <a:buNone/>
            </a:pPr>
            <a:r>
              <a:t/>
            </a:r>
            <a:endParaRPr sz="100">
              <a:latin typeface="Playfair Display"/>
              <a:ea typeface="Playfair Display"/>
              <a:cs typeface="Playfair Display"/>
              <a:sym typeface="Playfair Display"/>
            </a:endParaRPr>
          </a:p>
          <a:p>
            <a:pPr indent="0" lvl="0" marL="0" rtl="0" algn="just">
              <a:lnSpc>
                <a:spcPct val="100000"/>
              </a:lnSpc>
              <a:spcBef>
                <a:spcPts val="1200"/>
              </a:spcBef>
              <a:spcAft>
                <a:spcPts val="0"/>
              </a:spcAft>
              <a:buClr>
                <a:srgbClr val="000000"/>
              </a:buClr>
              <a:buSzPts val="1018"/>
              <a:buFont typeface="Arial"/>
              <a:buNone/>
            </a:pPr>
            <a:r>
              <a:rPr lang="en" sz="1400">
                <a:latin typeface="Playfair Display"/>
                <a:ea typeface="Playfair Display"/>
                <a:cs typeface="Playfair Display"/>
                <a:sym typeface="Playfair Display"/>
              </a:rPr>
              <a:t>Why are COTS a problem ?</a:t>
            </a:r>
            <a:endParaRPr sz="1400">
              <a:latin typeface="Playfair Display"/>
              <a:ea typeface="Playfair Display"/>
              <a:cs typeface="Playfair Display"/>
              <a:sym typeface="Playfair Display"/>
            </a:endParaRPr>
          </a:p>
          <a:p>
            <a:pPr indent="-317500" lvl="0" marL="457200" rtl="0" algn="just">
              <a:lnSpc>
                <a:spcPct val="100000"/>
              </a:lnSpc>
              <a:spcBef>
                <a:spcPts val="1200"/>
              </a:spcBef>
              <a:spcAft>
                <a:spcPts val="0"/>
              </a:spcAft>
              <a:buSzPts val="1400"/>
              <a:buFont typeface="Playfair Display"/>
              <a:buChar char="●"/>
            </a:pPr>
            <a:r>
              <a:rPr lang="en" sz="1400">
                <a:latin typeface="Playfair Display"/>
                <a:ea typeface="Playfair Display"/>
                <a:cs typeface="Playfair Display"/>
                <a:sym typeface="Playfair Display"/>
              </a:rPr>
              <a:t>Frequent Outbreak</a:t>
            </a:r>
            <a:endParaRPr sz="1400">
              <a:latin typeface="Playfair Display"/>
              <a:ea typeface="Playfair Display"/>
              <a:cs typeface="Playfair Display"/>
              <a:sym typeface="Playfair Display"/>
            </a:endParaRPr>
          </a:p>
          <a:p>
            <a:pPr indent="-317500" lvl="1" marL="914400" rtl="0" algn="just">
              <a:lnSpc>
                <a:spcPct val="100000"/>
              </a:lnSpc>
              <a:spcBef>
                <a:spcPts val="0"/>
              </a:spcBef>
              <a:spcAft>
                <a:spcPts val="0"/>
              </a:spcAft>
              <a:buSzPts val="1400"/>
              <a:buFont typeface="Playfair Display"/>
              <a:buChar char="○"/>
            </a:pPr>
            <a:r>
              <a:rPr lang="en">
                <a:latin typeface="Playfair Display"/>
                <a:ea typeface="Playfair Display"/>
                <a:cs typeface="Playfair Display"/>
                <a:sym typeface="Playfair Display"/>
              </a:rPr>
              <a:t>Density increases upto 30/hectare (normally &lt; 1/hectare)</a:t>
            </a:r>
            <a:endParaRPr>
              <a:latin typeface="Playfair Display"/>
              <a:ea typeface="Playfair Display"/>
              <a:cs typeface="Playfair Display"/>
              <a:sym typeface="Playfair Display"/>
            </a:endParaRPr>
          </a:p>
          <a:p>
            <a:pPr indent="-317500" lvl="1" marL="914400" rtl="0" algn="just">
              <a:lnSpc>
                <a:spcPct val="100000"/>
              </a:lnSpc>
              <a:spcBef>
                <a:spcPts val="0"/>
              </a:spcBef>
              <a:spcAft>
                <a:spcPts val="0"/>
              </a:spcAft>
              <a:buSzPts val="1400"/>
              <a:buFont typeface="Playfair Display"/>
              <a:buChar char="○"/>
            </a:pPr>
            <a:r>
              <a:rPr lang="en">
                <a:latin typeface="Playfair Display"/>
                <a:ea typeface="Playfair Display"/>
                <a:cs typeface="Playfair Display"/>
                <a:sym typeface="Playfair Display"/>
              </a:rPr>
              <a:t>Significantly damage the reefs. </a:t>
            </a:r>
            <a:endParaRPr>
              <a:latin typeface="Playfair Display"/>
              <a:ea typeface="Playfair Display"/>
              <a:cs typeface="Playfair Display"/>
              <a:sym typeface="Playfair Display"/>
            </a:endParaRPr>
          </a:p>
        </p:txBody>
      </p:sp>
      <p:sp>
        <p:nvSpPr>
          <p:cNvPr id="79" name="Google Shape;79;p14"/>
          <p:cNvSpPr txBox="1"/>
          <p:nvPr/>
        </p:nvSpPr>
        <p:spPr>
          <a:xfrm>
            <a:off x="0" y="466880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Figure:1</a:t>
            </a:r>
            <a:r>
              <a:rPr lang="en" sz="900"/>
              <a:t> </a:t>
            </a:r>
            <a:r>
              <a:rPr lang="en" sz="500" u="sng">
                <a:solidFill>
                  <a:schemeClr val="hlink"/>
                </a:solidFill>
                <a:latin typeface="Lato"/>
                <a:ea typeface="Lato"/>
                <a:cs typeface="Lato"/>
                <a:sym typeface="Lato"/>
                <a:hlinkClick r:id="rId3"/>
              </a:rPr>
              <a:t>https://newheavenreefconservation.org/templates/yootheme/cache/crown-of-thorns-starfish-4b4c61ed.jpeg</a:t>
            </a:r>
            <a:endParaRPr sz="500">
              <a:latin typeface="Lato"/>
              <a:ea typeface="Lato"/>
              <a:cs typeface="Lato"/>
              <a:sym typeface="Lato"/>
            </a:endParaRPr>
          </a:p>
          <a:p>
            <a:pPr indent="0" lvl="0" marL="0" rtl="0" algn="l">
              <a:spcBef>
                <a:spcPts val="0"/>
              </a:spcBef>
              <a:spcAft>
                <a:spcPts val="0"/>
              </a:spcAft>
              <a:buNone/>
            </a:pPr>
            <a:r>
              <a:rPr lang="en" sz="700">
                <a:latin typeface="Lato"/>
                <a:ea typeface="Lato"/>
                <a:cs typeface="Lato"/>
                <a:sym typeface="Lato"/>
              </a:rPr>
              <a:t>Figure : 2 </a:t>
            </a:r>
            <a:r>
              <a:rPr lang="en" sz="500" u="sng">
                <a:solidFill>
                  <a:schemeClr val="hlink"/>
                </a:solidFill>
                <a:latin typeface="Lato"/>
                <a:ea typeface="Lato"/>
                <a:cs typeface="Lato"/>
                <a:sym typeface="Lato"/>
                <a:hlinkClick r:id="rId4"/>
              </a:rPr>
              <a:t>h</a:t>
            </a:r>
            <a:r>
              <a:rPr lang="en" sz="500" u="sng">
                <a:solidFill>
                  <a:schemeClr val="hlink"/>
                </a:solidFill>
                <a:latin typeface="Lato"/>
                <a:ea typeface="Lato"/>
                <a:cs typeface="Lato"/>
                <a:sym typeface="Lato"/>
                <a:hlinkClick r:id="rId5"/>
              </a:rPr>
              <a:t>ttps://www.thoughtco.com/thmb/iy1za4dO8rgkbp3h4OkL5lLr9D8=/2184x1228/smart/filters:no_upscale()/GettyImages-1790686811-3fa3efde3ae94e989718fa91f71d5704.jpg</a:t>
            </a:r>
            <a:endParaRPr sz="1100">
              <a:latin typeface="Lato"/>
              <a:ea typeface="Lato"/>
              <a:cs typeface="Lato"/>
              <a:sym typeface="Lato"/>
            </a:endParaRPr>
          </a:p>
        </p:txBody>
      </p:sp>
      <p:pic>
        <p:nvPicPr>
          <p:cNvPr id="80" name="Google Shape;80;p14"/>
          <p:cNvPicPr preferRelativeResize="0"/>
          <p:nvPr/>
        </p:nvPicPr>
        <p:blipFill>
          <a:blip r:embed="rId6">
            <a:alphaModFix/>
          </a:blip>
          <a:stretch>
            <a:fillRect/>
          </a:stretch>
        </p:blipFill>
        <p:spPr>
          <a:xfrm>
            <a:off x="6173399" y="1017725"/>
            <a:ext cx="2658875" cy="1770832"/>
          </a:xfrm>
          <a:prstGeom prst="rect">
            <a:avLst/>
          </a:prstGeom>
          <a:noFill/>
          <a:ln cap="flat" cmpd="sng" w="9525">
            <a:solidFill>
              <a:schemeClr val="dk2"/>
            </a:solidFill>
            <a:prstDash val="solid"/>
            <a:round/>
            <a:headEnd len="sm" w="sm" type="none"/>
            <a:tailEnd len="sm" w="sm" type="none"/>
          </a:ln>
        </p:spPr>
      </p:pic>
      <p:pic>
        <p:nvPicPr>
          <p:cNvPr id="81" name="Google Shape;81;p14"/>
          <p:cNvPicPr preferRelativeResize="0"/>
          <p:nvPr/>
        </p:nvPicPr>
        <p:blipFill>
          <a:blip r:embed="rId7">
            <a:alphaModFix/>
          </a:blip>
          <a:stretch>
            <a:fillRect/>
          </a:stretch>
        </p:blipFill>
        <p:spPr>
          <a:xfrm>
            <a:off x="6173400" y="3051225"/>
            <a:ext cx="2658877" cy="1495624"/>
          </a:xfrm>
          <a:prstGeom prst="rect">
            <a:avLst/>
          </a:prstGeom>
          <a:noFill/>
          <a:ln cap="flat" cmpd="sng" w="9525">
            <a:solidFill>
              <a:schemeClr val="dk2"/>
            </a:solidFill>
            <a:prstDash val="solid"/>
            <a:round/>
            <a:headEnd len="sm" w="sm" type="none"/>
            <a:tailEnd len="sm" w="sm" type="none"/>
          </a:ln>
        </p:spPr>
      </p:pic>
      <p:sp>
        <p:nvSpPr>
          <p:cNvPr id="82" name="Google Shape;82;p14"/>
          <p:cNvSpPr txBox="1"/>
          <p:nvPr/>
        </p:nvSpPr>
        <p:spPr>
          <a:xfrm>
            <a:off x="6841937" y="2734675"/>
            <a:ext cx="1321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Figure : 1</a:t>
            </a:r>
            <a:endParaRPr sz="1200">
              <a:latin typeface="Lato"/>
              <a:ea typeface="Lato"/>
              <a:cs typeface="Lato"/>
              <a:sym typeface="Lato"/>
            </a:endParaRPr>
          </a:p>
        </p:txBody>
      </p:sp>
      <p:sp>
        <p:nvSpPr>
          <p:cNvPr id="83" name="Google Shape;83;p14"/>
          <p:cNvSpPr txBox="1"/>
          <p:nvPr/>
        </p:nvSpPr>
        <p:spPr>
          <a:xfrm>
            <a:off x="6841949" y="4495150"/>
            <a:ext cx="1321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Figure : 2</a:t>
            </a:r>
            <a:endParaRPr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89" name="Google Shape;89;p15"/>
          <p:cNvSpPr txBox="1"/>
          <p:nvPr>
            <p:ph idx="1" type="body"/>
          </p:nvPr>
        </p:nvSpPr>
        <p:spPr>
          <a:xfrm>
            <a:off x="311700" y="1417800"/>
            <a:ext cx="8520600" cy="30828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Font typeface="Playfair Display"/>
              <a:buChar char="●"/>
            </a:pPr>
            <a:r>
              <a:rPr lang="en" sz="1700">
                <a:latin typeface="Playfair Display"/>
                <a:ea typeface="Playfair Display"/>
                <a:cs typeface="Playfair Display"/>
                <a:sym typeface="Playfair Display"/>
              </a:rPr>
              <a:t>For protecting barrier reef, COTS </a:t>
            </a:r>
            <a:r>
              <a:rPr lang="en" sz="1700">
                <a:latin typeface="Playfair Display"/>
                <a:ea typeface="Playfair Display"/>
                <a:cs typeface="Playfair Display"/>
                <a:sym typeface="Playfair Display"/>
              </a:rPr>
              <a:t>detection</a:t>
            </a:r>
            <a:r>
              <a:rPr lang="en" sz="1700">
                <a:latin typeface="Playfair Display"/>
                <a:ea typeface="Playfair Display"/>
                <a:cs typeface="Playfair Display"/>
                <a:sym typeface="Playfair Display"/>
              </a:rPr>
              <a:t> needs to be done so with the help of ‘Computer Vision’ we will make faster and accurate ‘Object detection’ model, which is to be trained on underwater videos of coral reefs for detecting COTS.</a:t>
            </a:r>
            <a:endParaRPr sz="1700">
              <a:latin typeface="Playfair Display"/>
              <a:ea typeface="Playfair Display"/>
              <a:cs typeface="Playfair Display"/>
              <a:sym typeface="Playfair Display"/>
            </a:endParaRPr>
          </a:p>
          <a:p>
            <a:pPr indent="0" lvl="0" marL="0" rtl="0" algn="just">
              <a:spcBef>
                <a:spcPts val="1200"/>
              </a:spcBef>
              <a:spcAft>
                <a:spcPts val="0"/>
              </a:spcAft>
              <a:buNone/>
            </a:pPr>
            <a:r>
              <a:t/>
            </a:r>
            <a:endParaRPr sz="100">
              <a:latin typeface="Playfair Display"/>
              <a:ea typeface="Playfair Display"/>
              <a:cs typeface="Playfair Display"/>
              <a:sym typeface="Playfair Display"/>
            </a:endParaRPr>
          </a:p>
          <a:p>
            <a:pPr indent="-336550" lvl="0" marL="457200" rtl="0" algn="just">
              <a:spcBef>
                <a:spcPts val="1200"/>
              </a:spcBef>
              <a:spcAft>
                <a:spcPts val="0"/>
              </a:spcAft>
              <a:buSzPts val="1700"/>
              <a:buFont typeface="Playfair Display"/>
              <a:buChar char="●"/>
            </a:pPr>
            <a:r>
              <a:rPr lang="en" sz="1700">
                <a:latin typeface="Playfair Display"/>
                <a:ea typeface="Playfair Display"/>
                <a:cs typeface="Playfair Display"/>
                <a:sym typeface="Playfair Display"/>
              </a:rPr>
              <a:t>It will help researchers to recognize the threat to </a:t>
            </a:r>
            <a:r>
              <a:rPr lang="en" sz="1700">
                <a:latin typeface="Playfair Display"/>
                <a:ea typeface="Playfair Display"/>
                <a:cs typeface="Playfair Display"/>
                <a:sym typeface="Playfair Display"/>
              </a:rPr>
              <a:t>Australia's Great Barrier Reef</a:t>
            </a:r>
            <a:endParaRPr sz="1700">
              <a:latin typeface="Playfair Display"/>
              <a:ea typeface="Playfair Display"/>
              <a:cs typeface="Playfair Display"/>
              <a:sym typeface="Playfair Display"/>
            </a:endParaRPr>
          </a:p>
          <a:p>
            <a:pPr indent="-336550" lvl="1" marL="914400" rtl="0" algn="just">
              <a:spcBef>
                <a:spcPts val="0"/>
              </a:spcBef>
              <a:spcAft>
                <a:spcPts val="0"/>
              </a:spcAft>
              <a:buSzPts val="1700"/>
              <a:buFont typeface="Playfair Display"/>
              <a:buChar char="-"/>
            </a:pPr>
            <a:r>
              <a:rPr lang="en" sz="1700">
                <a:latin typeface="Playfair Display"/>
                <a:ea typeface="Playfair Display"/>
                <a:cs typeface="Playfair Display"/>
                <a:sym typeface="Playfair Display"/>
              </a:rPr>
              <a:t>Planned Action will help to protect the reef.</a:t>
            </a:r>
            <a:endParaRPr sz="17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a:t>
            </a:r>
            <a:r>
              <a:rPr lang="en"/>
              <a:t> Chart</a:t>
            </a:r>
            <a:endParaRPr/>
          </a:p>
        </p:txBody>
      </p:sp>
      <p:sp>
        <p:nvSpPr>
          <p:cNvPr id="95" name="Google Shape;95;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6"/>
          <p:cNvPicPr preferRelativeResize="0"/>
          <p:nvPr/>
        </p:nvPicPr>
        <p:blipFill rotWithShape="1">
          <a:blip r:embed="rId3">
            <a:alphaModFix/>
          </a:blip>
          <a:srcRect b="1567" l="0" r="0" t="13224"/>
          <a:stretch/>
        </p:blipFill>
        <p:spPr>
          <a:xfrm>
            <a:off x="28550" y="1194875"/>
            <a:ext cx="9086899" cy="381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body of work</a:t>
            </a:r>
            <a:endParaRPr/>
          </a:p>
        </p:txBody>
      </p:sp>
      <p:sp>
        <p:nvSpPr>
          <p:cNvPr id="102" name="Google Shape;102;p17"/>
          <p:cNvSpPr txBox="1"/>
          <p:nvPr>
            <p:ph idx="1" type="body"/>
          </p:nvPr>
        </p:nvSpPr>
        <p:spPr>
          <a:xfrm>
            <a:off x="311700" y="1417800"/>
            <a:ext cx="5626500" cy="33336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Font typeface="Playfair Display"/>
              <a:buChar char="●"/>
            </a:pPr>
            <a:r>
              <a:rPr lang="en" sz="1500">
                <a:latin typeface="Playfair Display"/>
                <a:ea typeface="Playfair Display"/>
                <a:cs typeface="Playfair Display"/>
                <a:sym typeface="Playfair Display"/>
              </a:rPr>
              <a:t>2 types of object detection methods:</a:t>
            </a:r>
            <a:endParaRPr sz="1500">
              <a:latin typeface="Playfair Display"/>
              <a:ea typeface="Playfair Display"/>
              <a:cs typeface="Playfair Display"/>
              <a:sym typeface="Playfair Display"/>
            </a:endParaRPr>
          </a:p>
          <a:p>
            <a:pPr indent="-323850" lvl="1" marL="914400" rtl="0" algn="just">
              <a:spcBef>
                <a:spcPts val="0"/>
              </a:spcBef>
              <a:spcAft>
                <a:spcPts val="0"/>
              </a:spcAft>
              <a:buSzPts val="1500"/>
              <a:buFont typeface="Playfair Display"/>
              <a:buChar char="○"/>
            </a:pPr>
            <a:r>
              <a:rPr lang="en" sz="1500">
                <a:latin typeface="Playfair Display"/>
                <a:ea typeface="Playfair Display"/>
                <a:cs typeface="Playfair Display"/>
                <a:sym typeface="Playfair Display"/>
              </a:rPr>
              <a:t>One-stage detection method (high inference speeds)</a:t>
            </a:r>
            <a:endParaRPr sz="1500">
              <a:latin typeface="Playfair Display"/>
              <a:ea typeface="Playfair Display"/>
              <a:cs typeface="Playfair Display"/>
              <a:sym typeface="Playfair Display"/>
            </a:endParaRPr>
          </a:p>
          <a:p>
            <a:pPr indent="-323850" lvl="1" marL="914400" rtl="0" algn="just">
              <a:spcBef>
                <a:spcPts val="0"/>
              </a:spcBef>
              <a:spcAft>
                <a:spcPts val="0"/>
              </a:spcAft>
              <a:buSzPts val="1500"/>
              <a:buFont typeface="Playfair Display"/>
              <a:buChar char="○"/>
            </a:pPr>
            <a:r>
              <a:rPr lang="en" sz="1500">
                <a:latin typeface="Playfair Display"/>
                <a:ea typeface="Playfair Display"/>
                <a:cs typeface="Playfair Display"/>
                <a:sym typeface="Playfair Display"/>
              </a:rPr>
              <a:t>Two-stage detection method (high localization accuracy)</a:t>
            </a:r>
            <a:endParaRPr sz="1500">
              <a:latin typeface="Playfair Display"/>
              <a:ea typeface="Playfair Display"/>
              <a:cs typeface="Playfair Display"/>
              <a:sym typeface="Playfair Display"/>
            </a:endParaRPr>
          </a:p>
          <a:p>
            <a:pPr indent="-323850" lvl="0" marL="457200" rtl="0" algn="just">
              <a:spcBef>
                <a:spcPts val="0"/>
              </a:spcBef>
              <a:spcAft>
                <a:spcPts val="0"/>
              </a:spcAft>
              <a:buSzPts val="1500"/>
              <a:buFont typeface="Playfair Display"/>
              <a:buChar char="●"/>
            </a:pPr>
            <a:r>
              <a:rPr lang="en" sz="1500">
                <a:latin typeface="Playfair Display"/>
                <a:ea typeface="Playfair Display"/>
                <a:cs typeface="Playfair Display"/>
                <a:sym typeface="Playfair Display"/>
              </a:rPr>
              <a:t>R-CNN is used for object detection greatly.</a:t>
            </a:r>
            <a:endParaRPr sz="1500">
              <a:latin typeface="Playfair Display"/>
              <a:ea typeface="Playfair Display"/>
              <a:cs typeface="Playfair Display"/>
              <a:sym typeface="Playfair Display"/>
            </a:endParaRPr>
          </a:p>
          <a:p>
            <a:pPr indent="-323850" lvl="0" marL="457200" rtl="0" algn="just">
              <a:spcBef>
                <a:spcPts val="0"/>
              </a:spcBef>
              <a:spcAft>
                <a:spcPts val="0"/>
              </a:spcAft>
              <a:buSzPts val="1500"/>
              <a:buFont typeface="Playfair Display"/>
              <a:buChar char="●"/>
            </a:pPr>
            <a:r>
              <a:rPr lang="en" sz="1500">
                <a:latin typeface="Playfair Display"/>
                <a:ea typeface="Playfair Display"/>
                <a:cs typeface="Playfair Display"/>
                <a:sym typeface="Playfair Display"/>
              </a:rPr>
              <a:t>R-CNN is not made for real time </a:t>
            </a:r>
            <a:r>
              <a:rPr lang="en" sz="1500">
                <a:latin typeface="Playfair Display"/>
                <a:ea typeface="Playfair Display"/>
                <a:cs typeface="Playfair Display"/>
                <a:sym typeface="Playfair Display"/>
              </a:rPr>
              <a:t>computation</a:t>
            </a:r>
            <a:r>
              <a:rPr lang="en" sz="1500">
                <a:latin typeface="Playfair Display"/>
                <a:ea typeface="Playfair Display"/>
                <a:cs typeface="Playfair Display"/>
                <a:sym typeface="Playfair Display"/>
              </a:rPr>
              <a:t> work</a:t>
            </a:r>
            <a:endParaRPr sz="1500">
              <a:latin typeface="Playfair Display"/>
              <a:ea typeface="Playfair Display"/>
              <a:cs typeface="Playfair Display"/>
              <a:sym typeface="Playfair Display"/>
            </a:endParaRPr>
          </a:p>
          <a:p>
            <a:pPr indent="-323850" lvl="1" marL="914400" rtl="0" algn="just">
              <a:spcBef>
                <a:spcPts val="0"/>
              </a:spcBef>
              <a:spcAft>
                <a:spcPts val="0"/>
              </a:spcAft>
              <a:buSzPts val="1500"/>
              <a:buFont typeface="Playfair Display"/>
              <a:buChar char="○"/>
            </a:pPr>
            <a:r>
              <a:rPr lang="en" sz="1500">
                <a:latin typeface="Playfair Display"/>
                <a:ea typeface="Playfair Display"/>
                <a:cs typeface="Playfair Display"/>
                <a:sym typeface="Playfair Display"/>
              </a:rPr>
              <a:t>Uses selective search algorithm.</a:t>
            </a:r>
            <a:endParaRPr sz="1500">
              <a:latin typeface="Playfair Display"/>
              <a:ea typeface="Playfair Display"/>
              <a:cs typeface="Playfair Display"/>
              <a:sym typeface="Playfair Display"/>
            </a:endParaRPr>
          </a:p>
          <a:p>
            <a:pPr indent="-323850" lvl="1" marL="914400" rtl="0" algn="just">
              <a:spcBef>
                <a:spcPts val="0"/>
              </a:spcBef>
              <a:spcAft>
                <a:spcPts val="0"/>
              </a:spcAft>
              <a:buSzPts val="1500"/>
              <a:buFont typeface="Playfair Display"/>
              <a:buChar char="○"/>
            </a:pPr>
            <a:r>
              <a:rPr lang="en" sz="1500">
                <a:latin typeface="Playfair Display"/>
                <a:ea typeface="Playfair Display"/>
                <a:cs typeface="Playfair Display"/>
                <a:sym typeface="Playfair Display"/>
              </a:rPr>
              <a:t> It takes huge time to train the network</a:t>
            </a:r>
            <a:endParaRPr sz="1500">
              <a:latin typeface="Playfair Display"/>
              <a:ea typeface="Playfair Display"/>
              <a:cs typeface="Playfair Display"/>
              <a:sym typeface="Playfair Display"/>
            </a:endParaRPr>
          </a:p>
          <a:p>
            <a:pPr indent="-323850" lvl="0" marL="457200" rtl="0" algn="just">
              <a:spcBef>
                <a:spcPts val="0"/>
              </a:spcBef>
              <a:spcAft>
                <a:spcPts val="0"/>
              </a:spcAft>
              <a:buSzPts val="1500"/>
              <a:buFont typeface="Playfair Display"/>
              <a:buChar char="●"/>
            </a:pPr>
            <a:r>
              <a:rPr lang="en" sz="1500">
                <a:latin typeface="Playfair Display"/>
                <a:ea typeface="Playfair Display"/>
                <a:cs typeface="Playfair Display"/>
                <a:sym typeface="Playfair Display"/>
              </a:rPr>
              <a:t>Faster R-CNN has high precision detection</a:t>
            </a:r>
            <a:endParaRPr sz="1500">
              <a:latin typeface="Playfair Display"/>
              <a:ea typeface="Playfair Display"/>
              <a:cs typeface="Playfair Display"/>
              <a:sym typeface="Playfair Display"/>
            </a:endParaRPr>
          </a:p>
          <a:p>
            <a:pPr indent="-323850" lvl="1" marL="914400" rtl="0" algn="just">
              <a:spcBef>
                <a:spcPts val="0"/>
              </a:spcBef>
              <a:spcAft>
                <a:spcPts val="0"/>
              </a:spcAft>
              <a:buSzPts val="1500"/>
              <a:buFont typeface="Playfair Display"/>
              <a:buChar char="○"/>
            </a:pPr>
            <a:r>
              <a:rPr lang="en" sz="1500">
                <a:latin typeface="Playfair Display"/>
                <a:ea typeface="Playfair Display"/>
                <a:cs typeface="Playfair Display"/>
                <a:sym typeface="Playfair Display"/>
              </a:rPr>
              <a:t>Significant disadvantage is less detection speed</a:t>
            </a:r>
            <a:endParaRPr sz="1500">
              <a:latin typeface="Playfair Display"/>
              <a:ea typeface="Playfair Display"/>
              <a:cs typeface="Playfair Display"/>
              <a:sym typeface="Playfair Display"/>
            </a:endParaRPr>
          </a:p>
        </p:txBody>
      </p:sp>
      <p:sp>
        <p:nvSpPr>
          <p:cNvPr id="103" name="Google Shape;103;p17"/>
          <p:cNvSpPr txBox="1"/>
          <p:nvPr/>
        </p:nvSpPr>
        <p:spPr>
          <a:xfrm>
            <a:off x="311700" y="4751500"/>
            <a:ext cx="627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latin typeface="Lato"/>
                <a:ea typeface="Lato"/>
                <a:cs typeface="Lato"/>
                <a:sym typeface="Lato"/>
              </a:rPr>
              <a:t>Figure : 1 </a:t>
            </a:r>
            <a:r>
              <a:rPr lang="en" sz="500">
                <a:solidFill>
                  <a:schemeClr val="accent6"/>
                </a:solidFill>
                <a:latin typeface="Lato"/>
                <a:ea typeface="Lato"/>
                <a:cs typeface="Lato"/>
                <a:sym typeface="Lato"/>
              </a:rPr>
              <a:t> https://assets-global.website-files.com/5d7b77b063a9066d83e1209c/60d31e388536752a275673aa_machine-learning-infographic.jpg</a:t>
            </a:r>
            <a:endParaRPr sz="500">
              <a:solidFill>
                <a:schemeClr val="accent6"/>
              </a:solidFill>
              <a:latin typeface="Lato"/>
              <a:ea typeface="Lato"/>
              <a:cs typeface="Lato"/>
              <a:sym typeface="Lato"/>
            </a:endParaRPr>
          </a:p>
        </p:txBody>
      </p:sp>
      <p:pic>
        <p:nvPicPr>
          <p:cNvPr id="104" name="Google Shape;104;p17"/>
          <p:cNvPicPr preferRelativeResize="0"/>
          <p:nvPr/>
        </p:nvPicPr>
        <p:blipFill>
          <a:blip r:embed="rId3">
            <a:alphaModFix/>
          </a:blip>
          <a:stretch>
            <a:fillRect/>
          </a:stretch>
        </p:blipFill>
        <p:spPr>
          <a:xfrm>
            <a:off x="5938200" y="1485974"/>
            <a:ext cx="3047926" cy="2738201"/>
          </a:xfrm>
          <a:prstGeom prst="rect">
            <a:avLst/>
          </a:prstGeom>
          <a:noFill/>
          <a:ln cap="flat" cmpd="sng" w="9525">
            <a:solidFill>
              <a:schemeClr val="dk2"/>
            </a:solidFill>
            <a:prstDash val="solid"/>
            <a:round/>
            <a:headEnd len="sm" w="sm" type="none"/>
            <a:tailEnd len="sm" w="sm" type="none"/>
          </a:ln>
        </p:spPr>
      </p:pic>
      <p:sp>
        <p:nvSpPr>
          <p:cNvPr id="105" name="Google Shape;105;p17"/>
          <p:cNvSpPr txBox="1"/>
          <p:nvPr/>
        </p:nvSpPr>
        <p:spPr>
          <a:xfrm>
            <a:off x="6801274" y="4169700"/>
            <a:ext cx="1321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Figure : 1</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t>
            </a:r>
            <a:r>
              <a:rPr lang="en"/>
              <a:t>Approach</a:t>
            </a:r>
            <a:endParaRPr/>
          </a:p>
        </p:txBody>
      </p:sp>
      <p:sp>
        <p:nvSpPr>
          <p:cNvPr id="111" name="Google Shape;111;p18"/>
          <p:cNvSpPr txBox="1"/>
          <p:nvPr>
            <p:ph idx="1" type="body"/>
          </p:nvPr>
        </p:nvSpPr>
        <p:spPr>
          <a:xfrm>
            <a:off x="0" y="1405650"/>
            <a:ext cx="54840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Object detection using YOLO-v5</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Made up by single CNN</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Only one forward pass required (You only look once)</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Extremely</a:t>
            </a:r>
            <a:r>
              <a:rPr lang="en">
                <a:latin typeface="Playfair Display"/>
                <a:ea typeface="Playfair Display"/>
                <a:cs typeface="Playfair Display"/>
                <a:sym typeface="Playfair Display"/>
              </a:rPr>
              <a:t> Fast compared to other current models</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Outperforms R-CNN </a:t>
            </a:r>
            <a:r>
              <a:rPr lang="en">
                <a:latin typeface="Times New Roman"/>
                <a:ea typeface="Times New Roman"/>
                <a:cs typeface="Times New Roman"/>
                <a:sym typeface="Times New Roman"/>
              </a:rPr>
              <a:t>&amp;</a:t>
            </a:r>
            <a:r>
              <a:rPr lang="en">
                <a:latin typeface="Playfair Display"/>
                <a:ea typeface="Playfair Display"/>
                <a:cs typeface="Playfair Display"/>
                <a:sym typeface="Playfair Display"/>
              </a:rPr>
              <a:t> Faster R-CNN</a:t>
            </a:r>
            <a:endParaRPr>
              <a:latin typeface="Playfair Display"/>
              <a:ea typeface="Playfair Display"/>
              <a:cs typeface="Playfair Display"/>
              <a:sym typeface="Playfair Display"/>
            </a:endParaRPr>
          </a:p>
          <a:p>
            <a:pPr indent="0" lvl="0" marL="0" rtl="0" algn="l">
              <a:spcBef>
                <a:spcPts val="1200"/>
              </a:spcBef>
              <a:spcAft>
                <a:spcPts val="0"/>
              </a:spcAft>
              <a:buNone/>
            </a:pPr>
            <a:r>
              <a:t/>
            </a:r>
            <a:endParaRPr>
              <a:latin typeface="Playfair Display"/>
              <a:ea typeface="Playfair Display"/>
              <a:cs typeface="Playfair Display"/>
              <a:sym typeface="Playfair Display"/>
            </a:endParaRPr>
          </a:p>
          <a:p>
            <a:pPr indent="-330200" lvl="0" marL="457200" rtl="0" algn="l">
              <a:spcBef>
                <a:spcPts val="1200"/>
              </a:spcBef>
              <a:spcAft>
                <a:spcPts val="0"/>
              </a:spcAft>
              <a:buSzPts val="1600"/>
              <a:buFont typeface="Playfair Display"/>
              <a:buChar char="-"/>
            </a:pPr>
            <a:r>
              <a:rPr lang="en" sz="1600">
                <a:latin typeface="Playfair Display"/>
                <a:ea typeface="Playfair Display"/>
                <a:cs typeface="Playfair Display"/>
                <a:sym typeface="Playfair Display"/>
              </a:rPr>
              <a:t>How it works:</a:t>
            </a:r>
            <a:endParaRPr sz="1600">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Residual blocks</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Bounding box regression</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Intersection Over Union (IOU)</a:t>
            </a:r>
            <a:endParaRPr>
              <a:latin typeface="Playfair Display"/>
              <a:ea typeface="Playfair Display"/>
              <a:cs typeface="Playfair Display"/>
              <a:sym typeface="Playfair Display"/>
            </a:endParaRPr>
          </a:p>
        </p:txBody>
      </p:sp>
      <p:pic>
        <p:nvPicPr>
          <p:cNvPr id="112" name="Google Shape;112;p18"/>
          <p:cNvPicPr preferRelativeResize="0"/>
          <p:nvPr/>
        </p:nvPicPr>
        <p:blipFill>
          <a:blip r:embed="rId3">
            <a:alphaModFix/>
          </a:blip>
          <a:stretch>
            <a:fillRect/>
          </a:stretch>
        </p:blipFill>
        <p:spPr>
          <a:xfrm>
            <a:off x="5549140" y="723500"/>
            <a:ext cx="3283160" cy="1932825"/>
          </a:xfrm>
          <a:prstGeom prst="rect">
            <a:avLst/>
          </a:prstGeom>
          <a:noFill/>
          <a:ln cap="flat" cmpd="sng" w="9525">
            <a:solidFill>
              <a:schemeClr val="dk2"/>
            </a:solidFill>
            <a:prstDash val="solid"/>
            <a:round/>
            <a:headEnd len="sm" w="sm" type="none"/>
            <a:tailEnd len="sm" w="sm" type="none"/>
          </a:ln>
        </p:spPr>
      </p:pic>
      <p:pic>
        <p:nvPicPr>
          <p:cNvPr id="113" name="Google Shape;113;p18"/>
          <p:cNvPicPr preferRelativeResize="0"/>
          <p:nvPr/>
        </p:nvPicPr>
        <p:blipFill>
          <a:blip r:embed="rId4">
            <a:alphaModFix/>
          </a:blip>
          <a:stretch>
            <a:fillRect/>
          </a:stretch>
        </p:blipFill>
        <p:spPr>
          <a:xfrm>
            <a:off x="4025350" y="3049800"/>
            <a:ext cx="4940698" cy="1720075"/>
          </a:xfrm>
          <a:prstGeom prst="rect">
            <a:avLst/>
          </a:prstGeom>
          <a:noFill/>
          <a:ln cap="flat" cmpd="sng" w="9525">
            <a:solidFill>
              <a:schemeClr val="dk2"/>
            </a:solidFill>
            <a:prstDash val="solid"/>
            <a:round/>
            <a:headEnd len="sm" w="sm" type="none"/>
            <a:tailEnd len="sm" w="sm" type="none"/>
          </a:ln>
        </p:spPr>
      </p:pic>
      <p:sp>
        <p:nvSpPr>
          <p:cNvPr id="114" name="Google Shape;114;p18"/>
          <p:cNvSpPr txBox="1"/>
          <p:nvPr/>
        </p:nvSpPr>
        <p:spPr>
          <a:xfrm>
            <a:off x="311700" y="4720975"/>
            <a:ext cx="6276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latin typeface="Lato"/>
                <a:ea typeface="Lato"/>
                <a:cs typeface="Lato"/>
                <a:sym typeface="Lato"/>
              </a:rPr>
              <a:t>Figure : 1 </a:t>
            </a:r>
            <a:r>
              <a:rPr lang="en" sz="500">
                <a:solidFill>
                  <a:schemeClr val="accent6"/>
                </a:solidFill>
                <a:latin typeface="Lato"/>
                <a:ea typeface="Lato"/>
                <a:cs typeface="Lato"/>
                <a:sym typeface="Lato"/>
              </a:rPr>
              <a:t>https://assets-global.website-files.com/5d7b77b063a9066d83e1209c/6115390ff9a74f770cf01306_timeline-yolo.png</a:t>
            </a:r>
            <a:endParaRPr sz="500">
              <a:solidFill>
                <a:schemeClr val="accent6"/>
              </a:solidFill>
              <a:latin typeface="Lato"/>
              <a:ea typeface="Lato"/>
              <a:cs typeface="Lato"/>
              <a:sym typeface="Lato"/>
            </a:endParaRPr>
          </a:p>
          <a:p>
            <a:pPr indent="0" lvl="0" marL="0" rtl="0" algn="l">
              <a:spcBef>
                <a:spcPts val="0"/>
              </a:spcBef>
              <a:spcAft>
                <a:spcPts val="0"/>
              </a:spcAft>
              <a:buNone/>
            </a:pPr>
            <a:r>
              <a:rPr lang="en" sz="700">
                <a:solidFill>
                  <a:schemeClr val="dk2"/>
                </a:solidFill>
                <a:latin typeface="Lato"/>
                <a:ea typeface="Lato"/>
                <a:cs typeface="Lato"/>
                <a:sym typeface="Lato"/>
              </a:rPr>
              <a:t>Figure : 2 </a:t>
            </a:r>
            <a:r>
              <a:rPr lang="en" sz="500">
                <a:solidFill>
                  <a:schemeClr val="accent6"/>
                </a:solidFill>
                <a:latin typeface="Lato"/>
                <a:ea typeface="Lato"/>
                <a:cs typeface="Lato"/>
                <a:sym typeface="Lato"/>
              </a:rPr>
              <a:t>https://github.com/ultralytics/yolov5/releases/download/v1.0/model_comparison.png</a:t>
            </a:r>
            <a:endParaRPr sz="500">
              <a:solidFill>
                <a:schemeClr val="accent6"/>
              </a:solidFill>
              <a:latin typeface="Lato"/>
              <a:ea typeface="Lato"/>
              <a:cs typeface="Lato"/>
              <a:sym typeface="Lato"/>
            </a:endParaRPr>
          </a:p>
          <a:p>
            <a:pPr indent="0" lvl="0" marL="0" rtl="0" algn="l">
              <a:spcBef>
                <a:spcPts val="0"/>
              </a:spcBef>
              <a:spcAft>
                <a:spcPts val="0"/>
              </a:spcAft>
              <a:buNone/>
            </a:pPr>
            <a:r>
              <a:t/>
            </a:r>
            <a:endParaRPr sz="500">
              <a:solidFill>
                <a:schemeClr val="accent6"/>
              </a:solidFill>
              <a:latin typeface="Lato"/>
              <a:ea typeface="Lato"/>
              <a:cs typeface="Lato"/>
              <a:sym typeface="Lato"/>
            </a:endParaRPr>
          </a:p>
        </p:txBody>
      </p:sp>
      <p:sp>
        <p:nvSpPr>
          <p:cNvPr id="115" name="Google Shape;115;p18"/>
          <p:cNvSpPr txBox="1"/>
          <p:nvPr/>
        </p:nvSpPr>
        <p:spPr>
          <a:xfrm>
            <a:off x="6583663" y="2571750"/>
            <a:ext cx="121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Figure : 1</a:t>
            </a:r>
            <a:endParaRPr>
              <a:latin typeface="Lato"/>
              <a:ea typeface="Lato"/>
              <a:cs typeface="Lato"/>
              <a:sym typeface="Lato"/>
            </a:endParaRPr>
          </a:p>
        </p:txBody>
      </p:sp>
      <p:sp>
        <p:nvSpPr>
          <p:cNvPr id="116" name="Google Shape;116;p18"/>
          <p:cNvSpPr txBox="1"/>
          <p:nvPr/>
        </p:nvSpPr>
        <p:spPr>
          <a:xfrm>
            <a:off x="6267513" y="4720975"/>
            <a:ext cx="121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Figure : 2</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YOLO works?</a:t>
            </a:r>
            <a:endParaRPr/>
          </a:p>
        </p:txBody>
      </p:sp>
      <p:sp>
        <p:nvSpPr>
          <p:cNvPr id="122" name="Google Shape;122;p19"/>
          <p:cNvSpPr txBox="1"/>
          <p:nvPr>
            <p:ph idx="1" type="body"/>
          </p:nvPr>
        </p:nvSpPr>
        <p:spPr>
          <a:xfrm>
            <a:off x="311700" y="1417800"/>
            <a:ext cx="5769000" cy="2919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Residual blocks</a:t>
            </a:r>
            <a:endParaRPr sz="1600">
              <a:latin typeface="Playfair Display"/>
              <a:ea typeface="Playfair Display"/>
              <a:cs typeface="Playfair Display"/>
              <a:sym typeface="Playfair Display"/>
            </a:endParaRPr>
          </a:p>
          <a:p>
            <a:pPr indent="-330200" lvl="1" marL="9144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Image is divided into various grids. Each grid has a dimension of S x S.</a:t>
            </a:r>
            <a:endParaRPr sz="1600">
              <a:latin typeface="Playfair Display"/>
              <a:ea typeface="Playfair Display"/>
              <a:cs typeface="Playfair Display"/>
              <a:sym typeface="Playfair Display"/>
            </a:endParaRPr>
          </a:p>
          <a:p>
            <a:pPr indent="0" lvl="0" marL="0" rtl="0" algn="l">
              <a:spcBef>
                <a:spcPts val="0"/>
              </a:spcBef>
              <a:spcAft>
                <a:spcPts val="0"/>
              </a:spcAft>
              <a:buNone/>
            </a:pPr>
            <a:r>
              <a:t/>
            </a:r>
            <a:endParaRPr sz="100">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Bounding box regression</a:t>
            </a:r>
            <a:endParaRPr sz="1600">
              <a:latin typeface="Playfair Display"/>
              <a:ea typeface="Playfair Display"/>
              <a:cs typeface="Playfair Display"/>
              <a:sym typeface="Playfair Display"/>
            </a:endParaRPr>
          </a:p>
          <a:p>
            <a:pPr indent="-330200" lvl="1" marL="9144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Bounding box is an outline that highlights an object in an image.</a:t>
            </a:r>
            <a:endParaRPr sz="1600">
              <a:latin typeface="Playfair Display"/>
              <a:ea typeface="Playfair Display"/>
              <a:cs typeface="Playfair Display"/>
              <a:sym typeface="Playfair Display"/>
            </a:endParaRPr>
          </a:p>
          <a:p>
            <a:pPr indent="0" lvl="0" marL="0" rtl="0" algn="l">
              <a:spcBef>
                <a:spcPts val="0"/>
              </a:spcBef>
              <a:spcAft>
                <a:spcPts val="0"/>
              </a:spcAft>
              <a:buNone/>
            </a:pPr>
            <a:r>
              <a:t/>
            </a:r>
            <a:endParaRPr sz="100">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sz="1600">
                <a:latin typeface="Playfair Display"/>
                <a:ea typeface="Playfair Display"/>
                <a:cs typeface="Playfair Display"/>
                <a:sym typeface="Playfair Display"/>
              </a:rPr>
              <a:t>Intersection Over Union (IOU)</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Intersection over union (IOU) is a phenomenon in object detection that describes how boxes overlap.</a:t>
            </a:r>
            <a:endParaRPr>
              <a:latin typeface="Playfair Display"/>
              <a:ea typeface="Playfair Display"/>
              <a:cs typeface="Playfair Display"/>
              <a:sym typeface="Playfair Display"/>
            </a:endParaRPr>
          </a:p>
        </p:txBody>
      </p:sp>
      <p:sp>
        <p:nvSpPr>
          <p:cNvPr id="123" name="Google Shape;123;p19"/>
          <p:cNvSpPr txBox="1"/>
          <p:nvPr/>
        </p:nvSpPr>
        <p:spPr>
          <a:xfrm>
            <a:off x="311700" y="4457275"/>
            <a:ext cx="6276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latin typeface="Lato"/>
                <a:ea typeface="Lato"/>
                <a:cs typeface="Lato"/>
                <a:sym typeface="Lato"/>
              </a:rPr>
              <a:t>Figure : 1 </a:t>
            </a:r>
            <a:r>
              <a:rPr lang="en" sz="500">
                <a:solidFill>
                  <a:schemeClr val="accent6"/>
                </a:solidFill>
                <a:latin typeface="Lato"/>
                <a:ea typeface="Lato"/>
                <a:cs typeface="Lato"/>
                <a:sym typeface="Lato"/>
              </a:rPr>
              <a:t> </a:t>
            </a:r>
            <a:r>
              <a:rPr lang="en" sz="500">
                <a:solidFill>
                  <a:schemeClr val="accent6"/>
                </a:solidFill>
                <a:latin typeface="Lato"/>
                <a:ea typeface="Lato"/>
                <a:cs typeface="Lato"/>
                <a:sym typeface="Lato"/>
              </a:rPr>
              <a:t>https://www.guidetomlandai.com/assets/img/computer_vision/grid.png</a:t>
            </a:r>
            <a:endParaRPr sz="500">
              <a:solidFill>
                <a:schemeClr val="accent6"/>
              </a:solidFill>
              <a:latin typeface="Lato"/>
              <a:ea typeface="Lato"/>
              <a:cs typeface="Lato"/>
              <a:sym typeface="Lato"/>
            </a:endParaRPr>
          </a:p>
          <a:p>
            <a:pPr indent="0" lvl="0" marL="0" rtl="0" algn="l">
              <a:spcBef>
                <a:spcPts val="0"/>
              </a:spcBef>
              <a:spcAft>
                <a:spcPts val="0"/>
              </a:spcAft>
              <a:buNone/>
            </a:pPr>
            <a:r>
              <a:rPr lang="en" sz="700">
                <a:solidFill>
                  <a:schemeClr val="dk2"/>
                </a:solidFill>
                <a:latin typeface="Lato"/>
                <a:ea typeface="Lato"/>
                <a:cs typeface="Lato"/>
                <a:sym typeface="Lato"/>
              </a:rPr>
              <a:t>Figure : 2 </a:t>
            </a:r>
            <a:r>
              <a:rPr lang="en" sz="500">
                <a:solidFill>
                  <a:schemeClr val="accent6"/>
                </a:solidFill>
                <a:latin typeface="Lato"/>
                <a:ea typeface="Lato"/>
                <a:cs typeface="Lato"/>
                <a:sym typeface="Lato"/>
              </a:rPr>
              <a:t> https://appsilon.com/assets/uploads/2018/08/bbox-1.png</a:t>
            </a:r>
            <a:endParaRPr sz="500">
              <a:solidFill>
                <a:schemeClr val="accent6"/>
              </a:solidFill>
              <a:latin typeface="Lato"/>
              <a:ea typeface="Lato"/>
              <a:cs typeface="Lato"/>
              <a:sym typeface="Lato"/>
            </a:endParaRPr>
          </a:p>
          <a:p>
            <a:pPr indent="0" lvl="0" marL="0" rtl="0" algn="l">
              <a:spcBef>
                <a:spcPts val="0"/>
              </a:spcBef>
              <a:spcAft>
                <a:spcPts val="0"/>
              </a:spcAft>
              <a:buNone/>
            </a:pPr>
            <a:r>
              <a:rPr lang="en" sz="700">
                <a:solidFill>
                  <a:schemeClr val="dk2"/>
                </a:solidFill>
                <a:latin typeface="Lato"/>
                <a:ea typeface="Lato"/>
                <a:cs typeface="Lato"/>
                <a:sym typeface="Lato"/>
              </a:rPr>
              <a:t>Figure : 3 </a:t>
            </a:r>
            <a:r>
              <a:rPr lang="en" sz="500">
                <a:solidFill>
                  <a:schemeClr val="accent6"/>
                </a:solidFill>
                <a:latin typeface="Lato"/>
                <a:ea typeface="Lato"/>
                <a:cs typeface="Lato"/>
                <a:sym typeface="Lato"/>
              </a:rPr>
              <a:t>https://miro.medium.com/max/640/1*VuAsK1Wwa_mOxW2nK2UovQ.jpeg</a:t>
            </a:r>
            <a:endParaRPr sz="500">
              <a:solidFill>
                <a:schemeClr val="accent6"/>
              </a:solidFill>
              <a:latin typeface="Lato"/>
              <a:ea typeface="Lato"/>
              <a:cs typeface="Lato"/>
              <a:sym typeface="Lato"/>
            </a:endParaRPr>
          </a:p>
        </p:txBody>
      </p:sp>
      <p:sp>
        <p:nvSpPr>
          <p:cNvPr id="124" name="Google Shape;124;p19"/>
          <p:cNvSpPr txBox="1"/>
          <p:nvPr/>
        </p:nvSpPr>
        <p:spPr>
          <a:xfrm>
            <a:off x="6904300" y="1616250"/>
            <a:ext cx="121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Figure : 1</a:t>
            </a:r>
            <a:endParaRPr>
              <a:latin typeface="Lato"/>
              <a:ea typeface="Lato"/>
              <a:cs typeface="Lato"/>
              <a:sym typeface="Lato"/>
            </a:endParaRPr>
          </a:p>
        </p:txBody>
      </p:sp>
      <p:pic>
        <p:nvPicPr>
          <p:cNvPr id="125" name="Google Shape;125;p19"/>
          <p:cNvPicPr preferRelativeResize="0"/>
          <p:nvPr/>
        </p:nvPicPr>
        <p:blipFill>
          <a:blip r:embed="rId3">
            <a:alphaModFix/>
          </a:blip>
          <a:stretch>
            <a:fillRect/>
          </a:stretch>
        </p:blipFill>
        <p:spPr>
          <a:xfrm>
            <a:off x="6645224" y="376050"/>
            <a:ext cx="1732275" cy="1316250"/>
          </a:xfrm>
          <a:prstGeom prst="rect">
            <a:avLst/>
          </a:prstGeom>
          <a:noFill/>
          <a:ln cap="flat" cmpd="sng" w="9525">
            <a:solidFill>
              <a:schemeClr val="dk2"/>
            </a:solidFill>
            <a:prstDash val="solid"/>
            <a:round/>
            <a:headEnd len="sm" w="sm" type="none"/>
            <a:tailEnd len="sm" w="sm" type="none"/>
          </a:ln>
        </p:spPr>
      </p:pic>
      <p:pic>
        <p:nvPicPr>
          <p:cNvPr id="126" name="Google Shape;126;p19"/>
          <p:cNvPicPr preferRelativeResize="0"/>
          <p:nvPr/>
        </p:nvPicPr>
        <p:blipFill>
          <a:blip r:embed="rId4">
            <a:alphaModFix/>
          </a:blip>
          <a:stretch>
            <a:fillRect/>
          </a:stretch>
        </p:blipFill>
        <p:spPr>
          <a:xfrm>
            <a:off x="6080700" y="1963088"/>
            <a:ext cx="2861326" cy="1204395"/>
          </a:xfrm>
          <a:prstGeom prst="rect">
            <a:avLst/>
          </a:prstGeom>
          <a:noFill/>
          <a:ln cap="flat" cmpd="sng" w="9525">
            <a:solidFill>
              <a:schemeClr val="dk2"/>
            </a:solidFill>
            <a:prstDash val="solid"/>
            <a:round/>
            <a:headEnd len="sm" w="sm" type="none"/>
            <a:tailEnd len="sm" w="sm" type="none"/>
          </a:ln>
        </p:spPr>
      </p:pic>
      <p:sp>
        <p:nvSpPr>
          <p:cNvPr id="127" name="Google Shape;127;p19"/>
          <p:cNvSpPr txBox="1"/>
          <p:nvPr/>
        </p:nvSpPr>
        <p:spPr>
          <a:xfrm>
            <a:off x="6904300" y="3078650"/>
            <a:ext cx="121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Figure : 2</a:t>
            </a:r>
            <a:endParaRPr>
              <a:latin typeface="Lato"/>
              <a:ea typeface="Lato"/>
              <a:cs typeface="Lato"/>
              <a:sym typeface="Lato"/>
            </a:endParaRPr>
          </a:p>
        </p:txBody>
      </p:sp>
      <p:pic>
        <p:nvPicPr>
          <p:cNvPr id="128" name="Google Shape;128;p19"/>
          <p:cNvPicPr preferRelativeResize="0"/>
          <p:nvPr/>
        </p:nvPicPr>
        <p:blipFill>
          <a:blip r:embed="rId5">
            <a:alphaModFix/>
          </a:blip>
          <a:stretch>
            <a:fillRect/>
          </a:stretch>
        </p:blipFill>
        <p:spPr>
          <a:xfrm>
            <a:off x="6594187" y="3391675"/>
            <a:ext cx="1834352" cy="1375775"/>
          </a:xfrm>
          <a:prstGeom prst="rect">
            <a:avLst/>
          </a:prstGeom>
          <a:noFill/>
          <a:ln cap="flat" cmpd="sng" w="9525">
            <a:solidFill>
              <a:schemeClr val="dk2"/>
            </a:solidFill>
            <a:prstDash val="solid"/>
            <a:round/>
            <a:headEnd len="sm" w="sm" type="none"/>
            <a:tailEnd len="sm" w="sm" type="none"/>
          </a:ln>
        </p:spPr>
      </p:pic>
      <p:sp>
        <p:nvSpPr>
          <p:cNvPr id="129" name="Google Shape;129;p19"/>
          <p:cNvSpPr txBox="1"/>
          <p:nvPr/>
        </p:nvSpPr>
        <p:spPr>
          <a:xfrm>
            <a:off x="6904313" y="4669500"/>
            <a:ext cx="121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Figure : 3</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135" name="Google Shape;135;p20"/>
          <p:cNvSpPr txBox="1"/>
          <p:nvPr>
            <p:ph idx="1" type="body"/>
          </p:nvPr>
        </p:nvSpPr>
        <p:spPr>
          <a:xfrm>
            <a:off x="217050" y="1163300"/>
            <a:ext cx="49911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Contains 23K frames spread  over 3 </a:t>
            </a:r>
            <a:r>
              <a:rPr lang="en">
                <a:latin typeface="Playfair Display"/>
                <a:ea typeface="Playfair Display"/>
                <a:cs typeface="Playfair Display"/>
                <a:sym typeface="Playfair Display"/>
              </a:rPr>
              <a:t>underwater</a:t>
            </a:r>
            <a:r>
              <a:rPr lang="en">
                <a:latin typeface="Playfair Display"/>
                <a:ea typeface="Playfair Display"/>
                <a:cs typeface="Playfair Display"/>
                <a:sym typeface="Playfair Display"/>
              </a:rPr>
              <a:t> videos</a:t>
            </a:r>
            <a:endParaRPr>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Contains CSV files contains COCO-format annotations for each frame</a:t>
            </a:r>
            <a:endParaRPr>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5K images has </a:t>
            </a:r>
            <a:r>
              <a:rPr lang="en">
                <a:latin typeface="Playfair Display"/>
                <a:ea typeface="Playfair Display"/>
                <a:cs typeface="Playfair Display"/>
                <a:sym typeface="Playfair Display"/>
              </a:rPr>
              <a:t>at least</a:t>
            </a:r>
            <a:r>
              <a:rPr lang="en">
                <a:latin typeface="Playfair Display"/>
                <a:ea typeface="Playfair Display"/>
                <a:cs typeface="Playfair Display"/>
                <a:sym typeface="Playfair Display"/>
              </a:rPr>
              <a:t> one annotation. </a:t>
            </a:r>
            <a:endParaRPr>
              <a:latin typeface="Playfair Display"/>
              <a:ea typeface="Playfair Display"/>
              <a:cs typeface="Playfair Display"/>
              <a:sym typeface="Playfair Display"/>
            </a:endParaRPr>
          </a:p>
          <a:p>
            <a:pPr indent="0" lvl="0" marL="0" rtl="0" algn="l">
              <a:spcBef>
                <a:spcPts val="1200"/>
              </a:spcBef>
              <a:spcAft>
                <a:spcPts val="1200"/>
              </a:spcAft>
              <a:buNone/>
            </a:pPr>
            <a:r>
              <a:t/>
            </a:r>
            <a:endParaRPr>
              <a:latin typeface="Playfair Display"/>
              <a:ea typeface="Playfair Display"/>
              <a:cs typeface="Playfair Display"/>
              <a:sym typeface="Playfair Display"/>
            </a:endParaRPr>
          </a:p>
        </p:txBody>
      </p:sp>
      <p:pic>
        <p:nvPicPr>
          <p:cNvPr id="136" name="Google Shape;136;p20"/>
          <p:cNvPicPr preferRelativeResize="0"/>
          <p:nvPr/>
        </p:nvPicPr>
        <p:blipFill>
          <a:blip r:embed="rId3">
            <a:alphaModFix/>
          </a:blip>
          <a:stretch>
            <a:fillRect/>
          </a:stretch>
        </p:blipFill>
        <p:spPr>
          <a:xfrm>
            <a:off x="5204750" y="772450"/>
            <a:ext cx="3883849" cy="1946425"/>
          </a:xfrm>
          <a:prstGeom prst="rect">
            <a:avLst/>
          </a:prstGeom>
          <a:noFill/>
          <a:ln>
            <a:noFill/>
          </a:ln>
        </p:spPr>
      </p:pic>
      <p:pic>
        <p:nvPicPr>
          <p:cNvPr id="137" name="Google Shape;137;p20"/>
          <p:cNvPicPr preferRelativeResize="0"/>
          <p:nvPr/>
        </p:nvPicPr>
        <p:blipFill>
          <a:blip r:embed="rId4">
            <a:alphaModFix/>
          </a:blip>
          <a:stretch>
            <a:fillRect/>
          </a:stretch>
        </p:blipFill>
        <p:spPr>
          <a:xfrm>
            <a:off x="4893850" y="2892025"/>
            <a:ext cx="4194749" cy="1946425"/>
          </a:xfrm>
          <a:prstGeom prst="rect">
            <a:avLst/>
          </a:prstGeom>
          <a:noFill/>
          <a:ln>
            <a:noFill/>
          </a:ln>
        </p:spPr>
      </p:pic>
      <p:pic>
        <p:nvPicPr>
          <p:cNvPr id="138" name="Google Shape;138;p20"/>
          <p:cNvPicPr preferRelativeResize="0"/>
          <p:nvPr/>
        </p:nvPicPr>
        <p:blipFill>
          <a:blip r:embed="rId5">
            <a:alphaModFix/>
          </a:blip>
          <a:stretch>
            <a:fillRect/>
          </a:stretch>
        </p:blipFill>
        <p:spPr>
          <a:xfrm>
            <a:off x="145925" y="2892025"/>
            <a:ext cx="4651025" cy="194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done</a:t>
            </a:r>
            <a:endParaRPr/>
          </a:p>
        </p:txBody>
      </p:sp>
      <p:sp>
        <p:nvSpPr>
          <p:cNvPr id="144" name="Google Shape;144;p21"/>
          <p:cNvSpPr txBox="1"/>
          <p:nvPr>
            <p:ph idx="1" type="body"/>
          </p:nvPr>
        </p:nvSpPr>
        <p:spPr>
          <a:xfrm>
            <a:off x="92850" y="1174625"/>
            <a:ext cx="5743800" cy="3867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Understanding of Problem </a:t>
            </a:r>
            <a:r>
              <a:rPr lang="en" sz="1791">
                <a:latin typeface="Times New Roman"/>
                <a:ea typeface="Times New Roman"/>
                <a:cs typeface="Times New Roman"/>
                <a:sym typeface="Times New Roman"/>
              </a:rPr>
              <a:t>&amp;</a:t>
            </a:r>
            <a:r>
              <a:rPr lang="en">
                <a:latin typeface="Playfair Display"/>
                <a:ea typeface="Playfair Display"/>
                <a:cs typeface="Playfair Display"/>
                <a:sym typeface="Playfair Display"/>
              </a:rPr>
              <a:t> dataset</a:t>
            </a:r>
            <a:endParaRPr>
              <a:latin typeface="Playfair Display"/>
              <a:ea typeface="Playfair Display"/>
              <a:cs typeface="Playfair Display"/>
              <a:sym typeface="Playfair Display"/>
            </a:endParaRPr>
          </a:p>
          <a:p>
            <a:pPr indent="-334327" lvl="0" marL="4572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Preprocessing of Dataset </a:t>
            </a:r>
            <a:endParaRPr>
              <a:latin typeface="Playfair Display"/>
              <a:ea typeface="Playfair Display"/>
              <a:cs typeface="Playfair Display"/>
              <a:sym typeface="Playfair Display"/>
            </a:endParaRPr>
          </a:p>
          <a:p>
            <a:pPr indent="-310832" lvl="1" marL="9144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Bounding Box </a:t>
            </a:r>
            <a:r>
              <a:rPr lang="en">
                <a:latin typeface="Playfair Display"/>
                <a:ea typeface="Playfair Display"/>
                <a:cs typeface="Playfair Display"/>
                <a:sym typeface="Playfair Display"/>
              </a:rPr>
              <a:t>format</a:t>
            </a:r>
            <a:r>
              <a:rPr lang="en">
                <a:latin typeface="Playfair Display"/>
                <a:ea typeface="Playfair Display"/>
                <a:cs typeface="Playfair Display"/>
                <a:sym typeface="Playfair Display"/>
              </a:rPr>
              <a:t> from COCO to YOLO format </a:t>
            </a:r>
            <a:endParaRPr>
              <a:latin typeface="Playfair Display"/>
              <a:ea typeface="Playfair Display"/>
              <a:cs typeface="Playfair Display"/>
              <a:sym typeface="Playfair Display"/>
            </a:endParaRPr>
          </a:p>
          <a:p>
            <a:pPr indent="-310832" lvl="2" marL="13716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[x,y, width, height] -&gt; [x_center, y_center, width, height]</a:t>
            </a:r>
            <a:endParaRPr>
              <a:latin typeface="Playfair Display"/>
              <a:ea typeface="Playfair Display"/>
              <a:cs typeface="Playfair Display"/>
              <a:sym typeface="Playfair Display"/>
            </a:endParaRPr>
          </a:p>
          <a:p>
            <a:pPr indent="-334327" lvl="0" marL="4572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Trained model</a:t>
            </a:r>
            <a:endParaRPr>
              <a:latin typeface="Playfair Display"/>
              <a:ea typeface="Playfair Display"/>
              <a:cs typeface="Playfair Display"/>
              <a:sym typeface="Playfair Display"/>
            </a:endParaRPr>
          </a:p>
          <a:p>
            <a:pPr indent="-310832" lvl="1" marL="9144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Before Mid sem</a:t>
            </a:r>
            <a:endParaRPr>
              <a:latin typeface="Playfair Display"/>
              <a:ea typeface="Playfair Display"/>
              <a:cs typeface="Playfair Display"/>
              <a:sym typeface="Playfair Display"/>
            </a:endParaRPr>
          </a:p>
          <a:p>
            <a:pPr indent="-310832" lvl="2" marL="13716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YOLOv5s</a:t>
            </a:r>
            <a:endParaRPr>
              <a:latin typeface="Playfair Display"/>
              <a:ea typeface="Playfair Display"/>
              <a:cs typeface="Playfair Display"/>
              <a:sym typeface="Playfair Display"/>
            </a:endParaRPr>
          </a:p>
          <a:p>
            <a:pPr indent="-310832" lvl="2" marL="13716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Batch_Size - 8</a:t>
            </a:r>
            <a:endParaRPr>
              <a:latin typeface="Playfair Display"/>
              <a:ea typeface="Playfair Display"/>
              <a:cs typeface="Playfair Display"/>
              <a:sym typeface="Playfair Display"/>
            </a:endParaRPr>
          </a:p>
          <a:p>
            <a:pPr indent="-310832" lvl="2" marL="13716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Epoch - 3</a:t>
            </a:r>
            <a:endParaRPr sz="1400">
              <a:latin typeface="Playfair Display"/>
              <a:ea typeface="Playfair Display"/>
              <a:cs typeface="Playfair Display"/>
              <a:sym typeface="Playfair Display"/>
            </a:endParaRPr>
          </a:p>
          <a:p>
            <a:pPr indent="-310832" lvl="0" marL="914400" rtl="0" algn="l">
              <a:spcBef>
                <a:spcPts val="0"/>
              </a:spcBef>
              <a:spcAft>
                <a:spcPts val="0"/>
              </a:spcAft>
              <a:buSzPct val="100000"/>
              <a:buFont typeface="Playfair Display"/>
              <a:buChar char="-"/>
            </a:pPr>
            <a:r>
              <a:rPr lang="en" sz="1400">
                <a:latin typeface="Playfair Display"/>
                <a:ea typeface="Playfair Display"/>
                <a:cs typeface="Playfair Display"/>
                <a:sym typeface="Playfair Display"/>
              </a:rPr>
              <a:t>Learnings</a:t>
            </a:r>
            <a:endParaRPr sz="1400">
              <a:latin typeface="Playfair Display"/>
              <a:ea typeface="Playfair Display"/>
              <a:cs typeface="Playfair Display"/>
              <a:sym typeface="Playfair Display"/>
            </a:endParaRPr>
          </a:p>
          <a:p>
            <a:pPr indent="-310832" lvl="0" marL="1371600" rtl="0" algn="l">
              <a:spcBef>
                <a:spcPts val="0"/>
              </a:spcBef>
              <a:spcAft>
                <a:spcPts val="0"/>
              </a:spcAft>
              <a:buSzPct val="100000"/>
              <a:buFont typeface="Playfair Display"/>
              <a:buChar char="-"/>
            </a:pPr>
            <a:r>
              <a:rPr lang="en" sz="1400">
                <a:latin typeface="Playfair Display"/>
                <a:ea typeface="Playfair Display"/>
                <a:cs typeface="Playfair Display"/>
                <a:sym typeface="Playfair Display"/>
              </a:rPr>
              <a:t>Had a bad framework</a:t>
            </a:r>
            <a:endParaRPr sz="1400">
              <a:latin typeface="Playfair Display"/>
              <a:ea typeface="Playfair Display"/>
              <a:cs typeface="Playfair Display"/>
              <a:sym typeface="Playfair Display"/>
            </a:endParaRPr>
          </a:p>
          <a:p>
            <a:pPr indent="-310832" lvl="0" marL="1371600" rtl="0" algn="l">
              <a:spcBef>
                <a:spcPts val="0"/>
              </a:spcBef>
              <a:spcAft>
                <a:spcPts val="0"/>
              </a:spcAft>
              <a:buSzPct val="100000"/>
              <a:buFont typeface="Playfair Display"/>
              <a:buChar char="-"/>
            </a:pPr>
            <a:r>
              <a:rPr lang="en" sz="1400">
                <a:latin typeface="Playfair Display"/>
                <a:ea typeface="Playfair Display"/>
                <a:cs typeface="Playfair Display"/>
                <a:sym typeface="Playfair Display"/>
              </a:rPr>
              <a:t>Needed a larger architecture to run</a:t>
            </a:r>
            <a:endParaRPr sz="1400">
              <a:latin typeface="Playfair Display"/>
              <a:ea typeface="Playfair Display"/>
              <a:cs typeface="Playfair Display"/>
              <a:sym typeface="Playfair Display"/>
            </a:endParaRPr>
          </a:p>
          <a:p>
            <a:pPr indent="-310832" lvl="0" marL="1371600" rtl="0" algn="l">
              <a:spcBef>
                <a:spcPts val="0"/>
              </a:spcBef>
              <a:spcAft>
                <a:spcPts val="0"/>
              </a:spcAft>
              <a:buSzPct val="100000"/>
              <a:buFont typeface="Playfair Display"/>
              <a:buChar char="-"/>
            </a:pPr>
            <a:r>
              <a:rPr lang="en" sz="1400">
                <a:latin typeface="Playfair Display"/>
                <a:ea typeface="Playfair Display"/>
                <a:cs typeface="Playfair Display"/>
                <a:sym typeface="Playfair Display"/>
              </a:rPr>
              <a:t>More training was required</a:t>
            </a:r>
            <a:endParaRPr sz="1400">
              <a:latin typeface="Playfair Display"/>
              <a:ea typeface="Playfair Display"/>
              <a:cs typeface="Playfair Display"/>
              <a:sym typeface="Playfair Display"/>
            </a:endParaRPr>
          </a:p>
          <a:p>
            <a:pPr indent="-310832" lvl="1" marL="9144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After End sem</a:t>
            </a:r>
            <a:endParaRPr>
              <a:latin typeface="Playfair Display"/>
              <a:ea typeface="Playfair Display"/>
              <a:cs typeface="Playfair Display"/>
              <a:sym typeface="Playfair Display"/>
            </a:endParaRPr>
          </a:p>
          <a:p>
            <a:pPr indent="-310832" lvl="2" marL="13716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YOLOv5m</a:t>
            </a:r>
            <a:endParaRPr>
              <a:latin typeface="Playfair Display"/>
              <a:ea typeface="Playfair Display"/>
              <a:cs typeface="Playfair Display"/>
              <a:sym typeface="Playfair Display"/>
            </a:endParaRPr>
          </a:p>
          <a:p>
            <a:pPr indent="-310832" lvl="2" marL="13716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Batch_Size - 12</a:t>
            </a:r>
            <a:endParaRPr>
              <a:latin typeface="Playfair Display"/>
              <a:ea typeface="Playfair Display"/>
              <a:cs typeface="Playfair Display"/>
              <a:sym typeface="Playfair Display"/>
            </a:endParaRPr>
          </a:p>
          <a:p>
            <a:pPr indent="-310832" lvl="2" marL="13716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Epoch - 18</a:t>
            </a:r>
            <a:endParaRPr>
              <a:latin typeface="Playfair Display"/>
              <a:ea typeface="Playfair Display"/>
              <a:cs typeface="Playfair Display"/>
              <a:sym typeface="Playfair Display"/>
            </a:endParaRPr>
          </a:p>
        </p:txBody>
      </p:sp>
      <p:pic>
        <p:nvPicPr>
          <p:cNvPr id="145" name="Google Shape;145;p21"/>
          <p:cNvPicPr preferRelativeResize="0"/>
          <p:nvPr/>
        </p:nvPicPr>
        <p:blipFill>
          <a:blip r:embed="rId3">
            <a:alphaModFix/>
          </a:blip>
          <a:stretch>
            <a:fillRect/>
          </a:stretch>
        </p:blipFill>
        <p:spPr>
          <a:xfrm>
            <a:off x="5025087" y="3635261"/>
            <a:ext cx="3974851" cy="1381000"/>
          </a:xfrm>
          <a:prstGeom prst="rect">
            <a:avLst/>
          </a:prstGeom>
          <a:noFill/>
          <a:ln cap="flat" cmpd="sng" w="9525">
            <a:solidFill>
              <a:schemeClr val="dk2"/>
            </a:solidFill>
            <a:prstDash val="solid"/>
            <a:round/>
            <a:headEnd len="sm" w="sm" type="none"/>
            <a:tailEnd len="sm" w="sm" type="none"/>
          </a:ln>
        </p:spPr>
      </p:pic>
      <p:pic>
        <p:nvPicPr>
          <p:cNvPr id="146" name="Google Shape;146;p21"/>
          <p:cNvPicPr preferRelativeResize="0"/>
          <p:nvPr/>
        </p:nvPicPr>
        <p:blipFill rotWithShape="1">
          <a:blip r:embed="rId4">
            <a:alphaModFix/>
          </a:blip>
          <a:srcRect b="0" l="0" r="0" t="0"/>
          <a:stretch/>
        </p:blipFill>
        <p:spPr>
          <a:xfrm>
            <a:off x="4961975" y="127250"/>
            <a:ext cx="4101074" cy="1381000"/>
          </a:xfrm>
          <a:prstGeom prst="rect">
            <a:avLst/>
          </a:prstGeom>
          <a:noFill/>
          <a:ln cap="flat" cmpd="sng" w="9525">
            <a:solidFill>
              <a:schemeClr val="dk2"/>
            </a:solidFill>
            <a:prstDash val="solid"/>
            <a:round/>
            <a:headEnd len="sm" w="sm" type="none"/>
            <a:tailEnd len="sm" w="sm" type="none"/>
          </a:ln>
        </p:spPr>
      </p:pic>
      <p:pic>
        <p:nvPicPr>
          <p:cNvPr id="147" name="Google Shape;147;p21"/>
          <p:cNvPicPr preferRelativeResize="0"/>
          <p:nvPr/>
        </p:nvPicPr>
        <p:blipFill>
          <a:blip r:embed="rId5">
            <a:alphaModFix/>
          </a:blip>
          <a:stretch>
            <a:fillRect/>
          </a:stretch>
        </p:blipFill>
        <p:spPr>
          <a:xfrm>
            <a:off x="5775326" y="1643225"/>
            <a:ext cx="3287725" cy="18570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