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notesMasterIdLst>
    <p:notesMasterId r:id="rId16"/>
  </p:notesMasterIdLst>
  <p:handoutMasterIdLst>
    <p:handoutMasterId r:id="rId17"/>
  </p:handoutMasterIdLst>
  <p:sldIdLst>
    <p:sldId id="256" r:id="rId2"/>
    <p:sldId id="275" r:id="rId3"/>
    <p:sldId id="258" r:id="rId4"/>
    <p:sldId id="264" r:id="rId5"/>
    <p:sldId id="265" r:id="rId6"/>
    <p:sldId id="266" r:id="rId7"/>
    <p:sldId id="267" r:id="rId8"/>
    <p:sldId id="268" r:id="rId9"/>
    <p:sldId id="269" r:id="rId10"/>
    <p:sldId id="270" r:id="rId11"/>
    <p:sldId id="274" r:id="rId12"/>
    <p:sldId id="271" r:id="rId13"/>
    <p:sldId id="272" r:id="rId14"/>
    <p:sldId id="273"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xmlns=""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02/10/2021</a:t>
            </a:fld>
            <a:endParaRPr lang="fr-FR"/>
          </a:p>
        </p:txBody>
      </p:sp>
      <p:sp>
        <p:nvSpPr>
          <p:cNvPr id="4" name="Espace réservé du pied de page 3">
            <a:extLst>
              <a:ext uri="{FF2B5EF4-FFF2-40B4-BE49-F238E27FC236}">
                <a16:creationId xmlns:a16="http://schemas.microsoft.com/office/drawing/2014/main" xmlns=""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xmlns=""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02/10/2021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11</a:t>
            </a:fld>
            <a:endParaRPr lang="fr-FR"/>
          </a:p>
        </p:txBody>
      </p:sp>
    </p:spTree>
    <p:extLst>
      <p:ext uri="{BB962C8B-B14F-4D97-AF65-F5344CB8AC3E}">
        <p14:creationId xmlns:p14="http://schemas.microsoft.com/office/powerpoint/2010/main" val="1904282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12</a:t>
            </a:fld>
            <a:endParaRPr lang="fr-FR"/>
          </a:p>
        </p:txBody>
      </p:sp>
    </p:spTree>
    <p:extLst>
      <p:ext uri="{BB962C8B-B14F-4D97-AF65-F5344CB8AC3E}">
        <p14:creationId xmlns:p14="http://schemas.microsoft.com/office/powerpoint/2010/main" val="17732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13</a:t>
            </a:fld>
            <a:endParaRPr lang="fr-FR"/>
          </a:p>
        </p:txBody>
      </p:sp>
    </p:spTree>
    <p:extLst>
      <p:ext uri="{BB962C8B-B14F-4D97-AF65-F5344CB8AC3E}">
        <p14:creationId xmlns:p14="http://schemas.microsoft.com/office/powerpoint/2010/main" val="379739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14</a:t>
            </a:fld>
            <a:endParaRPr lang="fr-FR"/>
          </a:p>
        </p:txBody>
      </p:sp>
    </p:spTree>
    <p:extLst>
      <p:ext uri="{BB962C8B-B14F-4D97-AF65-F5344CB8AC3E}">
        <p14:creationId xmlns:p14="http://schemas.microsoft.com/office/powerpoint/2010/main" val="156985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21176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4</a:t>
            </a:fld>
            <a:endParaRPr lang="fr-FR"/>
          </a:p>
        </p:txBody>
      </p:sp>
    </p:spTree>
    <p:extLst>
      <p:ext uri="{BB962C8B-B14F-4D97-AF65-F5344CB8AC3E}">
        <p14:creationId xmlns:p14="http://schemas.microsoft.com/office/powerpoint/2010/main" val="113254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318775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1839115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359355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8</a:t>
            </a:fld>
            <a:endParaRPr lang="fr-FR"/>
          </a:p>
        </p:txBody>
      </p:sp>
    </p:spTree>
    <p:extLst>
      <p:ext uri="{BB962C8B-B14F-4D97-AF65-F5344CB8AC3E}">
        <p14:creationId xmlns:p14="http://schemas.microsoft.com/office/powerpoint/2010/main" val="9346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9</a:t>
            </a:fld>
            <a:endParaRPr lang="fr-FR"/>
          </a:p>
        </p:txBody>
      </p:sp>
    </p:spTree>
    <p:extLst>
      <p:ext uri="{BB962C8B-B14F-4D97-AF65-F5344CB8AC3E}">
        <p14:creationId xmlns:p14="http://schemas.microsoft.com/office/powerpoint/2010/main" val="853921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10</a:t>
            </a:fld>
            <a:endParaRPr lang="fr-FR"/>
          </a:p>
        </p:txBody>
      </p:sp>
    </p:spTree>
    <p:extLst>
      <p:ext uri="{BB962C8B-B14F-4D97-AF65-F5344CB8AC3E}">
        <p14:creationId xmlns:p14="http://schemas.microsoft.com/office/powerpoint/2010/main" val="4194527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02/10/2021</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smtClean="0"/>
              <a:t>Modifiez le style du titre</a:t>
            </a:r>
            <a:endParaRPr lang="fr-FR" noProof="0"/>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smtClean="0"/>
              <a:t>Modifiez le style du titre</a:t>
            </a:r>
            <a:endParaRPr lang="fr-FR" noProof="0"/>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smtClean="0"/>
              <a:t>Modifiez le style du titre</a:t>
            </a:r>
            <a:endParaRPr lang="fr-FR" noProof="0"/>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smtClean="0"/>
              <a:t>Modifiez le style du titre</a:t>
            </a:r>
            <a:endParaRPr lang="fr-FR" noProof="0"/>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02/10/2021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smtClean="0"/>
              <a:t>Modifiez le style du titre</a:t>
            </a:r>
            <a:endParaRPr lang="fr-FR" noProof="0"/>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02/10/2021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02/10/2021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02/10/2021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02/10/2021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02/10/2021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02/10/2021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02/10/2021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02/10/2021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02/10/2021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02/10/2021</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268D3E5-C7A3-47DF-A374-46BF83A69904}"/>
              </a:ext>
            </a:extLst>
          </p:cNvPr>
          <p:cNvSpPr>
            <a:spLocks noGrp="1"/>
          </p:cNvSpPr>
          <p:nvPr>
            <p:ph type="ctrTitle"/>
          </p:nvPr>
        </p:nvSpPr>
        <p:spPr>
          <a:xfrm>
            <a:off x="953308" y="1122363"/>
            <a:ext cx="10637806" cy="2387600"/>
          </a:xfrm>
        </p:spPr>
        <p:txBody>
          <a:bodyPr rtlCol="0">
            <a:normAutofit/>
          </a:bodyPr>
          <a:lstStyle/>
          <a:p>
            <a:pPr algn="ctr"/>
            <a:r>
              <a:rPr lang="fr-FR" sz="5400" dirty="0" smtClean="0">
                <a:latin typeface="Rockwell" panose="02060603020205020403" pitchFamily="18" charset="0"/>
              </a:rPr>
              <a:t>&lt; </a:t>
            </a:r>
            <a:r>
              <a:rPr lang="fr-FR" sz="5400" b="1" dirty="0" err="1" smtClean="0"/>
              <a:t>RDBMs</a:t>
            </a:r>
            <a:r>
              <a:rPr lang="fr-FR" sz="5400" b="1" dirty="0" smtClean="0"/>
              <a:t> </a:t>
            </a:r>
            <a:r>
              <a:rPr lang="fr-FR" sz="5400" dirty="0" smtClean="0">
                <a:latin typeface="Rockwell" panose="02060603020205020403" pitchFamily="18" charset="0"/>
              </a:rPr>
              <a:t>&gt;</a:t>
            </a:r>
            <a:endParaRPr lang="fr-FR" sz="5400" dirty="0">
              <a:latin typeface="Rockwell" panose="02060603020205020403" pitchFamily="18" charset="0"/>
            </a:endParaRPr>
          </a:p>
        </p:txBody>
      </p:sp>
      <p:sp>
        <p:nvSpPr>
          <p:cNvPr id="3" name="Sous-titre 2">
            <a:extLst>
              <a:ext uri="{FF2B5EF4-FFF2-40B4-BE49-F238E27FC236}">
                <a16:creationId xmlns:a16="http://schemas.microsoft.com/office/drawing/2014/main" xmlns="" id="{2E78725B-6E40-4D82-B375-7831D81C29EE}"/>
              </a:ext>
            </a:extLst>
          </p:cNvPr>
          <p:cNvSpPr>
            <a:spLocks noGrp="1"/>
          </p:cNvSpPr>
          <p:nvPr>
            <p:ph type="subTitle" idx="1"/>
          </p:nvPr>
        </p:nvSpPr>
        <p:spPr/>
        <p:txBody>
          <a:bodyPr rtlCol="0">
            <a:normAutofit/>
          </a:bodyPr>
          <a:lstStyle/>
          <a:p>
            <a:pPr algn="ctr"/>
            <a:r>
              <a:rPr lang="fr-FR" sz="2400" dirty="0" err="1">
                <a:latin typeface="Tahoma" panose="020B0604030504040204" pitchFamily="34" charset="0"/>
                <a:ea typeface="Tahoma" panose="020B0604030504040204" pitchFamily="34" charset="0"/>
                <a:cs typeface="Tahoma" panose="020B0604030504040204" pitchFamily="34" charset="0"/>
              </a:rPr>
              <a:t>Relational</a:t>
            </a:r>
            <a:r>
              <a:rPr lang="fr-FR" sz="2400" dirty="0">
                <a:latin typeface="Tahoma" panose="020B0604030504040204" pitchFamily="34" charset="0"/>
                <a:ea typeface="Tahoma" panose="020B0604030504040204" pitchFamily="34" charset="0"/>
                <a:cs typeface="Tahoma" panose="020B0604030504040204" pitchFamily="34" charset="0"/>
              </a:rPr>
              <a:t> </a:t>
            </a:r>
            <a:r>
              <a:rPr lang="fr-FR" sz="2400" dirty="0" err="1">
                <a:latin typeface="Tahoma" panose="020B0604030504040204" pitchFamily="34" charset="0"/>
                <a:ea typeface="Tahoma" panose="020B0604030504040204" pitchFamily="34" charset="0"/>
                <a:cs typeface="Tahoma" panose="020B0604030504040204" pitchFamily="34" charset="0"/>
              </a:rPr>
              <a:t>Database</a:t>
            </a:r>
            <a:r>
              <a:rPr lang="fr-FR" sz="2400" dirty="0">
                <a:latin typeface="Tahoma" panose="020B0604030504040204" pitchFamily="34" charset="0"/>
                <a:ea typeface="Tahoma" panose="020B0604030504040204" pitchFamily="34" charset="0"/>
                <a:cs typeface="Tahoma" panose="020B0604030504040204" pitchFamily="34" charset="0"/>
              </a:rPr>
              <a:t> Management System</a:t>
            </a:r>
            <a:endParaRPr lang="fr-FR"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err="1">
                <a:latin typeface="Rockwell" panose="02060603020205020403" pitchFamily="18" charset="0"/>
              </a:rPr>
              <a:t>Defragmentation</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700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offers several approaches to defragmentation – during backup, index creation, and with an OPTIMIZE Table command. Without going into much detail, we’ll just say that having that many options for table maintenance is convenient for developers, and it surely saves a lot of time.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allows scanning the entire tables of a data layer to find empty rows and delete the unnecessary elements. By doing so, the system frees up the disk space. However, the method requires a lot of CPU and can affect the application’s performance</a:t>
            </a:r>
            <a:r>
              <a:rPr lang="en-US" dirty="0" smtClean="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offers an efficient garbage collector that doesn’t create more than 15-20% of overhead. Technically, developers can even run garbage collector on a continuous basis, because it’s that efficient.</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546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a:latin typeface="Rockwell" panose="02060603020205020403" pitchFamily="18" charset="0"/>
              </a:rPr>
              <a:t>Indexes</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625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organized indexes in tables and clusters. Developers can automatically locate and update indexes in their databases. The search isn’t highly flexible – you can’t search for multiple indexes in a single query. MySQL supports multi-column indexes, allowing adding up to 16 columns.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offers rich automated functionality for index management. They can organize in clusters and maintain the correct row order without manual involvement. The solution also supports multiple-index searches and partial </a:t>
            </a:r>
            <a:r>
              <a:rPr lang="en-US" dirty="0" err="1">
                <a:latin typeface="Tahoma" panose="020B0604030504040204" pitchFamily="34" charset="0"/>
                <a:ea typeface="Tahoma" panose="020B0604030504040204" pitchFamily="34" charset="0"/>
                <a:cs typeface="Tahoma" panose="020B0604030504040204" pitchFamily="34" charset="0"/>
              </a:rPr>
              <a:t>indexes.efficient</a:t>
            </a:r>
            <a:r>
              <a:rPr lang="en-US" dirty="0">
                <a:latin typeface="Tahoma" panose="020B0604030504040204" pitchFamily="34" charset="0"/>
                <a:ea typeface="Tahoma" panose="020B0604030504040204" pitchFamily="34" charset="0"/>
                <a:cs typeface="Tahoma" panose="020B0604030504040204" pitchFamily="34" charset="0"/>
              </a:rPr>
              <a:t>.</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30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a:latin typeface="Rockwell" panose="02060603020205020403" pitchFamily="18" charset="0"/>
              </a:rPr>
              <a:t>Memory-</a:t>
            </a:r>
            <a:r>
              <a:rPr lang="fr-FR" sz="4400" dirty="0" err="1">
                <a:latin typeface="Rockwell" panose="02060603020205020403" pitchFamily="18" charset="0"/>
              </a:rPr>
              <a:t>Optimized</a:t>
            </a:r>
            <a:r>
              <a:rPr lang="fr-FR" sz="4400" dirty="0">
                <a:latin typeface="Rockwell" panose="02060603020205020403" pitchFamily="18" charset="0"/>
              </a:rPr>
              <a:t> Tables</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775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doesn’t support in-memory database creation.</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uses an optimistic strategy to handle memory-optimized tables, which means they can participate in transactions along with ordinary tables. Memory-based transactions are faster than regular ones, and this allows a drastic increase in application speed.</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273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a:latin typeface="Rockwell" panose="02060603020205020403" pitchFamily="18" charset="0"/>
              </a:rPr>
              <a:t>JSON Support</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625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supports JSON files, as well as their indexing and partial updates. The database supports even more additional data than MySQL. Users can upload user-defined types, geospatial data, create multi-dimensional arrays, and a lot more.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also provides full support of JSON documents, their updates, functionality, and maintenance. It has a lot of additional features for GPS data, user-defined types, hierarchical information, etc.</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522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err="1">
                <a:latin typeface="Rockwell" panose="02060603020205020403" pitchFamily="18" charset="0"/>
              </a:rPr>
              <a:t>Replication</a:t>
            </a:r>
            <a:r>
              <a:rPr lang="fr-FR" sz="4400" dirty="0">
                <a:latin typeface="Rockwell" panose="02060603020205020403" pitchFamily="18" charset="0"/>
              </a:rPr>
              <a:t> and </a:t>
            </a:r>
            <a:r>
              <a:rPr lang="fr-FR" sz="4400" dirty="0" err="1">
                <a:latin typeface="Rockwell" panose="02060603020205020403" pitchFamily="18" charset="0"/>
              </a:rPr>
              <a:t>Sharding</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700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allows partitioning databases with hashing functions in order to distribute data among several nodes. Developers can generate a specific partition key that will define the data location. Hashing permits avoiding bottlenecks and simplifying maintenance.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allows making LIST and RANGE partitions where the index of a partition is created manually. Developers need to identify children and parent column before assigning a partition for them.</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also provides access to RANGE partitioning, where the partition is assigned to all values that fall into a particular range. If the data lies within the threshold, it will be moved to the partition.</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68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lstStyle/>
          <a:p>
            <a:pPr marL="0" indent="0">
              <a:buNone/>
            </a:pPr>
            <a:r>
              <a:rPr lang="fr-FR" dirty="0" smtClean="0"/>
              <a:t>    Introduction </a:t>
            </a:r>
          </a:p>
          <a:p>
            <a:pPr lvl="1"/>
            <a:r>
              <a:rPr lang="fr-FR" dirty="0" err="1" smtClean="0"/>
              <a:t>What</a:t>
            </a:r>
            <a:r>
              <a:rPr lang="fr-FR" dirty="0" smtClean="0"/>
              <a:t> </a:t>
            </a:r>
            <a:r>
              <a:rPr lang="fr-FR" dirty="0" err="1" smtClean="0"/>
              <a:t>is</a:t>
            </a:r>
            <a:r>
              <a:rPr lang="fr-FR" dirty="0" smtClean="0"/>
              <a:t> RDBMS ?</a:t>
            </a:r>
          </a:p>
          <a:p>
            <a:pPr lvl="1"/>
            <a:r>
              <a:rPr lang="fr-FR" dirty="0" err="1" smtClean="0"/>
              <a:t>What</a:t>
            </a:r>
            <a:r>
              <a:rPr lang="fr-FR" dirty="0" smtClean="0"/>
              <a:t> </a:t>
            </a:r>
            <a:r>
              <a:rPr lang="fr-FR" dirty="0" err="1" smtClean="0"/>
              <a:t>is</a:t>
            </a:r>
            <a:r>
              <a:rPr lang="fr-FR" dirty="0" smtClean="0"/>
              <a:t> SQL ?</a:t>
            </a:r>
          </a:p>
          <a:p>
            <a:pPr marL="457200" lvl="1" indent="0">
              <a:buNone/>
            </a:pPr>
            <a:r>
              <a:rPr lang="fr-FR" dirty="0" err="1" smtClean="0"/>
              <a:t>Popular</a:t>
            </a:r>
            <a:r>
              <a:rPr lang="fr-FR" dirty="0" smtClean="0"/>
              <a:t> RDBMS ( MYSQL / POSTGRESQL /SQLSERVER ) </a:t>
            </a:r>
          </a:p>
          <a:p>
            <a:pPr marL="457200" lvl="1" indent="0">
              <a:buNone/>
            </a:pPr>
            <a:r>
              <a:rPr lang="fr-FR" dirty="0" err="1" smtClean="0"/>
              <a:t>Defference</a:t>
            </a:r>
            <a:r>
              <a:rPr lang="fr-FR" dirty="0" smtClean="0"/>
              <a:t> </a:t>
            </a:r>
            <a:r>
              <a:rPr lang="fr-FR" dirty="0" err="1" smtClean="0"/>
              <a:t>between</a:t>
            </a:r>
            <a:r>
              <a:rPr lang="fr-FR" dirty="0" smtClean="0"/>
              <a:t> the </a:t>
            </a:r>
            <a:r>
              <a:rPr lang="fr-FR" dirty="0" err="1" smtClean="0"/>
              <a:t>presented</a:t>
            </a:r>
            <a:r>
              <a:rPr lang="fr-FR" dirty="0" smtClean="0"/>
              <a:t> RDBMS   </a:t>
            </a:r>
          </a:p>
        </p:txBody>
      </p:sp>
    </p:spTree>
    <p:extLst>
      <p:ext uri="{BB962C8B-B14F-4D97-AF65-F5344CB8AC3E}">
        <p14:creationId xmlns:p14="http://schemas.microsoft.com/office/powerpoint/2010/main" val="77082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en-US" sz="4400" dirty="0">
                <a:latin typeface="Rockwell" panose="02060603020205020403" pitchFamily="18" charset="0"/>
              </a:rPr>
              <a:t>What is </a:t>
            </a:r>
            <a:r>
              <a:rPr lang="en-US" sz="4400" dirty="0" smtClean="0">
                <a:latin typeface="Rockwell" panose="02060603020205020403" pitchFamily="18" charset="0"/>
              </a:rPr>
              <a:t>a RDBMS ?</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lstStyle/>
          <a:p>
            <a:pPr marL="0" indent="0">
              <a:buNone/>
            </a:pPr>
            <a:r>
              <a:rPr lang="en-US" dirty="0"/>
              <a:t>A relational database management system (RDBMS) is a program that allows you to create, update, and administer a relational database. Most relational database management systems use the SQL language to access the database.</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err="1">
                <a:latin typeface="Rockwell" panose="02060603020205020403" pitchFamily="18" charset="0"/>
              </a:rPr>
              <a:t>What</a:t>
            </a:r>
            <a:r>
              <a:rPr lang="fr-FR" sz="4400" dirty="0">
                <a:latin typeface="Rockwell" panose="02060603020205020403" pitchFamily="18" charset="0"/>
              </a:rPr>
              <a:t> </a:t>
            </a:r>
            <a:r>
              <a:rPr lang="fr-FR" sz="4400" dirty="0" err="1">
                <a:latin typeface="Rockwell" panose="02060603020205020403" pitchFamily="18" charset="0"/>
              </a:rPr>
              <a:t>is</a:t>
            </a:r>
            <a:r>
              <a:rPr lang="fr-FR" sz="4400" dirty="0">
                <a:latin typeface="Rockwell" panose="02060603020205020403" pitchFamily="18" charset="0"/>
              </a:rPr>
              <a:t> SQL?</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(Structured Query Language) is a programming language used to communicate with data stored in a relational database management system. SQL syntax is similar to the English language, which makes it relatively easy to write, read, and interpret.</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rtl="0">
              <a:buNone/>
            </a:pP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102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err="1">
                <a:latin typeface="Rockwell" panose="02060603020205020403" pitchFamily="18" charset="0"/>
              </a:rPr>
              <a:t>Popular</a:t>
            </a:r>
            <a:r>
              <a:rPr lang="fr-FR" sz="4400" dirty="0">
                <a:latin typeface="Rockwell" panose="02060603020205020403" pitchFamily="18" charset="0"/>
              </a:rPr>
              <a:t> </a:t>
            </a:r>
            <a:r>
              <a:rPr lang="fr-FR" sz="4400" dirty="0" err="1">
                <a:latin typeface="Rockwell" panose="02060603020205020403" pitchFamily="18" charset="0"/>
              </a:rPr>
              <a:t>Relational</a:t>
            </a:r>
            <a:r>
              <a:rPr lang="fr-FR" sz="4400" dirty="0">
                <a:latin typeface="Rockwell" panose="02060603020205020403" pitchFamily="18" charset="0"/>
              </a:rPr>
              <a:t> </a:t>
            </a:r>
            <a:r>
              <a:rPr lang="fr-FR" sz="4400" dirty="0" err="1">
                <a:latin typeface="Rockwell" panose="02060603020205020403" pitchFamily="18" charset="0"/>
              </a:rPr>
              <a:t>Database</a:t>
            </a:r>
            <a:r>
              <a:rPr lang="fr-FR" sz="4400" dirty="0">
                <a:latin typeface="Rockwell" panose="02060603020205020403" pitchFamily="18" charset="0"/>
              </a:rPr>
              <a:t> Management </a:t>
            </a:r>
            <a:r>
              <a:rPr lang="fr-FR" sz="4400" dirty="0" err="1">
                <a:latin typeface="Rockwell" panose="02060603020205020403" pitchFamily="18" charset="0"/>
              </a:rPr>
              <a:t>Systems</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syntax may differ slightly depending on which RDBMS you are using</a:t>
            </a:r>
            <a:r>
              <a:rPr lang="en-US" dirty="0" smtClean="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In this presentation we will talk about MySQL, </a:t>
            </a:r>
            <a:r>
              <a:rPr lang="en-US" dirty="0" err="1" smtClean="0">
                <a:latin typeface="Tahoma" panose="020B0604030504040204" pitchFamily="34" charset="0"/>
                <a:ea typeface="Tahoma" panose="020B0604030504040204" pitchFamily="34" charset="0"/>
                <a:cs typeface="Tahoma" panose="020B0604030504040204" pitchFamily="34" charset="0"/>
              </a:rPr>
              <a:t>PostgreSQL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SQLServer</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826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a:latin typeface="Rockwell" panose="02060603020205020403" pitchFamily="18" charset="0"/>
              </a:rPr>
              <a:t>MySQL</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77500" lnSpcReduction="2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is the most popular open source SQL database. It is typically used for web application development, and often accessed using PHP.</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main advantages of MySQL are that it is easy to use, inexpensive, reliable (has been around since 1995), and has a large community of developers who can help answer questions.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Some of the disadvantages are that it has been known to suffer from poor performance when scaling, open source development has lagged since Oracle has taken control of MySQL, and it does not include some advanced features that developers may be used to.</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4874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err="1">
                <a:latin typeface="Rockwell" panose="02060603020205020403" pitchFamily="18" charset="0"/>
              </a:rPr>
              <a:t>PostgreSQL</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fontScale="77500" lnSpcReduction="20000"/>
          </a:bodyPr>
          <a:lstStyle/>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is an open source SQL database that is not controlled by any corporation. It is typically used for web application development.</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shares many of the same advantages of MySQL. It is easy to use, inexpensive, reliable and has a large community of developers. It also provides some additional features such as foreign key support without requiring complex configuration.</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main disadvantage of </a:t>
            </a: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is that it can be slower in performance than other databases such as MySQL. It is also slightly less popular than MySQL.</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054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DB6CE4-2B13-4715-B5B2-615A55922CA1}"/>
              </a:ext>
            </a:extLst>
          </p:cNvPr>
          <p:cNvSpPr>
            <a:spLocks noGrp="1"/>
          </p:cNvSpPr>
          <p:nvPr>
            <p:ph type="title"/>
          </p:nvPr>
        </p:nvSpPr>
        <p:spPr/>
        <p:txBody>
          <a:bodyPr rtlCol="0">
            <a:normAutofit/>
          </a:bodyPr>
          <a:lstStyle/>
          <a:p>
            <a:r>
              <a:rPr lang="fr-FR" sz="4400" dirty="0">
                <a:latin typeface="Rockwell" panose="02060603020205020403" pitchFamily="18" charset="0"/>
              </a:rPr>
              <a:t>SQL Server</a:t>
            </a:r>
            <a:endParaRPr lang="fr-FR" sz="4400" dirty="0">
              <a:latin typeface="Rockwell" panose="02060603020205020403" pitchFamily="18" charset="0"/>
            </a:endParaRPr>
          </a:p>
        </p:txBody>
      </p:sp>
      <p:sp>
        <p:nvSpPr>
          <p:cNvPr id="3" name="Espace réservé du contenu 2">
            <a:extLst>
              <a:ext uri="{FF2B5EF4-FFF2-40B4-BE49-F238E27FC236}">
                <a16:creationId xmlns:a16="http://schemas.microsoft.com/office/drawing/2014/main" xmlns="" id="{143F5361-68C0-4BF5-80C8-F1E7BF92B2DB}"/>
              </a:ext>
            </a:extLst>
          </p:cNvPr>
          <p:cNvSpPr>
            <a:spLocks noGrp="1"/>
          </p:cNvSpPr>
          <p:nvPr>
            <p:ph idx="1"/>
          </p:nvPr>
        </p:nvSpPr>
        <p:spPr/>
        <p:txBody>
          <a:bodyPr rtlCol="0">
            <a:normAutofit/>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Microsoft owns SQL Server. Like Oracle DB, the code is close sourced.</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Large enterprise applications mostly use SQL Server.</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Microsoft offers a free entry-level version called Express but can become very expensive as you scale your application.</a:t>
            </a:r>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087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268D3E5-C7A3-47DF-A374-46BF83A69904}"/>
              </a:ext>
            </a:extLst>
          </p:cNvPr>
          <p:cNvSpPr>
            <a:spLocks noGrp="1"/>
          </p:cNvSpPr>
          <p:nvPr>
            <p:ph type="ctrTitle"/>
          </p:nvPr>
        </p:nvSpPr>
        <p:spPr>
          <a:xfrm>
            <a:off x="953308" y="1122363"/>
            <a:ext cx="10637806" cy="2387600"/>
          </a:xfrm>
        </p:spPr>
        <p:txBody>
          <a:bodyPr rtlCol="0">
            <a:normAutofit/>
          </a:bodyPr>
          <a:lstStyle/>
          <a:p>
            <a:pPr algn="ctr"/>
            <a:r>
              <a:rPr lang="fr-FR" sz="5400" dirty="0" err="1" smtClean="0">
                <a:latin typeface="Rockwell" panose="02060603020205020403" pitchFamily="18" charset="0"/>
              </a:rPr>
              <a:t>Defference</a:t>
            </a:r>
            <a:r>
              <a:rPr lang="fr-FR" sz="5400" dirty="0" smtClean="0">
                <a:latin typeface="Rockwell" panose="02060603020205020403" pitchFamily="18" charset="0"/>
              </a:rPr>
              <a:t> </a:t>
            </a:r>
            <a:r>
              <a:rPr lang="fr-FR" sz="5400" dirty="0" err="1" smtClean="0">
                <a:latin typeface="Rockwell" panose="02060603020205020403" pitchFamily="18" charset="0"/>
              </a:rPr>
              <a:t>between</a:t>
            </a:r>
            <a:r>
              <a:rPr lang="fr-FR" sz="5400" dirty="0" smtClean="0">
                <a:latin typeface="Rockwell" panose="02060603020205020403" pitchFamily="18" charset="0"/>
              </a:rPr>
              <a:t>  </a:t>
            </a:r>
            <a:r>
              <a:rPr lang="fr-FR" sz="5400" dirty="0" err="1" smtClean="0">
                <a:latin typeface="Rockwell" panose="02060603020205020403" pitchFamily="18" charset="0"/>
              </a:rPr>
              <a:t>Mysql</a:t>
            </a:r>
            <a:r>
              <a:rPr lang="fr-FR" sz="5400" dirty="0" smtClean="0">
                <a:latin typeface="Rockwell" panose="02060603020205020403" pitchFamily="18" charset="0"/>
              </a:rPr>
              <a:t> ,</a:t>
            </a:r>
            <a:r>
              <a:rPr lang="fr-FR" sz="5400" dirty="0" err="1" smtClean="0">
                <a:latin typeface="Rockwell" panose="02060603020205020403" pitchFamily="18" charset="0"/>
              </a:rPr>
              <a:t>postgresql</a:t>
            </a:r>
            <a:r>
              <a:rPr lang="fr-FR" sz="5400" dirty="0" smtClean="0">
                <a:latin typeface="Rockwell" panose="02060603020205020403" pitchFamily="18" charset="0"/>
              </a:rPr>
              <a:t> and </a:t>
            </a:r>
            <a:r>
              <a:rPr lang="fr-FR" sz="5400" dirty="0" err="1" smtClean="0">
                <a:latin typeface="Rockwell" panose="02060603020205020403" pitchFamily="18" charset="0"/>
              </a:rPr>
              <a:t>sqlserver</a:t>
            </a:r>
            <a:r>
              <a:rPr lang="fr-FR" sz="5400" dirty="0" smtClean="0">
                <a:latin typeface="Rockwell" panose="02060603020205020403" pitchFamily="18" charset="0"/>
              </a:rPr>
              <a:t> </a:t>
            </a:r>
            <a:endParaRPr lang="fr-FR" sz="5400" dirty="0">
              <a:latin typeface="Rockwell" panose="02060603020205020403" pitchFamily="18" charset="0"/>
            </a:endParaRPr>
          </a:p>
        </p:txBody>
      </p:sp>
      <p:sp>
        <p:nvSpPr>
          <p:cNvPr id="3" name="Sous-titre 2">
            <a:extLst>
              <a:ext uri="{FF2B5EF4-FFF2-40B4-BE49-F238E27FC236}">
                <a16:creationId xmlns:a16="http://schemas.microsoft.com/office/drawing/2014/main" xmlns="" id="{2E78725B-6E40-4D82-B375-7831D81C29EE}"/>
              </a:ext>
            </a:extLst>
          </p:cNvPr>
          <p:cNvSpPr>
            <a:spLocks noGrp="1"/>
          </p:cNvSpPr>
          <p:nvPr>
            <p:ph type="subTitle" idx="1"/>
          </p:nvPr>
        </p:nvSpPr>
        <p:spPr/>
        <p:txBody>
          <a:bodyPr rtlCol="0">
            <a:normAutofit/>
          </a:bodyPr>
          <a:lstStyle/>
          <a:p>
            <a:pPr algn="ctr"/>
            <a:endParaRPr lang="fr-FR"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0605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0</TotalTime>
  <Words>1060</Words>
  <Application>Microsoft Office PowerPoint</Application>
  <PresentationFormat>Grand écran</PresentationFormat>
  <Paragraphs>78</Paragraphs>
  <Slides>14</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Rockwell</vt:lpstr>
      <vt:lpstr>Tahoma</vt:lpstr>
      <vt:lpstr>Trebuchet MS</vt:lpstr>
      <vt:lpstr>Tw Cen MT</vt:lpstr>
      <vt:lpstr>Circuit</vt:lpstr>
      <vt:lpstr>&lt; RDBMs &gt;</vt:lpstr>
      <vt:lpstr>plan</vt:lpstr>
      <vt:lpstr>What is a RDBMS ?</vt:lpstr>
      <vt:lpstr>What is SQL?</vt:lpstr>
      <vt:lpstr>Popular Relational Database Management Systems</vt:lpstr>
      <vt:lpstr>MySQL</vt:lpstr>
      <vt:lpstr>PostgreSQL</vt:lpstr>
      <vt:lpstr>SQL Server</vt:lpstr>
      <vt:lpstr>Defference between  Mysql ,postgresql and sqlserver </vt:lpstr>
      <vt:lpstr>Defragmentation</vt:lpstr>
      <vt:lpstr>Indexes</vt:lpstr>
      <vt:lpstr>Memory-Optimized Tables</vt:lpstr>
      <vt:lpstr>JSON Support</vt:lpstr>
      <vt:lpstr>Replication and Sharding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2021-10-02T12:21:09Z</dcterms:created>
  <dcterms:modified xsi:type="dcterms:W3CDTF">2021-10-02T13:20:39Z</dcterms:modified>
</cp:coreProperties>
</file>