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56" r:id="rId6"/>
    <p:sldId id="362" r:id="rId7"/>
    <p:sldId id="364" r:id="rId8"/>
    <p:sldId id="365" r:id="rId9"/>
    <p:sldId id="366" r:id="rId10"/>
    <p:sldId id="367" r:id="rId11"/>
    <p:sldId id="369" r:id="rId12"/>
    <p:sldId id="368" r:id="rId13"/>
    <p:sldId id="370" r:id="rId14"/>
    <p:sldId id="371" r:id="rId15"/>
    <p:sldId id="3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412A1-F93C-4A63-9901-8F84C4D4C971}" v="7" dt="2023-02-19T01:02:03.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226" autoAdjust="0"/>
  </p:normalViewPr>
  <p:slideViewPr>
    <p:cSldViewPr snapToGrid="0">
      <p:cViewPr varScale="1">
        <p:scale>
          <a:sx n="99" d="100"/>
          <a:sy n="99" d="100"/>
        </p:scale>
        <p:origin x="216"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war Yawar" userId="31212495-38f2-4a22-86bc-fda24f2c8f8c" providerId="ADAL" clId="{3C3D0360-43BA-4422-94B4-D35DFDA5D2C9}"/>
    <pc:docChg chg="modSld">
      <pc:chgData name="Yawar Yawar" userId="31212495-38f2-4a22-86bc-fda24f2c8f8c" providerId="ADAL" clId="{3C3D0360-43BA-4422-94B4-D35DFDA5D2C9}" dt="2023-02-19T02:28:08.273" v="2"/>
      <pc:docMkLst>
        <pc:docMk/>
      </pc:docMkLst>
      <pc:sldChg chg="modSp mod">
        <pc:chgData name="Yawar Yawar" userId="31212495-38f2-4a22-86bc-fda24f2c8f8c" providerId="ADAL" clId="{3C3D0360-43BA-4422-94B4-D35DFDA5D2C9}" dt="2023-02-19T02:28:08.273" v="2"/>
        <pc:sldMkLst>
          <pc:docMk/>
          <pc:sldMk cId="643842168" sldId="364"/>
        </pc:sldMkLst>
        <pc:spChg chg="mod">
          <ac:chgData name="Yawar Yawar" userId="31212495-38f2-4a22-86bc-fda24f2c8f8c" providerId="ADAL" clId="{3C3D0360-43BA-4422-94B4-D35DFDA5D2C9}" dt="2023-02-19T02:28:08.273" v="2"/>
          <ac:spMkLst>
            <pc:docMk/>
            <pc:sldMk cId="643842168" sldId="364"/>
            <ac:spMk id="4" creationId="{529E91F3-E1A0-DB4A-8CD8-D9D1AB0FFB40}"/>
          </ac:spMkLst>
        </pc:spChg>
      </pc:sldChg>
      <pc:sldChg chg="modSp mod">
        <pc:chgData name="Yawar Yawar" userId="31212495-38f2-4a22-86bc-fda24f2c8f8c" providerId="ADAL" clId="{3C3D0360-43BA-4422-94B4-D35DFDA5D2C9}" dt="2023-02-19T02:27:52.709" v="0"/>
        <pc:sldMkLst>
          <pc:docMk/>
          <pc:sldMk cId="4275160257" sldId="366"/>
        </pc:sldMkLst>
        <pc:spChg chg="mod">
          <ac:chgData name="Yawar Yawar" userId="31212495-38f2-4a22-86bc-fda24f2c8f8c" providerId="ADAL" clId="{3C3D0360-43BA-4422-94B4-D35DFDA5D2C9}" dt="2023-02-19T02:27:52.709" v="0"/>
          <ac:spMkLst>
            <pc:docMk/>
            <pc:sldMk cId="4275160257" sldId="366"/>
            <ac:spMk id="4" creationId="{529E91F3-E1A0-DB4A-8CD8-D9D1AB0FFB40}"/>
          </ac:spMkLst>
        </pc:spChg>
      </pc:sldChg>
      <pc:sldChg chg="modSp mod">
        <pc:chgData name="Yawar Yawar" userId="31212495-38f2-4a22-86bc-fda24f2c8f8c" providerId="ADAL" clId="{3C3D0360-43BA-4422-94B4-D35DFDA5D2C9}" dt="2023-02-19T02:28:01.193" v="1"/>
        <pc:sldMkLst>
          <pc:docMk/>
          <pc:sldMk cId="1578039991" sldId="369"/>
        </pc:sldMkLst>
        <pc:spChg chg="mod">
          <ac:chgData name="Yawar Yawar" userId="31212495-38f2-4a22-86bc-fda24f2c8f8c" providerId="ADAL" clId="{3C3D0360-43BA-4422-94B4-D35DFDA5D2C9}" dt="2023-02-19T02:28:01.193" v="1"/>
          <ac:spMkLst>
            <pc:docMk/>
            <pc:sldMk cId="1578039991" sldId="369"/>
            <ac:spMk id="4" creationId="{529E91F3-E1A0-DB4A-8CD8-D9D1AB0FFB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18,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18,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18,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Career Plan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558441" y="4637627"/>
            <a:ext cx="5491570" cy="1425945"/>
          </a:xfrm>
        </p:spPr>
        <p:txBody>
          <a:bodyPr/>
          <a:lstStyle/>
          <a:p>
            <a:r>
              <a:rPr lang="en-US" dirty="0">
                <a:latin typeface="+mj-lt"/>
              </a:rPr>
              <a:t>Info 8990 - Assignment 2</a:t>
            </a:r>
            <a:endParaRPr lang="en-US" dirty="0"/>
          </a:p>
          <a:p>
            <a:r>
              <a:rPr lang="en-US" dirty="0"/>
              <a:t>February  18, 2023 </a:t>
            </a:r>
          </a:p>
          <a:p>
            <a:endParaRPr lang="en-US" dirty="0"/>
          </a:p>
          <a:p>
            <a:r>
              <a:rPr lang="en-US" dirty="0"/>
              <a:t>Professor: </a:t>
            </a:r>
            <a:r>
              <a:rPr lang="en-US" sz="1800" dirty="0">
                <a:effectLst/>
                <a:latin typeface="Georgia" panose="02040502050405020303" pitchFamily="18" charset="0"/>
              </a:rPr>
              <a:t>John De Roo</a:t>
            </a:r>
            <a:endParaRPr lang="en-CA" sz="1800" dirty="0">
              <a:effectLst/>
              <a:latin typeface="Georgia" panose="02040502050405020303" pitchFamily="18" charset="0"/>
            </a:endParaRP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480384" y="0"/>
            <a:ext cx="3324453" cy="1020726"/>
          </a:xfrm>
        </p:spPr>
        <p:txBody>
          <a:bodyPr>
            <a:normAutofit/>
          </a:bodyPr>
          <a:lstStyle/>
          <a:p>
            <a:r>
              <a:rPr lang="en-CA" sz="2900" dirty="0"/>
              <a:t>Career Action Plan </a:t>
            </a:r>
            <a:br>
              <a:rPr lang="en-CA" sz="2900" dirty="0"/>
            </a:br>
            <a:endParaRPr lang="en-CA" sz="2900" b="1" kern="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1091614" y="2314158"/>
            <a:ext cx="10030042" cy="4735228"/>
          </a:xfrm>
        </p:spPr>
        <p:txBody>
          <a:bodyPr>
            <a:noAutofit/>
          </a:bodyPr>
          <a:lstStyle/>
          <a:p>
            <a:pPr marL="0" indent="0" algn="just">
              <a:buNone/>
            </a:pPr>
            <a:r>
              <a:rPr lang="en-CA" b="1" dirty="0"/>
              <a:t>Career Interest </a:t>
            </a:r>
            <a:r>
              <a:rPr lang="en-CA" dirty="0"/>
              <a:t>: Software Development</a:t>
            </a:r>
          </a:p>
          <a:p>
            <a:pPr algn="just"/>
            <a:r>
              <a:rPr lang="en-CA" b="1" dirty="0"/>
              <a:t>Short Term Goal </a:t>
            </a:r>
            <a:r>
              <a:rPr lang="en-CA" dirty="0"/>
              <a:t>: </a:t>
            </a:r>
            <a:r>
              <a:rPr lang="en-US" dirty="0"/>
              <a:t>Next 3-5 years: Expand IT knowledge, become a team leader, enhance leadership skills through training and networking, create a plan</a:t>
            </a:r>
            <a:endParaRPr lang="en-CA" dirty="0"/>
          </a:p>
          <a:p>
            <a:pPr algn="just"/>
            <a:r>
              <a:rPr lang="en-CA" b="1" dirty="0"/>
              <a:t>Long Term Goal  </a:t>
            </a:r>
            <a:r>
              <a:rPr lang="en-CA" dirty="0"/>
              <a:t>: </a:t>
            </a:r>
            <a:r>
              <a:rPr lang="en-US" dirty="0"/>
              <a:t>My goal is to start my own IT company where I can apply my expertise and leadership to build innovative solutions and make a positive impact in the industry.</a:t>
            </a:r>
            <a:endParaRPr lang="en-GB" dirty="0"/>
          </a:p>
          <a:p>
            <a:pPr algn="just"/>
            <a:r>
              <a:rPr lang="en-CA" b="1" dirty="0">
                <a:solidFill>
                  <a:srgbClr val="2D2D2D"/>
                </a:solidFill>
              </a:rPr>
              <a:t>Actions Plan:</a:t>
            </a:r>
          </a:p>
          <a:p>
            <a:pPr marL="0" indent="0" algn="just">
              <a:buNone/>
            </a:pPr>
            <a:r>
              <a:rPr lang="en-CA" dirty="0">
                <a:solidFill>
                  <a:srgbClr val="2D2D2D"/>
                </a:solidFill>
              </a:rPr>
              <a:t>      	</a:t>
            </a:r>
            <a:r>
              <a:rPr lang="en-CA" b="1" dirty="0">
                <a:solidFill>
                  <a:srgbClr val="2D2D2D"/>
                </a:solidFill>
              </a:rPr>
              <a:t>Milestone 1 : Complete Post grad program with industry ready skills.</a:t>
            </a:r>
            <a:endParaRPr lang="en-CA" dirty="0">
              <a:solidFill>
                <a:srgbClr val="2D2D2D"/>
              </a:solidFill>
            </a:endParaRPr>
          </a:p>
          <a:p>
            <a:pPr marL="0" indent="0" algn="just">
              <a:buNone/>
            </a:pPr>
            <a:r>
              <a:rPr lang="en-CA" dirty="0">
                <a:solidFill>
                  <a:srgbClr val="2D2D2D"/>
                </a:solidFill>
              </a:rPr>
              <a:t>      	</a:t>
            </a:r>
            <a:r>
              <a:rPr lang="en-CA" b="1" dirty="0">
                <a:solidFill>
                  <a:srgbClr val="2D2D2D"/>
                </a:solidFill>
              </a:rPr>
              <a:t>Activity 1 </a:t>
            </a:r>
            <a:r>
              <a:rPr lang="en-CA" dirty="0">
                <a:solidFill>
                  <a:srgbClr val="2D2D2D"/>
                </a:solidFill>
              </a:rPr>
              <a:t>:</a:t>
            </a:r>
            <a:r>
              <a:rPr lang="en-GB" dirty="0">
                <a:solidFill>
                  <a:srgbClr val="2D2D2D"/>
                </a:solidFill>
              </a:rPr>
              <a:t> Start date: Jan 10, 2023        	Projected completion: Aug 2023</a:t>
            </a:r>
          </a:p>
          <a:p>
            <a:pPr marL="0" indent="0" algn="just">
              <a:buNone/>
            </a:pPr>
            <a:r>
              <a:rPr lang="en-GB" dirty="0">
                <a:solidFill>
                  <a:srgbClr val="2D2D2D"/>
                </a:solidFill>
              </a:rPr>
              <a:t>       	</a:t>
            </a:r>
            <a:r>
              <a:rPr lang="en-GB" b="1" dirty="0">
                <a:solidFill>
                  <a:srgbClr val="2D2D2D"/>
                </a:solidFill>
              </a:rPr>
              <a:t>Activity 2 </a:t>
            </a:r>
            <a:r>
              <a:rPr lang="en-GB" dirty="0">
                <a:solidFill>
                  <a:srgbClr val="2D2D2D"/>
                </a:solidFill>
              </a:rPr>
              <a:t>: Start work towards mid-term plan.	</a:t>
            </a:r>
          </a:p>
          <a:p>
            <a:pPr marL="0" indent="0" algn="just">
              <a:buNone/>
            </a:pPr>
            <a:r>
              <a:rPr lang="en-GB" dirty="0">
                <a:solidFill>
                  <a:srgbClr val="2D2D2D"/>
                </a:solidFill>
              </a:rPr>
              <a:t>		How: Work for Canadian company get promotion and learn while work as team lead.</a:t>
            </a:r>
          </a:p>
          <a:p>
            <a:pPr marL="0" indent="0" algn="just">
              <a:buNone/>
            </a:pPr>
            <a:r>
              <a:rPr lang="en-GB" dirty="0">
                <a:solidFill>
                  <a:srgbClr val="2D2D2D"/>
                </a:solidFill>
              </a:rPr>
              <a:t>		Start Date:  Aug 2023        Completion Date  : 2-5 years </a:t>
            </a:r>
          </a:p>
          <a:p>
            <a:pPr marL="0" indent="0">
              <a:buNone/>
            </a:pPr>
            <a:endParaRPr lang="en-US" dirty="0"/>
          </a:p>
          <a:p>
            <a:pPr marL="0" indent="0">
              <a:buNone/>
            </a:pPr>
            <a:endParaRPr lang="en-US" dirty="0"/>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Career plan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19" y="6332220"/>
            <a:ext cx="7427787" cy="247651"/>
          </a:xfrm>
        </p:spPr>
        <p:txBody>
          <a:bodyPr/>
          <a:lstStyle/>
          <a:p>
            <a:r>
              <a:rPr lang="en-US" sz="1100" b="1" dirty="0"/>
              <a:t>Reference : https://conestoga.desire2learn.com/d2l/le/content/693184/viewContent/14661947/View</a:t>
            </a:r>
          </a:p>
        </p:txBody>
      </p:sp>
      <p:pic>
        <p:nvPicPr>
          <p:cNvPr id="4" name="Picture 3">
            <a:extLst>
              <a:ext uri="{FF2B5EF4-FFF2-40B4-BE49-F238E27FC236}">
                <a16:creationId xmlns:a16="http://schemas.microsoft.com/office/drawing/2014/main" id="{C01519BE-F564-50EC-0724-12D613D92106}"/>
              </a:ext>
            </a:extLst>
          </p:cNvPr>
          <p:cNvPicPr>
            <a:picLocks noChangeAspect="1"/>
          </p:cNvPicPr>
          <p:nvPr/>
        </p:nvPicPr>
        <p:blipFill>
          <a:blip r:embed="rId2"/>
          <a:stretch>
            <a:fillRect/>
          </a:stretch>
        </p:blipFill>
        <p:spPr>
          <a:xfrm>
            <a:off x="1866568" y="631641"/>
            <a:ext cx="6715125" cy="1171575"/>
          </a:xfrm>
          <a:prstGeom prst="rect">
            <a:avLst/>
          </a:prstGeom>
        </p:spPr>
      </p:pic>
    </p:spTree>
    <p:extLst>
      <p:ext uri="{BB962C8B-B14F-4D97-AF65-F5344CB8AC3E}">
        <p14:creationId xmlns:p14="http://schemas.microsoft.com/office/powerpoint/2010/main" val="185157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480384" y="0"/>
            <a:ext cx="3324453" cy="1020726"/>
          </a:xfrm>
        </p:spPr>
        <p:txBody>
          <a:bodyPr>
            <a:normAutofit/>
          </a:bodyPr>
          <a:lstStyle/>
          <a:p>
            <a:r>
              <a:rPr lang="en-CA" sz="2900" dirty="0"/>
              <a:t>Career Action Plan </a:t>
            </a:r>
            <a:br>
              <a:rPr lang="en-CA" sz="2900" dirty="0"/>
            </a:br>
            <a:endParaRPr lang="en-CA" sz="2900" b="1" kern="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1091614" y="2314158"/>
            <a:ext cx="10030042" cy="4735228"/>
          </a:xfrm>
        </p:spPr>
        <p:txBody>
          <a:bodyPr>
            <a:noAutofit/>
          </a:bodyPr>
          <a:lstStyle/>
          <a:p>
            <a:pPr marL="0" indent="0" algn="just">
              <a:buNone/>
            </a:pPr>
            <a:r>
              <a:rPr lang="en-CA" b="1" dirty="0"/>
              <a:t>Career Interest </a:t>
            </a:r>
            <a:r>
              <a:rPr lang="en-CA" dirty="0"/>
              <a:t>: Software Development</a:t>
            </a:r>
            <a:endParaRPr lang="en-US" dirty="0"/>
          </a:p>
          <a:p>
            <a:pPr marL="0" indent="0" algn="ctr">
              <a:buNone/>
            </a:pPr>
            <a:r>
              <a:rPr lang="en-GB" sz="1600" b="1" dirty="0"/>
              <a:t>Tasks that contribute to Short Term and  long-term goal:</a:t>
            </a:r>
            <a:endParaRPr lang="en-CA" sz="1600" b="1" dirty="0"/>
          </a:p>
          <a:p>
            <a:pPr marL="0" indent="0">
              <a:buNone/>
            </a:pPr>
            <a:r>
              <a:rPr lang="en-CA" dirty="0"/>
              <a:t>I have been working as backend developer, I will be working on front end more and then as full stack developer.</a:t>
            </a:r>
            <a:endParaRPr lang="en-GB" sz="1600" dirty="0"/>
          </a:p>
          <a:p>
            <a:pPr marL="0" indent="0" algn="ctr">
              <a:buNone/>
            </a:pPr>
            <a:r>
              <a:rPr lang="en-CA" sz="1600" b="1" dirty="0"/>
              <a:t>Additional Skills :</a:t>
            </a:r>
          </a:p>
          <a:p>
            <a:pPr marL="0" indent="0">
              <a:buNone/>
            </a:pPr>
            <a:r>
              <a:rPr lang="en-CA" b="1" dirty="0"/>
              <a:t>Technical Skills</a:t>
            </a:r>
            <a:r>
              <a:rPr lang="en-CA" dirty="0"/>
              <a:t>: Frontend tech like </a:t>
            </a:r>
            <a:r>
              <a:rPr lang="en-CA" dirty="0" err="1"/>
              <a:t>React.Js</a:t>
            </a:r>
            <a:r>
              <a:rPr lang="en-CA" dirty="0"/>
              <a:t>, Angular and other </a:t>
            </a:r>
            <a:r>
              <a:rPr lang="en-CA" dirty="0" err="1"/>
              <a:t>Javascript</a:t>
            </a:r>
            <a:r>
              <a:rPr lang="en-CA" dirty="0"/>
              <a:t> frameworks.</a:t>
            </a:r>
            <a:endParaRPr lang="en-CA" sz="1600" dirty="0"/>
          </a:p>
          <a:p>
            <a:pPr marL="0" indent="0">
              <a:buNone/>
            </a:pPr>
            <a:r>
              <a:rPr lang="en-CA" sz="1600" b="1" dirty="0"/>
              <a:t>Soft Skills: </a:t>
            </a:r>
          </a:p>
          <a:p>
            <a:r>
              <a:rPr lang="en-CA" sz="1600" dirty="0"/>
              <a:t>Connect with experts and experience developers to get validation and ensure the goals and track is aligned.</a:t>
            </a:r>
          </a:p>
          <a:p>
            <a:r>
              <a:rPr lang="en-US" sz="1600" dirty="0"/>
              <a:t>Discuss the career goals with professors and gather feedback</a:t>
            </a:r>
            <a:r>
              <a:rPr lang="en-CA" sz="1600" dirty="0"/>
              <a:t>.</a:t>
            </a:r>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Career plan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19" y="6332220"/>
            <a:ext cx="7427787" cy="247651"/>
          </a:xfrm>
        </p:spPr>
        <p:txBody>
          <a:bodyPr/>
          <a:lstStyle/>
          <a:p>
            <a:r>
              <a:rPr lang="en-US" sz="1100" b="1" dirty="0"/>
              <a:t>Reference : https://conestoga.desire2learn.com/d2l/le/content/693184/viewContent/14661947/View</a:t>
            </a:r>
          </a:p>
        </p:txBody>
      </p:sp>
      <p:pic>
        <p:nvPicPr>
          <p:cNvPr id="4" name="Picture 3">
            <a:extLst>
              <a:ext uri="{FF2B5EF4-FFF2-40B4-BE49-F238E27FC236}">
                <a16:creationId xmlns:a16="http://schemas.microsoft.com/office/drawing/2014/main" id="{C01519BE-F564-50EC-0724-12D613D92106}"/>
              </a:ext>
            </a:extLst>
          </p:cNvPr>
          <p:cNvPicPr>
            <a:picLocks noChangeAspect="1"/>
          </p:cNvPicPr>
          <p:nvPr/>
        </p:nvPicPr>
        <p:blipFill>
          <a:blip r:embed="rId2"/>
          <a:stretch>
            <a:fillRect/>
          </a:stretch>
        </p:blipFill>
        <p:spPr>
          <a:xfrm>
            <a:off x="1866568" y="631641"/>
            <a:ext cx="6715125" cy="1171575"/>
          </a:xfrm>
          <a:prstGeom prst="rect">
            <a:avLst/>
          </a:prstGeom>
        </p:spPr>
      </p:pic>
    </p:spTree>
    <p:extLst>
      <p:ext uri="{BB962C8B-B14F-4D97-AF65-F5344CB8AC3E}">
        <p14:creationId xmlns:p14="http://schemas.microsoft.com/office/powerpoint/2010/main" val="368383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Yawar | Student id : 8791417 </a:t>
            </a:r>
            <a:r>
              <a:rPr lang="en-US" dirty="0"/>
              <a:t>  </a:t>
            </a:r>
          </a:p>
          <a:p>
            <a:r>
              <a:rPr lang="en-US" dirty="0"/>
              <a:t>yawar1417@conestogac.on.ca</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36" descr="Text&#10;&#10;Description automatically generated">
            <a:extLst>
              <a:ext uri="{FF2B5EF4-FFF2-40B4-BE49-F238E27FC236}">
                <a16:creationId xmlns:a16="http://schemas.microsoft.com/office/drawing/2014/main" id="{A6DA57CA-945B-4A0F-8110-3C4D5799369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924" r="9922" b="-1"/>
          <a:stretch/>
        </p:blipFill>
        <p:spPr>
          <a:xfrm>
            <a:off x="6729141" y="736511"/>
            <a:ext cx="4941477" cy="5595709"/>
          </a:xfrm>
          <a:noFill/>
        </p:spPr>
      </p:pic>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Introduction</a:t>
            </a:r>
          </a:p>
        </p:txBody>
      </p:sp>
      <p:sp>
        <p:nvSpPr>
          <p:cNvPr id="2" name="Text Placeholder 8">
            <a:extLst>
              <a:ext uri="{FF2B5EF4-FFF2-40B4-BE49-F238E27FC236}">
                <a16:creationId xmlns:a16="http://schemas.microsoft.com/office/drawing/2014/main" id="{3BAF2556-9266-113F-9644-3A4313F11B20}"/>
              </a:ext>
            </a:extLst>
          </p:cNvPr>
          <p:cNvSpPr txBox="1">
            <a:spLocks/>
          </p:cNvSpPr>
          <p:nvPr/>
        </p:nvSpPr>
        <p:spPr>
          <a:xfrm>
            <a:off x="952499" y="2289363"/>
            <a:ext cx="4572001" cy="2795232"/>
          </a:xfrm>
          <a:prstGeom prst="rect">
            <a:avLst/>
          </a:prstGeom>
        </p:spPr>
        <p:txBody>
          <a:bodyPr vert="horz" lIns="0" tIns="0" rIns="0" bIns="0" rtlCol="0">
            <a:norm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600" b="0" i="0" kern="1200">
                <a:latin typeface="+mn-lt"/>
                <a:ea typeface="+mn-ea"/>
                <a:cs typeface="+mn-cs"/>
              </a:rPr>
              <a:t>Yawar </a:t>
            </a:r>
          </a:p>
          <a:p>
            <a:pPr>
              <a:lnSpc>
                <a:spcPct val="100000"/>
              </a:lnSpc>
              <a:spcBef>
                <a:spcPts val="1000"/>
              </a:spcBef>
            </a:pPr>
            <a:r>
              <a:rPr lang="en-US" sz="1600" b="0" i="0" kern="1200">
                <a:latin typeface="+mn-lt"/>
                <a:ea typeface="+mn-ea"/>
                <a:cs typeface="+mn-cs"/>
              </a:rPr>
              <a:t>Student id : 8791417   </a:t>
            </a:r>
          </a:p>
          <a:p>
            <a:pPr>
              <a:lnSpc>
                <a:spcPct val="100000"/>
              </a:lnSpc>
              <a:spcBef>
                <a:spcPts val="1000"/>
              </a:spcBef>
            </a:pPr>
            <a:r>
              <a:rPr lang="en-US" sz="1600" b="0" i="0" kern="1200">
                <a:latin typeface="+mn-lt"/>
                <a:ea typeface="+mn-ea"/>
                <a:cs typeface="+mn-cs"/>
              </a:rPr>
              <a:t>yawar1417@conestogac.on.ca</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February 18, 2023</a:t>
            </a:fld>
            <a:endParaRPr lang="en-US"/>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a:t>Career Plan</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888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71550" y="372141"/>
            <a:ext cx="8969892" cy="867976"/>
          </a:xfrm>
        </p:spPr>
        <p:txBody>
          <a:bodyPr>
            <a:noAutofit/>
          </a:bodyPr>
          <a:lstStyle/>
          <a:p>
            <a:pPr marL="342900" indent="-342900">
              <a:buAutoNum type="arabicPeriod"/>
            </a:pPr>
            <a:r>
              <a:rPr lang="en-CA" sz="2900" b="1" kern="1400" dirty="0">
                <a:effectLst/>
                <a:ea typeface="Calibri" panose="020F0502020204030204" pitchFamily="34" charset="0"/>
                <a:cs typeface="Times New Roman" panose="02020603050405020304" pitchFamily="18" charset="0"/>
              </a:rPr>
              <a:t>What jobs have you had that you really enjoyed?</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1119489" y="2106222"/>
            <a:ext cx="9853311" cy="3061201"/>
          </a:xfrm>
        </p:spPr>
        <p:txBody>
          <a:bodyPr>
            <a:normAutofit/>
          </a:bodyPr>
          <a:lstStyle/>
          <a:p>
            <a:pPr marL="0" indent="0">
              <a:buNone/>
            </a:pPr>
            <a:r>
              <a:rPr lang="en-US" dirty="0"/>
              <a:t>I am extremely grateful for my extensive experience as a software developer within the IT industry. Over the course of my six-year career, I have had the pleasure of working with various startups and MNCs, however, the position I found to be the most enjoyable was during my tenure as an Associate Java Developer at my second company. My manager acted as both a mentor and a guide, affording me the opportunity to work with a diverse array of technologies, which in turn allowed me to gain a comprehensive understanding of the software development lifecycle as well as the entirety of the IT infrastructure.</a:t>
            </a:r>
          </a:p>
          <a:p>
            <a:pPr marL="0" indent="0">
              <a:buNone/>
            </a:pPr>
            <a:r>
              <a:rPr lang="en-US" dirty="0"/>
              <a:t>In addition to my programming skills, my time at this company helped me to develop the necessary abilities to oversee the entire software ecosystem - from analyzing requirements, to coordinating with clients, vendors, and colleagues on application design, development, and deployment, and beyond. What truly made the experience memorable, however, was the trust and respect that my manager placed in me. By giving me the tools and support to succeed, I was able to fully immerse myself in the role, leading to a thoroughly enjoyable and fulfilling experience.</a:t>
            </a:r>
          </a:p>
          <a:p>
            <a:pPr marL="0" indent="0">
              <a:buNone/>
            </a:pPr>
            <a:endParaRPr lang="en-US" dirty="0"/>
          </a:p>
          <a:p>
            <a:pPr marL="0" indent="0">
              <a:buNone/>
            </a:pPr>
            <a:endParaRPr lang="en-US" dirty="0"/>
          </a:p>
          <a:p>
            <a:endParaRPr lang="en-US"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p:txBody>
          <a:bodyPr/>
          <a:lstStyle/>
          <a:p>
            <a:fld id="{6FCA8E82-58CD-E045-8B98-B7A85B79B752}" type="datetime4">
              <a:rPr lang="en-US" smtClean="0"/>
              <a:pPr/>
              <a:t>February 18, 2023</a:t>
            </a:fld>
            <a:endParaRPr lang="en-US" sz="1100"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p:txBody>
          <a:bodyPr/>
          <a:lstStyle/>
          <a:p>
            <a:r>
              <a:rPr lang="en-US" dirty="0"/>
              <a:t>Career plan</a:t>
            </a:r>
            <a:endParaRPr lang="en-US" sz="1100"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p:txBody>
          <a:bodyPr/>
          <a:lstStyle/>
          <a:p>
            <a:pPr algn="l"/>
            <a:fld id="{294A09A9-5501-47C1-A89A-A340965A2BE2}" type="slidenum">
              <a:rPr lang="en-US" smtClean="0"/>
              <a:pPr algn="l"/>
              <a:t>3</a:t>
            </a:fld>
            <a:endParaRPr lang="en-US" dirty="0"/>
          </a:p>
        </p:txBody>
      </p:sp>
    </p:spTree>
    <p:extLst>
      <p:ext uri="{BB962C8B-B14F-4D97-AF65-F5344CB8AC3E}">
        <p14:creationId xmlns:p14="http://schemas.microsoft.com/office/powerpoint/2010/main" val="7676759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10064533" cy="1105854"/>
          </a:xfrm>
        </p:spPr>
        <p:txBody>
          <a:bodyPr>
            <a:noAutofit/>
          </a:bodyPr>
          <a:lstStyle/>
          <a:p>
            <a:r>
              <a:rPr lang="en-US" sz="2900" dirty="0"/>
              <a:t>2. What jobs have you had that you were told you were great at?</a:t>
            </a:r>
            <a:br>
              <a:rPr lang="en-US" sz="2900" dirty="0"/>
            </a:br>
            <a:endParaRPr lang="en-US" sz="2900"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71550" y="2182587"/>
            <a:ext cx="8743504" cy="3690024"/>
          </a:xfrm>
        </p:spPr>
        <p:txBody>
          <a:bodyPr/>
          <a:lstStyle/>
          <a:p>
            <a:r>
              <a:rPr lang="en-US" dirty="0"/>
              <a:t>Throughout my career as a software developer, I have received many compliments on my decision-making abilities. One position that I found particularly fulfilling was when I was tasked with developing an application and ensuring that all requirements were met. In this role, I worked closely with clients, engaging in frequent discussions with them to ensure that the final product was exactly what they needed. During this process, I often had to make important decisions that impacted the application's performance, including determining the response structure of an API to enable integration with legacy systems.</a:t>
            </a:r>
          </a:p>
          <a:p>
            <a:r>
              <a:rPr lang="en-US" dirty="0"/>
              <a:t>As a software developer, it's important to prioritize security when building applications, which often requires making challenging decisions. In these high-pressure situations, I have found that I excel at taking decisive action to ensure that the application is secure and performs optimally. Overall, I take great pride in being recognized for my decision-making abilities, and I strive to continue honing this skillset throughout my career.</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Career plan</a:t>
            </a:r>
            <a:endParaRPr lang="en-US" sz="1100"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February 18,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8445791" cy="610863"/>
          </a:xfrm>
        </p:spPr>
        <p:txBody>
          <a:bodyPr>
            <a:noAutofit/>
          </a:bodyPr>
          <a:lstStyle/>
          <a:p>
            <a:pPr marL="0" indent="0">
              <a:buNone/>
            </a:pPr>
            <a:r>
              <a:rPr lang="en-US" sz="2900" b="1" dirty="0"/>
              <a:t>3. What have you done that companies you worked for valued?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71550" y="2201396"/>
            <a:ext cx="9147541" cy="2902232"/>
          </a:xfrm>
        </p:spPr>
        <p:txBody>
          <a:bodyPr>
            <a:normAutofit/>
          </a:bodyPr>
          <a:lstStyle/>
          <a:p>
            <a:pPr marL="0" indent="0">
              <a:buNone/>
            </a:pPr>
            <a:r>
              <a:rPr lang="en-US" dirty="0"/>
              <a:t>During my time at my third company, I was tasked with automating the process of monitoring over 500 Hadoop servers to ensure their health. The data collected in response was measured in terabytes, and my manager relied on executing shell scripts to gather this information. To streamline this process, I designed a live monitoring system for my team using open-source technologies that were similar to the Elk stack.</a:t>
            </a:r>
          </a:p>
          <a:p>
            <a:pPr marL="0" indent="0">
              <a:buNone/>
            </a:pPr>
            <a:r>
              <a:rPr lang="en-US" dirty="0"/>
              <a:t>To accomplish this, I utilized Java restful webservices to consume each Hadoop endpoint and create a live Grafana dashboard. My work did not go unnoticed - my director took notice of my achievement and expressed his appreciation for my work. He asked me to collaborate with different teams to reduce their monitoring efforts, and we successfully implemented the same solution across multiple teams, resulting in significant time and resource savings.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Career plan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18, 2023</a:t>
            </a:fld>
            <a:endParaRPr lang="en-US" sz="1100" dirty="0"/>
          </a:p>
        </p:txBody>
      </p:sp>
    </p:spTree>
    <p:extLst>
      <p:ext uri="{BB962C8B-B14F-4D97-AF65-F5344CB8AC3E}">
        <p14:creationId xmlns:p14="http://schemas.microsoft.com/office/powerpoint/2010/main" val="383855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92120" y="278129"/>
            <a:ext cx="4941477" cy="610863"/>
          </a:xfrm>
        </p:spPr>
        <p:txBody>
          <a:bodyPr/>
          <a:lstStyle/>
          <a:p>
            <a:r>
              <a:rPr lang="en-US" sz="4400" b="1" dirty="0"/>
              <a:t>Looking Forward</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3" y="2288913"/>
            <a:ext cx="9328293" cy="3566524"/>
          </a:xfrm>
        </p:spPr>
        <p:txBody>
          <a:bodyPr/>
          <a:lstStyle/>
          <a:p>
            <a:r>
              <a:rPr lang="en-US" dirty="0"/>
              <a:t>Based on my experiences as a software developer, I have found that I am particularly drawn to designing and developing applications from the ground up. I find it incredibly rewarding to have ownership and flexibility in making important decisions that shape the final product. On the other hand, I find that working on already well-developed applications as a support developer, with the sole purpose of making new features or bug fixes, lacks the excitement and creativity that comes with building something new.</a:t>
            </a:r>
          </a:p>
          <a:p>
            <a:endParaRPr lang="en-US" dirty="0"/>
          </a:p>
          <a:p>
            <a:r>
              <a:rPr lang="en-US" dirty="0"/>
              <a:t>In addition to this, I am also passionate about learning and exploring new technologies and methodologies that can enhance my skillset and contribute to my team's success. I believe that continuously improving my knowledge and keeping up with the latest trends is crucial for staying competitive in the ever-evolving software development industry.</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Career plan</a:t>
            </a:r>
            <a:endParaRPr lang="en-US" sz="1100"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February 18, 2023</a:t>
            </a:fld>
            <a:endParaRPr lang="en-US" dirty="0"/>
          </a:p>
        </p:txBody>
      </p:sp>
      <p:sp>
        <p:nvSpPr>
          <p:cNvPr id="6" name="Title 1">
            <a:extLst>
              <a:ext uri="{FF2B5EF4-FFF2-40B4-BE49-F238E27FC236}">
                <a16:creationId xmlns:a16="http://schemas.microsoft.com/office/drawing/2014/main" id="{A6BEFA38-C9B1-6613-2CEA-24B61FD650BA}"/>
              </a:ext>
            </a:extLst>
          </p:cNvPr>
          <p:cNvSpPr txBox="1">
            <a:spLocks/>
          </p:cNvSpPr>
          <p:nvPr/>
        </p:nvSpPr>
        <p:spPr>
          <a:xfrm>
            <a:off x="971550" y="1057877"/>
            <a:ext cx="70135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dirty="0"/>
              <a:t>1. What kind of work am I attracted to ? </a:t>
            </a:r>
            <a:endParaRPr lang="en-US" sz="2900" dirty="0"/>
          </a:p>
        </p:txBody>
      </p:sp>
    </p:spTree>
    <p:extLst>
      <p:ext uri="{BB962C8B-B14F-4D97-AF65-F5344CB8AC3E}">
        <p14:creationId xmlns:p14="http://schemas.microsoft.com/office/powerpoint/2010/main" val="427516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783370"/>
            <a:ext cx="9158172" cy="610863"/>
          </a:xfrm>
        </p:spPr>
        <p:txBody>
          <a:bodyPr>
            <a:normAutofit/>
          </a:bodyPr>
          <a:lstStyle/>
          <a:p>
            <a:r>
              <a:rPr lang="en-CA" sz="2900" b="1" kern="1400" dirty="0">
                <a:effectLst/>
                <a:ea typeface="Calibri" panose="020F0502020204030204" pitchFamily="34" charset="0"/>
                <a:cs typeface="Times New Roman" panose="02020603050405020304" pitchFamily="18" charset="0"/>
              </a:rPr>
              <a:t>2. How do I seek career opportunities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316418"/>
            <a:ext cx="10370285" cy="2753376"/>
          </a:xfrm>
        </p:spPr>
        <p:txBody>
          <a:bodyPr>
            <a:normAutofit/>
          </a:bodyPr>
          <a:lstStyle/>
          <a:p>
            <a:r>
              <a:rPr lang="en-US" dirty="0"/>
              <a:t>Using my network to find potential career opportunities by reaching out to colleagues and mentors.</a:t>
            </a:r>
          </a:p>
          <a:p>
            <a:r>
              <a:rPr lang="en-US" dirty="0"/>
              <a:t>Research companies and job postings to find ones that align with my interests.</a:t>
            </a:r>
          </a:p>
          <a:p>
            <a:r>
              <a:rPr lang="en-US" dirty="0"/>
              <a:t>If I seek out startups or smaller companies for opportunities to work on projects from the ground up.</a:t>
            </a:r>
          </a:p>
          <a:p>
            <a:r>
              <a:rPr lang="en-US" dirty="0"/>
              <a:t>I think using linked website and other job postings sites with combination of these strategies will increase my chance of finding a fulfilling career opportunity.</a:t>
            </a:r>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Career plan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February 18, 2023</a:t>
            </a:fld>
            <a:endParaRPr lang="en-US" sz="1100" dirty="0"/>
          </a:p>
        </p:txBody>
      </p:sp>
    </p:spTree>
    <p:extLst>
      <p:ext uri="{BB962C8B-B14F-4D97-AF65-F5344CB8AC3E}">
        <p14:creationId xmlns:p14="http://schemas.microsoft.com/office/powerpoint/2010/main" val="286869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732330" cy="1024165"/>
          </a:xfrm>
        </p:spPr>
        <p:txBody>
          <a:bodyPr>
            <a:normAutofit/>
          </a:bodyPr>
          <a:lstStyle/>
          <a:p>
            <a:r>
              <a:rPr lang="en-US" sz="3000" dirty="0"/>
              <a:t>3. What holds me back?</a:t>
            </a:r>
            <a:br>
              <a:rPr lang="en-US" sz="3000" dirty="0"/>
            </a:br>
            <a:endParaRPr lang="en-US" sz="3000"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3" y="2288913"/>
            <a:ext cx="8934889" cy="2804081"/>
          </a:xfrm>
        </p:spPr>
        <p:txBody>
          <a:bodyPr/>
          <a:lstStyle/>
          <a:p>
            <a:pPr algn="ctr"/>
            <a:r>
              <a:rPr lang="en-US" i="1" dirty="0"/>
              <a:t>“That is facing rejection ”</a:t>
            </a:r>
            <a:endParaRPr lang="en-US" dirty="0"/>
          </a:p>
          <a:p>
            <a:r>
              <a:rPr lang="en-US" sz="1700" dirty="0"/>
              <a:t>I find this question challenging because the fear of rejection is the only thing that holds me back. </a:t>
            </a:r>
          </a:p>
          <a:p>
            <a:pPr>
              <a:lnSpc>
                <a:spcPct val="100000"/>
              </a:lnSpc>
            </a:pPr>
            <a:r>
              <a:rPr lang="en-US" sz="1700" dirty="0"/>
              <a:t>Over the past six years, I have attended over 50 interviews, and I understand that various factors affect the hiring decision, such as skills fit, timing, and interviewer's mood. However, repeated rejection can create self-doubt and make it difficult to keep trying. </a:t>
            </a:r>
          </a:p>
          <a:p>
            <a:pPr>
              <a:lnSpc>
                <a:spcPct val="100000"/>
              </a:lnSpc>
            </a:pPr>
            <a:r>
              <a:rPr lang="en-US" sz="1700" dirty="0"/>
              <a:t>Other than that, I don't think anything else is holding me back.</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Career plan</a:t>
            </a:r>
            <a:endParaRPr lang="en-US" sz="1100"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February 18, 2023</a:t>
            </a:fld>
            <a:endParaRPr lang="en-US" dirty="0"/>
          </a:p>
        </p:txBody>
      </p:sp>
    </p:spTree>
    <p:extLst>
      <p:ext uri="{BB962C8B-B14F-4D97-AF65-F5344CB8AC3E}">
        <p14:creationId xmlns:p14="http://schemas.microsoft.com/office/powerpoint/2010/main" val="157803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480384" y="0"/>
            <a:ext cx="3324453" cy="1020726"/>
          </a:xfrm>
        </p:spPr>
        <p:txBody>
          <a:bodyPr>
            <a:normAutofit/>
          </a:bodyPr>
          <a:lstStyle/>
          <a:p>
            <a:r>
              <a:rPr lang="en-CA" sz="2900" dirty="0"/>
              <a:t>Career Action Plan </a:t>
            </a:r>
            <a:br>
              <a:rPr lang="en-CA" sz="2900" dirty="0"/>
            </a:br>
            <a:endParaRPr lang="en-CA" sz="2900" b="1" kern="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1091614" y="2314158"/>
            <a:ext cx="10030042" cy="2863897"/>
          </a:xfrm>
        </p:spPr>
        <p:txBody>
          <a:bodyPr>
            <a:normAutofit/>
          </a:bodyPr>
          <a:lstStyle/>
          <a:p>
            <a:pPr marL="0" indent="0">
              <a:buNone/>
            </a:pPr>
            <a:r>
              <a:rPr lang="en-US" b="1" dirty="0"/>
              <a:t>Review : </a:t>
            </a:r>
            <a:r>
              <a:rPr lang="en-US" dirty="0"/>
              <a:t>Evaluate my current skills, experience, and goals.</a:t>
            </a:r>
          </a:p>
          <a:p>
            <a:pPr marL="0" indent="0">
              <a:buNone/>
            </a:pPr>
            <a:r>
              <a:rPr lang="en-US" b="1" dirty="0"/>
              <a:t>Align: </a:t>
            </a:r>
            <a:r>
              <a:rPr lang="en-US" dirty="0"/>
              <a:t>Align my goals with my strengths and interests.</a:t>
            </a:r>
          </a:p>
          <a:p>
            <a:pPr marL="0" indent="0">
              <a:buNone/>
            </a:pPr>
            <a:r>
              <a:rPr lang="en-US" b="1" dirty="0"/>
              <a:t>Mid-Term: </a:t>
            </a:r>
            <a:r>
              <a:rPr lang="en-US" dirty="0"/>
              <a:t>In the next 3-5 years, I aim to become a team leader by expanding my knowledge of the IT industry and new technologies, and developing my leadership skills through relevant training, networking and creating a detailed plan.</a:t>
            </a:r>
          </a:p>
          <a:p>
            <a:pPr marL="0" indent="0">
              <a:buNone/>
            </a:pPr>
            <a:r>
              <a:rPr lang="en-US" b="1" dirty="0"/>
              <a:t>Long-term: </a:t>
            </a:r>
            <a:r>
              <a:rPr lang="en-US" dirty="0"/>
              <a:t>My ultimate goal is to establish my own IT company where I can apply my expertise, creativity and leadership skills to build innovative solutions and make a positive impact in the industry.</a:t>
            </a:r>
          </a:p>
          <a:p>
            <a:pPr marL="0" indent="0">
              <a:buNone/>
            </a:pPr>
            <a:r>
              <a:rPr lang="en-US" b="1" dirty="0"/>
              <a:t>Course:  </a:t>
            </a:r>
            <a:r>
              <a:rPr lang="en-US" dirty="0"/>
              <a:t>Determine what courses, certifications or training may be necessary to improve skills and achieve career goals.</a:t>
            </a:r>
          </a:p>
          <a:p>
            <a:pPr marL="0" indent="0">
              <a:buNone/>
            </a:pPr>
            <a:endParaRPr lang="en-US" dirty="0"/>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Career plan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19" y="6332220"/>
            <a:ext cx="7427787" cy="247651"/>
          </a:xfrm>
        </p:spPr>
        <p:txBody>
          <a:bodyPr/>
          <a:lstStyle/>
          <a:p>
            <a:r>
              <a:rPr lang="en-US" sz="1100" b="1" dirty="0"/>
              <a:t>Reference : https://conestoga.desire2learn.com/d2l/le/content/693184/viewContent/14661947/View</a:t>
            </a:r>
          </a:p>
        </p:txBody>
      </p:sp>
      <p:pic>
        <p:nvPicPr>
          <p:cNvPr id="4" name="Picture 3">
            <a:extLst>
              <a:ext uri="{FF2B5EF4-FFF2-40B4-BE49-F238E27FC236}">
                <a16:creationId xmlns:a16="http://schemas.microsoft.com/office/drawing/2014/main" id="{C01519BE-F564-50EC-0724-12D613D92106}"/>
              </a:ext>
            </a:extLst>
          </p:cNvPr>
          <p:cNvPicPr>
            <a:picLocks noChangeAspect="1"/>
          </p:cNvPicPr>
          <p:nvPr/>
        </p:nvPicPr>
        <p:blipFill>
          <a:blip r:embed="rId2"/>
          <a:stretch>
            <a:fillRect/>
          </a:stretch>
        </p:blipFill>
        <p:spPr>
          <a:xfrm>
            <a:off x="1866568" y="631641"/>
            <a:ext cx="6715125" cy="1171575"/>
          </a:xfrm>
          <a:prstGeom prst="rect">
            <a:avLst/>
          </a:prstGeom>
        </p:spPr>
      </p:pic>
    </p:spTree>
    <p:extLst>
      <p:ext uri="{BB962C8B-B14F-4D97-AF65-F5344CB8AC3E}">
        <p14:creationId xmlns:p14="http://schemas.microsoft.com/office/powerpoint/2010/main" val="32945112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126</TotalTime>
  <Words>1434</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Georgia</vt:lpstr>
      <vt:lpstr>Wingdings</vt:lpstr>
      <vt:lpstr>Theme1</vt:lpstr>
      <vt:lpstr>Career Plan</vt:lpstr>
      <vt:lpstr>Introduction</vt:lpstr>
      <vt:lpstr>What jobs have you had that you really enjoyed?</vt:lpstr>
      <vt:lpstr>2. What jobs have you had that you were told you were great at? </vt:lpstr>
      <vt:lpstr>3. What have you done that companies you worked for valued? </vt:lpstr>
      <vt:lpstr>Looking Forward</vt:lpstr>
      <vt:lpstr>2. How do I seek career opportunities ?</vt:lpstr>
      <vt:lpstr>3. What holds me back? </vt:lpstr>
      <vt:lpstr>Career Action Plan  </vt:lpstr>
      <vt:lpstr>Career Action Plan  </vt:lpstr>
      <vt:lpstr>Career Action Plan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Yawar Yawar</dc:creator>
  <cp:lastModifiedBy>Yawar Yawar</cp:lastModifiedBy>
  <cp:revision>29</cp:revision>
  <dcterms:created xsi:type="dcterms:W3CDTF">2023-02-19T00:17:39Z</dcterms:created>
  <dcterms:modified xsi:type="dcterms:W3CDTF">2023-02-19T02:28:11Z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