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57" userDrawn="1">
          <p15:clr>
            <a:srgbClr val="A4A3A4"/>
          </p15:clr>
        </p15:guide>
        <p15:guide id="2" pos="14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66"/>
    <p:restoredTop sz="96405"/>
  </p:normalViewPr>
  <p:slideViewPr>
    <p:cSldViewPr snapToGrid="0" snapToObjects="1">
      <p:cViewPr>
        <p:scale>
          <a:sx n="87" d="100"/>
          <a:sy n="87" d="100"/>
        </p:scale>
        <p:origin x="-4304" y="-12000"/>
      </p:cViewPr>
      <p:guideLst>
        <p:guide orient="horz" pos="24257"/>
        <p:guide pos="142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4AA71-C4B4-EE4C-BC79-8D4FA8EB3A73}" type="datetimeFigureOut">
              <a:rPr lang="en-US" smtClean="0"/>
              <a:t>1/25/20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F6C81-6820-4A44-B26B-85318F3AC9C0}" type="slidenum">
              <a:rPr lang="en-US" smtClean="0"/>
              <a:t>‹#›</a:t>
            </a:fld>
            <a:endParaRPr lang="en-US"/>
          </a:p>
        </p:txBody>
      </p:sp>
    </p:spTree>
    <p:extLst>
      <p:ext uri="{BB962C8B-B14F-4D97-AF65-F5344CB8AC3E}">
        <p14:creationId xmlns:p14="http://schemas.microsoft.com/office/powerpoint/2010/main" val="6432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BF6C81-6820-4A44-B26B-85318F3AC9C0}" type="slidenum">
              <a:rPr lang="en-US" smtClean="0"/>
              <a:t>1</a:t>
            </a:fld>
            <a:endParaRPr lang="en-US"/>
          </a:p>
        </p:txBody>
      </p:sp>
    </p:spTree>
    <p:extLst>
      <p:ext uri="{BB962C8B-B14F-4D97-AF65-F5344CB8AC3E}">
        <p14:creationId xmlns:p14="http://schemas.microsoft.com/office/powerpoint/2010/main" val="98581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6606" y="2803606"/>
            <a:ext cx="17244978" cy="1558519"/>
          </a:xfrm>
          <a:prstGeom prst="rect">
            <a:avLst/>
          </a:prstGeom>
        </p:spPr>
        <p:txBody>
          <a:bodyPr/>
          <a:lstStyle>
            <a:lvl1pPr algn="l">
              <a:defRPr sz="10000" b="1" i="0">
                <a:solidFill>
                  <a:schemeClr val="bg1"/>
                </a:solidFill>
                <a:latin typeface="Helvetica Neue"/>
                <a:cs typeface="Helvetica Neue"/>
              </a:defRPr>
            </a:lvl1pPr>
          </a:lstStyle>
          <a:p>
            <a:r>
              <a:rPr lang="en-GB" dirty="0"/>
              <a:t>Headline</a:t>
            </a:r>
            <a:endParaRPr lang="en-US" dirty="0"/>
          </a:p>
        </p:txBody>
      </p:sp>
      <p:sp>
        <p:nvSpPr>
          <p:cNvPr id="3" name="Subtitle 2"/>
          <p:cNvSpPr>
            <a:spLocks noGrp="1"/>
          </p:cNvSpPr>
          <p:nvPr>
            <p:ph type="subTitle" idx="1" hasCustomPrompt="1"/>
          </p:nvPr>
        </p:nvSpPr>
        <p:spPr>
          <a:xfrm>
            <a:off x="1296605" y="4341487"/>
            <a:ext cx="17244979" cy="1119513"/>
          </a:xfrm>
          <a:prstGeom prst="rect">
            <a:avLst/>
          </a:prstGeom>
        </p:spPr>
        <p:txBody>
          <a:bodyPr/>
          <a:lstStyle>
            <a:lvl1pPr marL="0" indent="0" algn="l">
              <a:buNone/>
              <a:defRPr sz="4800">
                <a:solidFill>
                  <a:srgbClr val="FFFFFF"/>
                </a:solidFill>
                <a:latin typeface="Helvetica Neue"/>
                <a:cs typeface="Helvetica Neue"/>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GB" dirty="0"/>
              <a:t>Second headline</a:t>
            </a:r>
            <a:endParaRPr lang="en-US" dirty="0"/>
          </a:p>
        </p:txBody>
      </p:sp>
      <p:sp>
        <p:nvSpPr>
          <p:cNvPr id="8" name="Text Placeholder 7"/>
          <p:cNvSpPr>
            <a:spLocks noGrp="1"/>
          </p:cNvSpPr>
          <p:nvPr>
            <p:ph type="body" sz="quarter" idx="10" hasCustomPrompt="1"/>
          </p:nvPr>
        </p:nvSpPr>
        <p:spPr>
          <a:xfrm>
            <a:off x="1296605" y="429080"/>
            <a:ext cx="17244979" cy="565150"/>
          </a:xfrm>
          <a:prstGeom prst="rect">
            <a:avLst/>
          </a:prstGeom>
        </p:spPr>
        <p:txBody>
          <a:bodyPr vert="horz"/>
          <a:lstStyle>
            <a:lvl1pPr marL="0" indent="0">
              <a:buNone/>
              <a:defRPr sz="3400">
                <a:solidFill>
                  <a:srgbClr val="FFFFFF"/>
                </a:solidFill>
                <a:latin typeface="Helvetica Neue"/>
                <a:cs typeface="Helvetica Neue"/>
              </a:defRPr>
            </a:lvl1pPr>
            <a:lvl2pPr marL="2088170" indent="0">
              <a:buNone/>
              <a:defRPr sz="2800">
                <a:solidFill>
                  <a:srgbClr val="FFFFFF"/>
                </a:solidFill>
                <a:latin typeface="Arial"/>
                <a:cs typeface="Arial"/>
              </a:defRPr>
            </a:lvl2pPr>
          </a:lstStyle>
          <a:p>
            <a:pPr lvl="0"/>
            <a:r>
              <a:rPr lang="en-GB" dirty="0"/>
              <a:t>Author 1 (Author 2…)</a:t>
            </a:r>
          </a:p>
        </p:txBody>
      </p:sp>
      <p:sp>
        <p:nvSpPr>
          <p:cNvPr id="10" name="Content Placeholder 9"/>
          <p:cNvSpPr>
            <a:spLocks noGrp="1"/>
          </p:cNvSpPr>
          <p:nvPr>
            <p:ph sz="quarter" idx="11" hasCustomPrompt="1"/>
          </p:nvPr>
        </p:nvSpPr>
        <p:spPr>
          <a:xfrm>
            <a:off x="1296606" y="1187451"/>
            <a:ext cx="17244978" cy="374649"/>
          </a:xfrm>
          <a:prstGeom prst="rect">
            <a:avLst/>
          </a:prstGeom>
        </p:spPr>
        <p:txBody>
          <a:bodyPr vert="horz"/>
          <a:lstStyle>
            <a:lvl1pPr marL="0" indent="0">
              <a:buNone/>
              <a:defRPr sz="2000" baseline="0">
                <a:solidFill>
                  <a:srgbClr val="FFFFFF"/>
                </a:solidFill>
                <a:latin typeface="Helvetica Neue"/>
                <a:cs typeface="Helvetica Neue"/>
              </a:defRPr>
            </a:lvl1pPr>
            <a:lvl2pPr marL="2088170" indent="0">
              <a:buNone/>
              <a:defRPr sz="900"/>
            </a:lvl2pPr>
            <a:lvl3pPr marL="4176339" indent="0">
              <a:buNone/>
              <a:defRPr sz="900"/>
            </a:lvl3pPr>
            <a:lvl4pPr marL="6264508" indent="0">
              <a:buNone/>
              <a:defRPr sz="900"/>
            </a:lvl4pPr>
            <a:lvl5pPr marL="8352678" indent="0">
              <a:buNone/>
              <a:defRPr sz="900"/>
            </a:lvl5pPr>
          </a:lstStyle>
          <a:p>
            <a:pPr lvl="0"/>
            <a:r>
              <a:rPr lang="en-GB" dirty="0"/>
              <a:t>(1) Institute, address</a:t>
            </a:r>
            <a:endParaRPr lang="en-US" dirty="0"/>
          </a:p>
        </p:txBody>
      </p:sp>
      <p:sp>
        <p:nvSpPr>
          <p:cNvPr id="12" name="Content Placeholder 11"/>
          <p:cNvSpPr>
            <a:spLocks noGrp="1"/>
          </p:cNvSpPr>
          <p:nvPr>
            <p:ph sz="quarter" idx="12" hasCustomPrompt="1"/>
          </p:nvPr>
        </p:nvSpPr>
        <p:spPr>
          <a:xfrm>
            <a:off x="1296606" y="1568450"/>
            <a:ext cx="17244978" cy="438150"/>
          </a:xfrm>
          <a:prstGeom prst="rect">
            <a:avLst/>
          </a:prstGeom>
        </p:spPr>
        <p:txBody>
          <a:bodyPr vert="horz"/>
          <a:lstStyle>
            <a:lvl1pPr marL="0" indent="0">
              <a:buNone/>
              <a:defRPr sz="2000">
                <a:solidFill>
                  <a:srgbClr val="FFFFFF"/>
                </a:solidFill>
                <a:latin typeface="Helvetica Neue"/>
                <a:cs typeface="Helvetica Neue"/>
              </a:defRPr>
            </a:lvl1pPr>
            <a:lvl2pPr>
              <a:defRPr sz="2000"/>
            </a:lvl2pPr>
            <a:lvl3pPr>
              <a:defRPr sz="2000"/>
            </a:lvl3pPr>
            <a:lvl4pPr>
              <a:defRPr sz="2000"/>
            </a:lvl4pPr>
            <a:lvl5pPr>
              <a:defRPr sz="2000"/>
            </a:lvl5pPr>
          </a:lstStyle>
          <a:p>
            <a:pPr lvl="0"/>
            <a:r>
              <a:rPr lang="en-GB" dirty="0"/>
              <a:t>(2) Institute, address</a:t>
            </a:r>
            <a:endParaRPr lang="en-US" dirty="0"/>
          </a:p>
        </p:txBody>
      </p:sp>
    </p:spTree>
    <p:extLst>
      <p:ext uri="{BB962C8B-B14F-4D97-AF65-F5344CB8AC3E}">
        <p14:creationId xmlns:p14="http://schemas.microsoft.com/office/powerpoint/2010/main" val="3574641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9051"/>
            <a:ext cx="30275213" cy="5461469"/>
          </a:xfrm>
          <a:prstGeom prst="rect">
            <a:avLst/>
          </a:prstGeom>
          <a:solidFill>
            <a:srgbClr val="006663"/>
          </a:solidFill>
        </p:spPr>
        <p:style>
          <a:lnRef idx="1">
            <a:schemeClr val="accent1"/>
          </a:lnRef>
          <a:fillRef idx="3">
            <a:schemeClr val="accent1"/>
          </a:fillRef>
          <a:effectRef idx="2">
            <a:schemeClr val="accent1"/>
          </a:effectRef>
          <a:fontRef idx="minor">
            <a:schemeClr val="lt1"/>
          </a:fontRef>
        </p:style>
        <p:txBody>
          <a:bodyPr lIns="298269" tIns="149137" rIns="298269" bIns="149137" rtlCol="0" anchor="ctr"/>
          <a:lstStyle/>
          <a:p>
            <a:pPr algn="ctr"/>
            <a:endParaRPr lang="en-US"/>
          </a:p>
        </p:txBody>
      </p:sp>
      <p:pic>
        <p:nvPicPr>
          <p:cNvPr id="8" name="Picture 7" descr="EMBL_EBI_CMYK_revers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846450" y="1528823"/>
            <a:ext cx="8131116" cy="2514227"/>
          </a:xfrm>
          <a:prstGeom prst="rect">
            <a:avLst/>
          </a:prstGeom>
        </p:spPr>
      </p:pic>
      <p:sp>
        <p:nvSpPr>
          <p:cNvPr id="9" name="Text Placeholder 17"/>
          <p:cNvSpPr txBox="1">
            <a:spLocks/>
          </p:cNvSpPr>
          <p:nvPr userDrawn="1"/>
        </p:nvSpPr>
        <p:spPr>
          <a:xfrm>
            <a:off x="20042834" y="40858701"/>
            <a:ext cx="9754369" cy="1483460"/>
          </a:xfrm>
          <a:prstGeom prst="rect">
            <a:avLst/>
          </a:prstGeom>
          <a:ln>
            <a:noFill/>
          </a:ln>
        </p:spPr>
        <p:txBody>
          <a:bodyPr lIns="298269" tIns="149137" rIns="298269" bIns="149137">
            <a:noAutofit/>
          </a:bodyPr>
          <a:lstStyle>
            <a:lvl1pPr marL="0" indent="0" algn="l" defTabSz="640080" rtl="0" eaLnBrk="1" latinLnBrk="0" hangingPunct="1">
              <a:spcBef>
                <a:spcPct val="20000"/>
              </a:spcBef>
              <a:buFont typeface="Arial"/>
              <a:buNone/>
              <a:tabLst>
                <a:tab pos="1524000" algn="l"/>
              </a:tabLst>
              <a:defRPr sz="600" b="0" kern="1200" baseline="0">
                <a:solidFill>
                  <a:srgbClr val="006666"/>
                </a:solidFill>
                <a:latin typeface="Arial"/>
                <a:ea typeface="+mn-ea"/>
                <a:cs typeface="Arial"/>
              </a:defRPr>
            </a:lvl1pPr>
            <a:lvl2pPr marL="640080" indent="0" algn="l" defTabSz="640080" rtl="0" eaLnBrk="1" latinLnBrk="0" hangingPunct="1">
              <a:spcBef>
                <a:spcPct val="20000"/>
              </a:spcBef>
              <a:buFont typeface="Arial"/>
              <a:buNone/>
              <a:defRPr sz="800" kern="1200">
                <a:solidFill>
                  <a:srgbClr val="006666"/>
                </a:solidFill>
                <a:latin typeface="+mn-lt"/>
                <a:ea typeface="+mn-ea"/>
                <a:cs typeface="+mn-cs"/>
              </a:defRPr>
            </a:lvl2pPr>
            <a:lvl3pPr marL="1280160" indent="0" algn="l" defTabSz="640080" rtl="0" eaLnBrk="1" latinLnBrk="0" hangingPunct="1">
              <a:spcBef>
                <a:spcPct val="20000"/>
              </a:spcBef>
              <a:buFont typeface="Arial"/>
              <a:buNone/>
              <a:defRPr sz="800" kern="1200">
                <a:solidFill>
                  <a:srgbClr val="006666"/>
                </a:solidFill>
                <a:latin typeface="+mn-lt"/>
                <a:ea typeface="+mn-ea"/>
                <a:cs typeface="+mn-cs"/>
              </a:defRPr>
            </a:lvl3pPr>
            <a:lvl4pPr marL="1920240" indent="0" algn="l" defTabSz="640080" rtl="0" eaLnBrk="1" latinLnBrk="0" hangingPunct="1">
              <a:spcBef>
                <a:spcPct val="20000"/>
              </a:spcBef>
              <a:buFont typeface="Arial"/>
              <a:buNone/>
              <a:defRPr sz="800" kern="1200">
                <a:solidFill>
                  <a:srgbClr val="006666"/>
                </a:solidFill>
                <a:latin typeface="+mn-lt"/>
                <a:ea typeface="+mn-ea"/>
                <a:cs typeface="+mn-cs"/>
              </a:defRPr>
            </a:lvl4pPr>
            <a:lvl5pPr marL="2560320" indent="0" algn="l" defTabSz="640080" rtl="0" eaLnBrk="1" latinLnBrk="0" hangingPunct="1">
              <a:spcBef>
                <a:spcPct val="20000"/>
              </a:spcBef>
              <a:buFont typeface="Arial"/>
              <a:buNone/>
              <a:defRPr sz="800" kern="1200">
                <a:solidFill>
                  <a:srgbClr val="006666"/>
                </a:solidFill>
                <a:latin typeface="+mn-lt"/>
                <a:ea typeface="+mn-ea"/>
                <a:cs typeface="+mn-cs"/>
              </a:defRPr>
            </a:lvl5pPr>
            <a:lvl6pPr marL="3520440" indent="-320040" algn="l" defTabSz="640080" rtl="0" eaLnBrk="1" latinLnBrk="0" hangingPunct="1">
              <a:spcBef>
                <a:spcPct val="20000"/>
              </a:spcBef>
              <a:buFont typeface="Arial"/>
              <a:buChar char="•"/>
              <a:defRPr sz="2800" kern="1200">
                <a:solidFill>
                  <a:schemeClr val="tx1"/>
                </a:solidFill>
                <a:latin typeface="+mn-lt"/>
                <a:ea typeface="+mn-ea"/>
                <a:cs typeface="+mn-cs"/>
              </a:defRPr>
            </a:lvl6pPr>
            <a:lvl7pPr marL="4160520" indent="-320040" algn="l" defTabSz="640080" rtl="0" eaLnBrk="1" latinLnBrk="0" hangingPunct="1">
              <a:spcBef>
                <a:spcPct val="20000"/>
              </a:spcBef>
              <a:buFont typeface="Arial"/>
              <a:buChar char="•"/>
              <a:defRPr sz="2800" kern="1200">
                <a:solidFill>
                  <a:schemeClr val="tx1"/>
                </a:solidFill>
                <a:latin typeface="+mn-lt"/>
                <a:ea typeface="+mn-ea"/>
                <a:cs typeface="+mn-cs"/>
              </a:defRPr>
            </a:lvl7pPr>
            <a:lvl8pPr marL="4800600" indent="-320040" algn="l" defTabSz="640080" rtl="0" eaLnBrk="1" latinLnBrk="0" hangingPunct="1">
              <a:spcBef>
                <a:spcPct val="20000"/>
              </a:spcBef>
              <a:buFont typeface="Arial"/>
              <a:buChar char="•"/>
              <a:defRPr sz="2800" kern="1200">
                <a:solidFill>
                  <a:schemeClr val="tx1"/>
                </a:solidFill>
                <a:latin typeface="+mn-lt"/>
                <a:ea typeface="+mn-ea"/>
                <a:cs typeface="+mn-cs"/>
              </a:defRPr>
            </a:lvl8pPr>
            <a:lvl9pPr marL="5440680" indent="-320040" algn="l" defTabSz="640080" rtl="0" eaLnBrk="1" latinLnBrk="0" hangingPunct="1">
              <a:spcBef>
                <a:spcPct val="20000"/>
              </a:spcBef>
              <a:buFont typeface="Arial"/>
              <a:buChar char="•"/>
              <a:defRPr sz="2800" kern="1200">
                <a:solidFill>
                  <a:schemeClr val="tx1"/>
                </a:solidFill>
                <a:latin typeface="+mn-lt"/>
                <a:ea typeface="+mn-ea"/>
                <a:cs typeface="+mn-cs"/>
              </a:defRPr>
            </a:lvl9pPr>
          </a:lstStyle>
          <a:p>
            <a:r>
              <a:rPr lang="en-GB" sz="2000" kern="1200" spc="0" dirty="0">
                <a:solidFill>
                  <a:srgbClr val="006666"/>
                </a:solidFill>
                <a:latin typeface="Helvetica Neue"/>
                <a:cs typeface="Helvetica Neue"/>
              </a:rPr>
              <a:t>European Bioinformatics</a:t>
            </a:r>
            <a:r>
              <a:rPr lang="en-GB" sz="2000" kern="1200" spc="0" baseline="0" dirty="0">
                <a:solidFill>
                  <a:srgbClr val="006666"/>
                </a:solidFill>
                <a:latin typeface="Helvetica Neue"/>
                <a:cs typeface="Helvetica Neue"/>
              </a:rPr>
              <a:t> Institute</a:t>
            </a:r>
            <a:r>
              <a:rPr lang="en-GB" sz="2000" kern="1200" spc="0" dirty="0">
                <a:solidFill>
                  <a:srgbClr val="006666"/>
                </a:solidFill>
                <a:latin typeface="Helvetica Neue"/>
                <a:cs typeface="Helvetica Neue"/>
              </a:rPr>
              <a:t>			Tel. +44 (0) 1223 494 444</a:t>
            </a:r>
            <a:br>
              <a:rPr lang="en-GB" sz="2000" kern="1200" spc="0" dirty="0">
                <a:solidFill>
                  <a:srgbClr val="006666"/>
                </a:solidFill>
                <a:latin typeface="Helvetica Neue"/>
                <a:cs typeface="Helvetica Neue"/>
              </a:rPr>
            </a:br>
            <a:r>
              <a:rPr lang="en-GB" sz="2000" kern="1200" spc="0" dirty="0">
                <a:solidFill>
                  <a:srgbClr val="006666"/>
                </a:solidFill>
                <a:latin typeface="Helvetica Neue"/>
                <a:cs typeface="Helvetica Neue"/>
              </a:rPr>
              <a:t>Wellcome Genome Campus				</a:t>
            </a:r>
            <a:r>
              <a:rPr lang="en-GB" sz="2000" kern="1200" spc="0" dirty="0" err="1">
                <a:solidFill>
                  <a:srgbClr val="006666"/>
                </a:solidFill>
                <a:latin typeface="Helvetica Neue"/>
                <a:cs typeface="Helvetica Neue"/>
              </a:rPr>
              <a:t>comms@ebi.ac.uk</a:t>
            </a:r>
            <a:br>
              <a:rPr lang="en-GB" sz="2000" kern="1200" spc="0" dirty="0">
                <a:solidFill>
                  <a:srgbClr val="006666"/>
                </a:solidFill>
                <a:latin typeface="Helvetica Neue"/>
                <a:cs typeface="Helvetica Neue"/>
              </a:rPr>
            </a:br>
            <a:r>
              <a:rPr lang="en-GB" sz="2000" kern="1200" spc="0" dirty="0">
                <a:solidFill>
                  <a:srgbClr val="006666"/>
                </a:solidFill>
                <a:latin typeface="Helvetica Neue"/>
                <a:cs typeface="Helvetica Neue"/>
              </a:rPr>
              <a:t>Hinxton, Cambridge, CB10 1SD, UK		</a:t>
            </a:r>
            <a:r>
              <a:rPr lang="en-GB" sz="2000" kern="1200" spc="0" dirty="0" err="1">
                <a:solidFill>
                  <a:srgbClr val="006666"/>
                </a:solidFill>
                <a:latin typeface="Helvetica Neue"/>
                <a:cs typeface="Helvetica Neue"/>
              </a:rPr>
              <a:t>www.ebi.ac.uk</a:t>
            </a:r>
            <a:r>
              <a:rPr lang="en-GB" sz="2000" kern="1200" spc="0" dirty="0">
                <a:solidFill>
                  <a:srgbClr val="006666"/>
                </a:solidFill>
                <a:latin typeface="Helvetica Neue"/>
                <a:cs typeface="Helvetica Neue"/>
              </a:rPr>
              <a:t>	</a:t>
            </a:r>
          </a:p>
        </p:txBody>
      </p:sp>
    </p:spTree>
    <p:extLst>
      <p:ext uri="{BB962C8B-B14F-4D97-AF65-F5344CB8AC3E}">
        <p14:creationId xmlns:p14="http://schemas.microsoft.com/office/powerpoint/2010/main" val="259022862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28CDF2-F414-2841-A230-6E448925F32C}"/>
              </a:ext>
            </a:extLst>
          </p:cNvPr>
          <p:cNvPicPr>
            <a:picLocks noChangeAspect="1"/>
          </p:cNvPicPr>
          <p:nvPr/>
        </p:nvPicPr>
        <p:blipFill>
          <a:blip r:embed="rId3"/>
          <a:stretch>
            <a:fillRect/>
          </a:stretch>
        </p:blipFill>
        <p:spPr>
          <a:xfrm>
            <a:off x="10459051" y="31475350"/>
            <a:ext cx="4826708" cy="5043824"/>
          </a:xfrm>
          <a:prstGeom prst="rect">
            <a:avLst/>
          </a:prstGeom>
        </p:spPr>
      </p:pic>
      <p:pic>
        <p:nvPicPr>
          <p:cNvPr id="37" name="Picture 36">
            <a:extLst>
              <a:ext uri="{FF2B5EF4-FFF2-40B4-BE49-F238E27FC236}">
                <a16:creationId xmlns:a16="http://schemas.microsoft.com/office/drawing/2014/main" id="{69A125E0-4CE4-2745-AB2E-43EDDA523E25}"/>
              </a:ext>
            </a:extLst>
          </p:cNvPr>
          <p:cNvPicPr>
            <a:picLocks noChangeAspect="1"/>
          </p:cNvPicPr>
          <p:nvPr/>
        </p:nvPicPr>
        <p:blipFill>
          <a:blip r:embed="rId4"/>
          <a:stretch>
            <a:fillRect/>
          </a:stretch>
        </p:blipFill>
        <p:spPr>
          <a:xfrm>
            <a:off x="1097753" y="31491098"/>
            <a:ext cx="4836158" cy="5053702"/>
          </a:xfrm>
          <a:prstGeom prst="rect">
            <a:avLst/>
          </a:prstGeom>
        </p:spPr>
      </p:pic>
      <p:sp>
        <p:nvSpPr>
          <p:cNvPr id="2" name="Title 1"/>
          <p:cNvSpPr>
            <a:spLocks noGrp="1"/>
          </p:cNvSpPr>
          <p:nvPr>
            <p:ph type="ctrTitle"/>
          </p:nvPr>
        </p:nvSpPr>
        <p:spPr>
          <a:xfrm>
            <a:off x="1178560" y="3723758"/>
            <a:ext cx="26378784" cy="1558519"/>
          </a:xfrm>
        </p:spPr>
        <p:txBody>
          <a:bodyPr/>
          <a:lstStyle/>
          <a:p>
            <a:r>
              <a:rPr lang="en-GB" sz="8800" b="0" dirty="0"/>
              <a:t>Creation of a dense, public allele frequency resource</a:t>
            </a:r>
            <a:r>
              <a:rPr lang="en-US" sz="8800" dirty="0"/>
              <a:t> </a:t>
            </a:r>
            <a:endParaRPr lang="en-US" dirty="0"/>
          </a:p>
        </p:txBody>
      </p:sp>
      <p:sp>
        <p:nvSpPr>
          <p:cNvPr id="4" name="Text Placeholder 3"/>
          <p:cNvSpPr>
            <a:spLocks noGrp="1"/>
          </p:cNvSpPr>
          <p:nvPr>
            <p:ph type="body" sz="quarter" idx="10"/>
          </p:nvPr>
        </p:nvSpPr>
        <p:spPr>
          <a:xfrm>
            <a:off x="6380226" y="451429"/>
            <a:ext cx="18212322" cy="657081"/>
          </a:xfrm>
        </p:spPr>
        <p:txBody>
          <a:bodyPr/>
          <a:lstStyle/>
          <a:p>
            <a:r>
              <a:rPr lang="en-US" sz="3600" b="1" u="sng" dirty="0"/>
              <a:t>Sarah Hunt </a:t>
            </a:r>
            <a:r>
              <a:rPr lang="en-US" sz="3600" b="1" baseline="30000" dirty="0"/>
              <a:t>1</a:t>
            </a:r>
            <a:r>
              <a:rPr lang="en-US" sz="3600" b="1" dirty="0"/>
              <a:t>, </a:t>
            </a:r>
            <a:r>
              <a:rPr lang="en-GB" sz="3600" dirty="0"/>
              <a:t>Matthias Wielscher</a:t>
            </a:r>
            <a:r>
              <a:rPr lang="en-GB" sz="3600" baseline="30000" dirty="0"/>
              <a:t>2</a:t>
            </a:r>
            <a:r>
              <a:rPr lang="en-GB" sz="3600" dirty="0"/>
              <a:t>, Loukas Moutsianas</a:t>
            </a:r>
            <a:r>
              <a:rPr lang="en-GB" sz="3600" baseline="30000" dirty="0"/>
              <a:t>2</a:t>
            </a:r>
            <a:r>
              <a:rPr lang="en-GB" sz="3600" dirty="0"/>
              <a:t>, Irina Armean</a:t>
            </a:r>
            <a:r>
              <a:rPr lang="en-GB" sz="4400" baseline="30000" dirty="0"/>
              <a:t>1</a:t>
            </a:r>
            <a:r>
              <a:rPr lang="en-GB" sz="3600" dirty="0"/>
              <a:t>, Patrick Short</a:t>
            </a:r>
            <a:r>
              <a:rPr lang="en-GB" sz="3600" baseline="30000" dirty="0"/>
              <a:t>3</a:t>
            </a:r>
            <a:r>
              <a:rPr lang="en-GB" sz="3600" dirty="0"/>
              <a:t>, Paul Flicek</a:t>
            </a:r>
            <a:r>
              <a:rPr lang="en-GB" sz="3600" baseline="30000" dirty="0"/>
              <a:t>1</a:t>
            </a:r>
            <a:r>
              <a:rPr lang="en-GB" sz="3600" dirty="0"/>
              <a:t>, Matthew Hurles</a:t>
            </a:r>
            <a:r>
              <a:rPr lang="en-GB" sz="3600" baseline="30000" dirty="0"/>
              <a:t>3</a:t>
            </a:r>
            <a:r>
              <a:rPr lang="en-GB" sz="3600" dirty="0"/>
              <a:t>, Augusto Rendon</a:t>
            </a:r>
            <a:r>
              <a:rPr lang="en-GB" sz="3600" baseline="30000" dirty="0"/>
              <a:t>2</a:t>
            </a:r>
            <a:r>
              <a:rPr lang="en-GB" sz="3600" dirty="0"/>
              <a:t>, Anna Need</a:t>
            </a:r>
            <a:r>
              <a:rPr lang="en-GB" sz="3600" baseline="30000" dirty="0"/>
              <a:t>2</a:t>
            </a:r>
            <a:r>
              <a:rPr lang="en-GB" sz="3600" dirty="0"/>
              <a:t>, Ewan Birney</a:t>
            </a:r>
            <a:r>
              <a:rPr lang="en-GB" sz="3600" baseline="30000" dirty="0"/>
              <a:t>1</a:t>
            </a:r>
            <a:r>
              <a:rPr lang="en-GB" sz="3600" dirty="0"/>
              <a:t>,the Genomics England Research Consortium</a:t>
            </a:r>
            <a:endParaRPr lang="en-US" sz="3600" baseline="30000" dirty="0"/>
          </a:p>
          <a:p>
            <a:endParaRPr lang="en-US" dirty="0"/>
          </a:p>
        </p:txBody>
      </p:sp>
      <p:sp>
        <p:nvSpPr>
          <p:cNvPr id="5" name="Content Placeholder 4"/>
          <p:cNvSpPr>
            <a:spLocks noGrp="1"/>
          </p:cNvSpPr>
          <p:nvPr>
            <p:ph sz="quarter" idx="11"/>
          </p:nvPr>
        </p:nvSpPr>
        <p:spPr>
          <a:xfrm>
            <a:off x="6278455" y="2458924"/>
            <a:ext cx="17244978" cy="374649"/>
          </a:xfrm>
        </p:spPr>
        <p:txBody>
          <a:bodyPr/>
          <a:lstStyle/>
          <a:p>
            <a:r>
              <a:rPr lang="en-US" baseline="30000" dirty="0"/>
              <a:t>1</a:t>
            </a:r>
            <a:r>
              <a:rPr lang="en-US" dirty="0"/>
              <a:t> European Molecular Biology Laboratory, European Bioinformatics Institute, Hinxton, Cambridgeshire, UK</a:t>
            </a:r>
          </a:p>
          <a:p>
            <a:r>
              <a:rPr lang="en-US" baseline="30000" dirty="0"/>
              <a:t>2 </a:t>
            </a:r>
            <a:r>
              <a:rPr lang="en-US" dirty="0"/>
              <a:t>Genomics England, Dawson Hall, Queen Mary University of London, Charterhouse Square, London, UK </a:t>
            </a:r>
          </a:p>
          <a:p>
            <a:r>
              <a:rPr lang="en-US" baseline="30000" dirty="0"/>
              <a:t>3</a:t>
            </a:r>
            <a:r>
              <a:rPr lang="en-US" dirty="0"/>
              <a:t> </a:t>
            </a:r>
            <a:r>
              <a:rPr lang="en-US" dirty="0" err="1"/>
              <a:t>Wellcome</a:t>
            </a:r>
            <a:r>
              <a:rPr lang="en-US" dirty="0"/>
              <a:t> Sanger Institute, </a:t>
            </a:r>
            <a:r>
              <a:rPr lang="en-US" dirty="0" err="1"/>
              <a:t>Wellcome</a:t>
            </a:r>
            <a:r>
              <a:rPr lang="en-US" dirty="0"/>
              <a:t> Genome Campus, Hinxton, Cambridgeshire, UK</a:t>
            </a:r>
          </a:p>
          <a:p>
            <a:endParaRPr lang="en-US" dirty="0"/>
          </a:p>
        </p:txBody>
      </p:sp>
      <p:sp>
        <p:nvSpPr>
          <p:cNvPr id="10" name="Text Placeholder 4"/>
          <p:cNvSpPr txBox="1">
            <a:spLocks/>
          </p:cNvSpPr>
          <p:nvPr/>
        </p:nvSpPr>
        <p:spPr>
          <a:xfrm>
            <a:off x="19396511" y="18995325"/>
            <a:ext cx="12165012" cy="914400"/>
          </a:xfrm>
          <a:prstGeom prst="rect">
            <a:avLst/>
          </a:prstGeom>
        </p:spPr>
        <p:txBody>
          <a:bodyPr vert="horz"/>
          <a:lstStyle>
            <a:lvl1pPr marL="0" indent="0" algn="l" defTabSz="2088170" rtl="0" eaLnBrk="1" latinLnBrk="0" hangingPunct="1">
              <a:spcBef>
                <a:spcPct val="20000"/>
              </a:spcBef>
              <a:buFont typeface="Arial"/>
              <a:buNone/>
              <a:defRPr sz="5900" b="0" kern="1200" baseline="0">
                <a:solidFill>
                  <a:schemeClr val="tx1"/>
                </a:solidFill>
                <a:latin typeface="Arial"/>
                <a:ea typeface="+mn-ea"/>
                <a:cs typeface="Arial"/>
              </a:defRPr>
            </a:lvl1pPr>
            <a:lvl2pPr marL="2088170" indent="0" algn="l" defTabSz="2088170" rtl="0" eaLnBrk="1" latinLnBrk="0" hangingPunct="1">
              <a:spcBef>
                <a:spcPct val="20000"/>
              </a:spcBef>
              <a:buFont typeface="Arial"/>
              <a:buNone/>
              <a:defRPr sz="1600" kern="1200">
                <a:solidFill>
                  <a:schemeClr val="tx1"/>
                </a:solidFill>
                <a:latin typeface="Arial"/>
                <a:ea typeface="+mn-ea"/>
                <a:cs typeface="Arial"/>
              </a:defRPr>
            </a:lvl2pPr>
            <a:lvl3pPr marL="4176339" indent="0" algn="l" defTabSz="2088170" rtl="0" eaLnBrk="1" latinLnBrk="0" hangingPunct="1">
              <a:spcBef>
                <a:spcPct val="20000"/>
              </a:spcBef>
              <a:buFont typeface="Arial"/>
              <a:buNone/>
              <a:defRPr sz="1600" kern="1200">
                <a:solidFill>
                  <a:schemeClr val="tx1"/>
                </a:solidFill>
                <a:latin typeface="Arial"/>
                <a:ea typeface="+mn-ea"/>
                <a:cs typeface="Arial"/>
              </a:defRPr>
            </a:lvl3pPr>
            <a:lvl4pPr marL="6264508" indent="0" algn="l" defTabSz="2088170" rtl="0" eaLnBrk="1" latinLnBrk="0" hangingPunct="1">
              <a:spcBef>
                <a:spcPct val="20000"/>
              </a:spcBef>
              <a:buFont typeface="Arial"/>
              <a:buNone/>
              <a:defRPr sz="1600" kern="1200">
                <a:solidFill>
                  <a:schemeClr val="tx1"/>
                </a:solidFill>
                <a:latin typeface="Arial"/>
                <a:ea typeface="+mn-ea"/>
                <a:cs typeface="Arial"/>
              </a:defRPr>
            </a:lvl4pPr>
            <a:lvl5pPr marL="8352678" indent="0" algn="l" defTabSz="2088170" rtl="0" eaLnBrk="1" latinLnBrk="0" hangingPunct="1">
              <a:spcBef>
                <a:spcPct val="20000"/>
              </a:spcBef>
              <a:buFont typeface="Arial"/>
              <a:buNone/>
              <a:defRPr sz="1600" kern="1200">
                <a:solidFill>
                  <a:schemeClr val="tx1"/>
                </a:solidFill>
                <a:latin typeface="Arial"/>
                <a:ea typeface="+mn-ea"/>
                <a:cs typeface="Arial"/>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a:lstStyle>
          <a:p>
            <a:r>
              <a:rPr lang="en-GB" dirty="0">
                <a:latin typeface="Helvetica Neue"/>
                <a:cs typeface="Helvetica Neue"/>
              </a:rPr>
              <a:t>Data Distribution</a:t>
            </a:r>
          </a:p>
        </p:txBody>
      </p:sp>
      <p:sp>
        <p:nvSpPr>
          <p:cNvPr id="12" name="Rectangle 11"/>
          <p:cNvSpPr/>
          <p:nvPr/>
        </p:nvSpPr>
        <p:spPr>
          <a:xfrm>
            <a:off x="1296605" y="40850460"/>
            <a:ext cx="18361964" cy="132080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285285" y="40888590"/>
            <a:ext cx="27021358" cy="1446550"/>
          </a:xfrm>
          <a:prstGeom prst="rect">
            <a:avLst/>
          </a:prstGeom>
          <a:solidFill>
            <a:schemeClr val="bg1"/>
          </a:solidFill>
        </p:spPr>
        <p:txBody>
          <a:bodyPr wrap="square" rtlCol="0">
            <a:spAutoFit/>
          </a:bodyPr>
          <a:lstStyle/>
          <a:p>
            <a:r>
              <a:rPr lang="en-US" sz="2200" dirty="0" err="1"/>
              <a:t>Ensembl</a:t>
            </a:r>
            <a:r>
              <a:rPr lang="en-US" sz="2200" dirty="0"/>
              <a:t> receives majority funding from the </a:t>
            </a:r>
            <a:r>
              <a:rPr lang="en-US" sz="2200" dirty="0" err="1"/>
              <a:t>Wellcome</a:t>
            </a:r>
            <a:r>
              <a:rPr lang="en-US" sz="2200" dirty="0"/>
              <a:t> Trust (grant number WT108749/Z/15/Z) with additional funding for specific project components from the National Human Genome Research Institute (U41HG007823 and 2U41HG007234), the Biotechnology and Biological Sciences Research Council (BB/L024225/1 and BB/M011615/1), Open Targets, the </a:t>
            </a:r>
            <a:r>
              <a:rPr lang="en-US" sz="2200" dirty="0" err="1"/>
              <a:t>Wellcome</a:t>
            </a:r>
            <a:r>
              <a:rPr lang="en-US" sz="2200" dirty="0"/>
              <a:t> Trust (WT104947/Z/14/Z, WT200990/Z/16/Z, and WT201535/Z/16/Z) and the European Molecular Biology Laboratory.  This project has received funding from the European Union’s Horizon 2020 research and innovation </a:t>
            </a:r>
            <a:r>
              <a:rPr lang="en-US" sz="2200" dirty="0" err="1"/>
              <a:t>programme</a:t>
            </a:r>
            <a:r>
              <a:rPr lang="en-US" sz="2200" dirty="0"/>
              <a:t> under grant agreement n° 634143 (</a:t>
            </a:r>
            <a:r>
              <a:rPr lang="en-US" sz="2200" dirty="0" err="1"/>
              <a:t>MedBioinformatics</a:t>
            </a:r>
            <a:r>
              <a:rPr lang="en-US" sz="2200" dirty="0"/>
              <a:t>). This project has received funding from the European Union’s Horizon 2020 research and innovation </a:t>
            </a:r>
            <a:r>
              <a:rPr lang="en-US" sz="2200" dirty="0" err="1"/>
              <a:t>programme</a:t>
            </a:r>
            <a:r>
              <a:rPr lang="en-US" sz="2200" dirty="0"/>
              <a:t> under grant agreement n° 733161 (</a:t>
            </a:r>
            <a:r>
              <a:rPr lang="en-US" sz="2200" dirty="0" err="1"/>
              <a:t>MultipleMS</a:t>
            </a:r>
            <a:r>
              <a:rPr lang="en-US" sz="2200" dirty="0"/>
              <a:t>).</a:t>
            </a:r>
          </a:p>
        </p:txBody>
      </p:sp>
      <p:sp>
        <p:nvSpPr>
          <p:cNvPr id="16" name="Text Placeholder 4"/>
          <p:cNvSpPr txBox="1">
            <a:spLocks/>
          </p:cNvSpPr>
          <p:nvPr/>
        </p:nvSpPr>
        <p:spPr>
          <a:xfrm>
            <a:off x="4962381" y="6308359"/>
            <a:ext cx="10360118" cy="914400"/>
          </a:xfrm>
          <a:prstGeom prst="rect">
            <a:avLst/>
          </a:prstGeom>
        </p:spPr>
        <p:txBody>
          <a:bodyPr vert="horz"/>
          <a:lstStyle>
            <a:lvl1pPr marL="0" indent="0" algn="l" defTabSz="2088170" rtl="0" eaLnBrk="1" latinLnBrk="0" hangingPunct="1">
              <a:spcBef>
                <a:spcPct val="20000"/>
              </a:spcBef>
              <a:buFont typeface="Arial"/>
              <a:buNone/>
              <a:defRPr sz="5900" b="0" kern="1200" baseline="0">
                <a:solidFill>
                  <a:schemeClr val="tx1"/>
                </a:solidFill>
                <a:latin typeface="Arial"/>
                <a:ea typeface="+mn-ea"/>
                <a:cs typeface="Arial"/>
              </a:defRPr>
            </a:lvl1pPr>
            <a:lvl2pPr marL="2088170" indent="0" algn="l" defTabSz="2088170" rtl="0" eaLnBrk="1" latinLnBrk="0" hangingPunct="1">
              <a:spcBef>
                <a:spcPct val="20000"/>
              </a:spcBef>
              <a:buFont typeface="Arial"/>
              <a:buNone/>
              <a:defRPr sz="1600" kern="1200">
                <a:solidFill>
                  <a:schemeClr val="tx1"/>
                </a:solidFill>
                <a:latin typeface="Arial"/>
                <a:ea typeface="+mn-ea"/>
                <a:cs typeface="Arial"/>
              </a:defRPr>
            </a:lvl2pPr>
            <a:lvl3pPr marL="4176339" indent="0" algn="l" defTabSz="2088170" rtl="0" eaLnBrk="1" latinLnBrk="0" hangingPunct="1">
              <a:spcBef>
                <a:spcPct val="20000"/>
              </a:spcBef>
              <a:buFont typeface="Arial"/>
              <a:buNone/>
              <a:defRPr sz="1600" kern="1200">
                <a:solidFill>
                  <a:schemeClr val="tx1"/>
                </a:solidFill>
                <a:latin typeface="Arial"/>
                <a:ea typeface="+mn-ea"/>
                <a:cs typeface="Arial"/>
              </a:defRPr>
            </a:lvl3pPr>
            <a:lvl4pPr marL="6264508" indent="0" algn="l" defTabSz="2088170" rtl="0" eaLnBrk="1" latinLnBrk="0" hangingPunct="1">
              <a:spcBef>
                <a:spcPct val="20000"/>
              </a:spcBef>
              <a:buFont typeface="Arial"/>
              <a:buNone/>
              <a:defRPr sz="1600" kern="1200">
                <a:solidFill>
                  <a:schemeClr val="tx1"/>
                </a:solidFill>
                <a:latin typeface="Arial"/>
                <a:ea typeface="+mn-ea"/>
                <a:cs typeface="Arial"/>
              </a:defRPr>
            </a:lvl4pPr>
            <a:lvl5pPr marL="8352678" indent="0" algn="l" defTabSz="2088170" rtl="0" eaLnBrk="1" latinLnBrk="0" hangingPunct="1">
              <a:spcBef>
                <a:spcPct val="20000"/>
              </a:spcBef>
              <a:buFont typeface="Arial"/>
              <a:buNone/>
              <a:defRPr sz="1600" kern="1200">
                <a:solidFill>
                  <a:schemeClr val="tx1"/>
                </a:solidFill>
                <a:latin typeface="Arial"/>
                <a:ea typeface="+mn-ea"/>
                <a:cs typeface="Arial"/>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a:lstStyle>
          <a:p>
            <a:r>
              <a:rPr lang="en-GB" dirty="0">
                <a:latin typeface="Helvetica Neue"/>
                <a:cs typeface="Helvetica Neue"/>
              </a:rPr>
              <a:t>Data Available</a:t>
            </a:r>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0647" y="24331158"/>
            <a:ext cx="6312252" cy="2442981"/>
          </a:xfrm>
          <a:prstGeom prst="rect">
            <a:avLst/>
          </a:prstGeom>
        </p:spPr>
      </p:pic>
      <p:sp>
        <p:nvSpPr>
          <p:cNvPr id="59" name="Rounded Rectangle 58"/>
          <p:cNvSpPr/>
          <p:nvPr/>
        </p:nvSpPr>
        <p:spPr>
          <a:xfrm>
            <a:off x="16207129" y="18767797"/>
            <a:ext cx="12941785" cy="908984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30368" y="21698116"/>
            <a:ext cx="10207275" cy="2343377"/>
          </a:xfrm>
          <a:prstGeom prst="rect">
            <a:avLst/>
          </a:prstGeom>
        </p:spPr>
      </p:pic>
      <p:pic>
        <p:nvPicPr>
          <p:cNvPr id="65" name="Picture 5">
            <a:extLst>
              <a:ext uri="{FF2B5EF4-FFF2-40B4-BE49-F238E27FC236}">
                <a16:creationId xmlns:a16="http://schemas.microsoft.com/office/drawing/2014/main" id="{E611882F-5D68-594D-B048-AC3A0E41F274}"/>
              </a:ext>
            </a:extLst>
          </p:cNvPr>
          <p:cNvPicPr/>
          <p:nvPr/>
        </p:nvPicPr>
        <p:blipFill>
          <a:blip r:embed="rId7"/>
          <a:stretch/>
        </p:blipFill>
        <p:spPr>
          <a:xfrm>
            <a:off x="484175" y="485384"/>
            <a:ext cx="5038801" cy="3056154"/>
          </a:xfrm>
          <a:prstGeom prst="rect">
            <a:avLst/>
          </a:prstGeom>
          <a:ln>
            <a:noFill/>
          </a:ln>
        </p:spPr>
      </p:pic>
      <p:pic>
        <p:nvPicPr>
          <p:cNvPr id="74" name="Picture 73">
            <a:extLst>
              <a:ext uri="{FF2B5EF4-FFF2-40B4-BE49-F238E27FC236}">
                <a16:creationId xmlns:a16="http://schemas.microsoft.com/office/drawing/2014/main" id="{5225F502-895D-0042-AECC-FCE274BD5525}"/>
              </a:ext>
            </a:extLst>
          </p:cNvPr>
          <p:cNvPicPr>
            <a:picLocks noChangeAspect="1"/>
          </p:cNvPicPr>
          <p:nvPr/>
        </p:nvPicPr>
        <p:blipFill>
          <a:blip r:embed="rId8"/>
          <a:stretch>
            <a:fillRect/>
          </a:stretch>
        </p:blipFill>
        <p:spPr>
          <a:xfrm>
            <a:off x="17299738" y="26440227"/>
            <a:ext cx="1255709" cy="1176257"/>
          </a:xfrm>
          <a:prstGeom prst="rect">
            <a:avLst/>
          </a:prstGeom>
        </p:spPr>
      </p:pic>
      <p:sp>
        <p:nvSpPr>
          <p:cNvPr id="19" name="TextBox 18">
            <a:extLst>
              <a:ext uri="{FF2B5EF4-FFF2-40B4-BE49-F238E27FC236}">
                <a16:creationId xmlns:a16="http://schemas.microsoft.com/office/drawing/2014/main" id="{6F8F2210-5BE1-5641-A727-587D65EEB404}"/>
              </a:ext>
            </a:extLst>
          </p:cNvPr>
          <p:cNvSpPr txBox="1"/>
          <p:nvPr/>
        </p:nvSpPr>
        <p:spPr>
          <a:xfrm>
            <a:off x="16867643" y="20097233"/>
            <a:ext cx="11495142" cy="147732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A 100,0000 Genomes Project data browser is planned </a:t>
            </a:r>
          </a:p>
          <a:p>
            <a:pPr marL="457200" indent="-457200">
              <a:buFont typeface="Arial" panose="020B0604020202020204" pitchFamily="34" charset="0"/>
              <a:buChar char="•"/>
            </a:pPr>
            <a:r>
              <a:rPr lang="en-GB" sz="3000" dirty="0">
                <a:latin typeface="Helvetica Neue"/>
                <a:cs typeface="Helvetica Neue"/>
              </a:rPr>
              <a:t>Frequencies will be also displayed alongside other large scale data in the Ensembl browser and available in Ensembl VEP</a:t>
            </a:r>
            <a:endParaRPr lang="en-US" sz="3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130B9062-F78A-DB43-BA27-BC4B006CD394}"/>
              </a:ext>
            </a:extLst>
          </p:cNvPr>
          <p:cNvSpPr txBox="1"/>
          <p:nvPr/>
        </p:nvSpPr>
        <p:spPr>
          <a:xfrm>
            <a:off x="18643460" y="26980933"/>
            <a:ext cx="9094183" cy="492443"/>
          </a:xfrm>
          <a:prstGeom prst="rect">
            <a:avLst/>
          </a:prstGeom>
          <a:noFill/>
        </p:spPr>
        <p:txBody>
          <a:bodyPr wrap="square" rtlCol="0">
            <a:spAutoFit/>
          </a:bodyPr>
          <a:lstStyle/>
          <a:p>
            <a:r>
              <a:rPr lang="en-US" sz="2600" dirty="0"/>
              <a:t>Example of current Ensembl frequency distribution views</a:t>
            </a:r>
          </a:p>
        </p:txBody>
      </p:sp>
      <p:sp>
        <p:nvSpPr>
          <p:cNvPr id="25" name="TextBox 24">
            <a:extLst>
              <a:ext uri="{FF2B5EF4-FFF2-40B4-BE49-F238E27FC236}">
                <a16:creationId xmlns:a16="http://schemas.microsoft.com/office/drawing/2014/main" id="{4ECFE0CF-E252-1F44-874F-C591BC49AE5E}"/>
              </a:ext>
            </a:extLst>
          </p:cNvPr>
          <p:cNvSpPr txBox="1"/>
          <p:nvPr/>
        </p:nvSpPr>
        <p:spPr>
          <a:xfrm>
            <a:off x="1306788" y="39681562"/>
            <a:ext cx="27055998" cy="1107996"/>
          </a:xfrm>
          <a:prstGeom prst="rect">
            <a:avLst/>
          </a:prstGeom>
          <a:noFill/>
        </p:spPr>
        <p:txBody>
          <a:bodyPr wrap="square" rtlCol="0">
            <a:spAutoFit/>
          </a:bodyPr>
          <a:lstStyle/>
          <a:p>
            <a:r>
              <a:rPr lang="en-GB" sz="2200" dirty="0"/>
              <a:t>This research was made possible through access to the data and findings generated by the 100,000 Genomes Project. The 100,000 Genomes Project is managed by Genomics England Limited (a wholly owned company of the Department of Health and Social Care). The 100,000 Genomes Project is funded by the National Institute for Health Research and NHS England. The </a:t>
            </a:r>
            <a:r>
              <a:rPr lang="en-GB" sz="2200" dirty="0" err="1"/>
              <a:t>Wellcome</a:t>
            </a:r>
            <a:r>
              <a:rPr lang="en-GB" sz="2200" dirty="0"/>
              <a:t> Trust, Cancer Research UK and the Medical Research Council have also funded research infrastructure. The 100,000 Genomes Project uses data provided by patients and collected by the National Health Service as part of their care and support. </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0" name="Picture 29">
            <a:extLst>
              <a:ext uri="{FF2B5EF4-FFF2-40B4-BE49-F238E27FC236}">
                <a16:creationId xmlns:a16="http://schemas.microsoft.com/office/drawing/2014/main" id="{19CB6F66-99DC-BA4C-8DC8-39CC70605438}"/>
              </a:ext>
            </a:extLst>
          </p:cNvPr>
          <p:cNvPicPr>
            <a:picLocks noChangeAspect="1"/>
          </p:cNvPicPr>
          <p:nvPr/>
        </p:nvPicPr>
        <p:blipFill>
          <a:blip r:embed="rId9"/>
          <a:stretch>
            <a:fillRect/>
          </a:stretch>
        </p:blipFill>
        <p:spPr>
          <a:xfrm>
            <a:off x="1052576" y="12830228"/>
            <a:ext cx="6897407" cy="3796507"/>
          </a:xfrm>
          <a:prstGeom prst="rect">
            <a:avLst/>
          </a:prstGeom>
        </p:spPr>
      </p:pic>
      <p:sp>
        <p:nvSpPr>
          <p:cNvPr id="31" name="TextBox 30">
            <a:extLst>
              <a:ext uri="{FF2B5EF4-FFF2-40B4-BE49-F238E27FC236}">
                <a16:creationId xmlns:a16="http://schemas.microsoft.com/office/drawing/2014/main" id="{4537BF46-545B-9B4C-BF42-EE8D2C88AC90}"/>
              </a:ext>
            </a:extLst>
          </p:cNvPr>
          <p:cNvSpPr txBox="1"/>
          <p:nvPr/>
        </p:nvSpPr>
        <p:spPr>
          <a:xfrm>
            <a:off x="2048256" y="30123718"/>
            <a:ext cx="12018868" cy="1000274"/>
          </a:xfrm>
          <a:prstGeom prst="rect">
            <a:avLst/>
          </a:prstGeom>
          <a:noFill/>
        </p:spPr>
        <p:txBody>
          <a:bodyPr wrap="none" rtlCol="0">
            <a:spAutoFit/>
          </a:bodyPr>
          <a:lstStyle/>
          <a:p>
            <a:r>
              <a:rPr lang="en-US" sz="5900" dirty="0">
                <a:latin typeface="Helvetica Neue" panose="02000503000000020004" pitchFamily="2" charset="0"/>
                <a:ea typeface="Helvetica Neue" panose="02000503000000020004" pitchFamily="2" charset="0"/>
                <a:cs typeface="Helvetica Neue" panose="02000503000000020004" pitchFamily="2" charset="0"/>
              </a:rPr>
              <a:t>Minor allele frequency comparison </a:t>
            </a:r>
          </a:p>
        </p:txBody>
      </p:sp>
      <p:pic>
        <p:nvPicPr>
          <p:cNvPr id="34" name="Picture 33">
            <a:extLst>
              <a:ext uri="{FF2B5EF4-FFF2-40B4-BE49-F238E27FC236}">
                <a16:creationId xmlns:a16="http://schemas.microsoft.com/office/drawing/2014/main" id="{0F3D5178-EA99-1B43-9246-3BC6E2AAC364}"/>
              </a:ext>
            </a:extLst>
          </p:cNvPr>
          <p:cNvPicPr>
            <a:picLocks noChangeAspect="1"/>
          </p:cNvPicPr>
          <p:nvPr/>
        </p:nvPicPr>
        <p:blipFill>
          <a:blip r:embed="rId10"/>
          <a:stretch>
            <a:fillRect/>
          </a:stretch>
        </p:blipFill>
        <p:spPr>
          <a:xfrm>
            <a:off x="7757316" y="12830229"/>
            <a:ext cx="7002075" cy="3854118"/>
          </a:xfrm>
          <a:prstGeom prst="rect">
            <a:avLst/>
          </a:prstGeom>
        </p:spPr>
      </p:pic>
      <p:sp>
        <p:nvSpPr>
          <p:cNvPr id="35" name="TextBox 34">
            <a:extLst>
              <a:ext uri="{FF2B5EF4-FFF2-40B4-BE49-F238E27FC236}">
                <a16:creationId xmlns:a16="http://schemas.microsoft.com/office/drawing/2014/main" id="{63FD3DA6-1748-4042-BE79-1FEBE665D2F8}"/>
              </a:ext>
            </a:extLst>
          </p:cNvPr>
          <p:cNvSpPr txBox="1"/>
          <p:nvPr/>
        </p:nvSpPr>
        <p:spPr>
          <a:xfrm>
            <a:off x="1864630" y="7484546"/>
            <a:ext cx="12793161" cy="1477328"/>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Sequence from 59,464 individuals (release 5.1) has been </a:t>
            </a:r>
            <a:r>
              <a:rPr lang="en-US" sz="3000" dirty="0" err="1">
                <a:latin typeface="Helvetica Neue" panose="02000503000000020004" pitchFamily="2" charset="0"/>
                <a:ea typeface="Helvetica Neue" panose="02000503000000020004" pitchFamily="2" charset="0"/>
                <a:cs typeface="Helvetica Neue" panose="02000503000000020004" pitchFamily="2" charset="0"/>
              </a:rPr>
              <a:t>analysed</a:t>
            </a:r>
            <a:r>
              <a:rPr lang="en-US" sz="3000" dirty="0">
                <a:latin typeface="Helvetica Neue" panose="02000503000000020004" pitchFamily="2" charset="0"/>
                <a:ea typeface="Helvetica Neue" panose="02000503000000020004" pitchFamily="2" charset="0"/>
                <a:cs typeface="Helvetica Neue" panose="02000503000000020004" pitchFamily="2" charset="0"/>
              </a:rPr>
              <a:t> and 677,003,512 variants have been called on GRCh38.</a:t>
            </a:r>
          </a:p>
          <a:p>
            <a:r>
              <a:rPr lang="en-US" sz="3000" dirty="0">
                <a:latin typeface="Helvetica Neue" panose="02000503000000020004" pitchFamily="2" charset="0"/>
                <a:ea typeface="Helvetica Neue" panose="02000503000000020004" pitchFamily="2" charset="0"/>
                <a:cs typeface="Helvetica Neue" panose="02000503000000020004" pitchFamily="2" charset="0"/>
              </a:rPr>
              <a:t>Basic quality control has been applied:</a:t>
            </a:r>
          </a:p>
        </p:txBody>
      </p:sp>
      <p:pic>
        <p:nvPicPr>
          <p:cNvPr id="39" name="Picture 38">
            <a:extLst>
              <a:ext uri="{FF2B5EF4-FFF2-40B4-BE49-F238E27FC236}">
                <a16:creationId xmlns:a16="http://schemas.microsoft.com/office/drawing/2014/main" id="{8037F6E2-9D48-CF4C-8125-EFD154BFE23A}"/>
              </a:ext>
            </a:extLst>
          </p:cNvPr>
          <p:cNvPicPr>
            <a:picLocks noChangeAspect="1"/>
          </p:cNvPicPr>
          <p:nvPr/>
        </p:nvPicPr>
        <p:blipFill>
          <a:blip r:embed="rId11"/>
          <a:stretch>
            <a:fillRect/>
          </a:stretch>
        </p:blipFill>
        <p:spPr>
          <a:xfrm>
            <a:off x="5844275" y="31469291"/>
            <a:ext cx="4815619" cy="5032239"/>
          </a:xfrm>
          <a:prstGeom prst="rect">
            <a:avLst/>
          </a:prstGeom>
        </p:spPr>
      </p:pic>
      <p:pic>
        <p:nvPicPr>
          <p:cNvPr id="47" name="Picture 46">
            <a:extLst>
              <a:ext uri="{FF2B5EF4-FFF2-40B4-BE49-F238E27FC236}">
                <a16:creationId xmlns:a16="http://schemas.microsoft.com/office/drawing/2014/main" id="{E5B13525-AF3A-C14B-9C73-103B90305D37}"/>
              </a:ext>
            </a:extLst>
          </p:cNvPr>
          <p:cNvPicPr>
            <a:picLocks noChangeAspect="1"/>
          </p:cNvPicPr>
          <p:nvPr/>
        </p:nvPicPr>
        <p:blipFill>
          <a:blip r:embed="rId12"/>
          <a:stretch>
            <a:fillRect/>
          </a:stretch>
        </p:blipFill>
        <p:spPr>
          <a:xfrm>
            <a:off x="3546074" y="18997740"/>
            <a:ext cx="7908726" cy="6213999"/>
          </a:xfrm>
          <a:prstGeom prst="rect">
            <a:avLst/>
          </a:prstGeom>
        </p:spPr>
      </p:pic>
      <p:sp>
        <p:nvSpPr>
          <p:cNvPr id="80" name="TextBox 79">
            <a:extLst>
              <a:ext uri="{FF2B5EF4-FFF2-40B4-BE49-F238E27FC236}">
                <a16:creationId xmlns:a16="http://schemas.microsoft.com/office/drawing/2014/main" id="{61FEB24A-EACD-8A4E-BA79-07F7EC154145}"/>
              </a:ext>
            </a:extLst>
          </p:cNvPr>
          <p:cNvSpPr txBox="1"/>
          <p:nvPr/>
        </p:nvSpPr>
        <p:spPr>
          <a:xfrm>
            <a:off x="1549638" y="12272709"/>
            <a:ext cx="7661725" cy="584775"/>
          </a:xfrm>
          <a:prstGeom prst="rect">
            <a:avLst/>
          </a:prstGeom>
          <a:noFill/>
        </p:spPr>
        <p:txBody>
          <a:bodyPr wrap="squar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Variants per individual, per chromosome</a:t>
            </a:r>
          </a:p>
        </p:txBody>
      </p:sp>
      <p:sp>
        <p:nvSpPr>
          <p:cNvPr id="91" name="Rounded Rectangle 90">
            <a:extLst>
              <a:ext uri="{FF2B5EF4-FFF2-40B4-BE49-F238E27FC236}">
                <a16:creationId xmlns:a16="http://schemas.microsoft.com/office/drawing/2014/main" id="{2E37A218-B4AC-0843-95CB-62794CC053D5}"/>
              </a:ext>
            </a:extLst>
          </p:cNvPr>
          <p:cNvSpPr/>
          <p:nvPr/>
        </p:nvSpPr>
        <p:spPr>
          <a:xfrm>
            <a:off x="15995020" y="5897544"/>
            <a:ext cx="13153894" cy="125392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 Placeholder 4">
            <a:extLst>
              <a:ext uri="{FF2B5EF4-FFF2-40B4-BE49-F238E27FC236}">
                <a16:creationId xmlns:a16="http://schemas.microsoft.com/office/drawing/2014/main" id="{DB39921E-23E9-C743-8624-180F061290C2}"/>
              </a:ext>
            </a:extLst>
          </p:cNvPr>
          <p:cNvSpPr txBox="1">
            <a:spLocks/>
          </p:cNvSpPr>
          <p:nvPr/>
        </p:nvSpPr>
        <p:spPr>
          <a:xfrm>
            <a:off x="19396511" y="6264130"/>
            <a:ext cx="12165012" cy="914400"/>
          </a:xfrm>
          <a:prstGeom prst="rect">
            <a:avLst/>
          </a:prstGeom>
        </p:spPr>
        <p:txBody>
          <a:bodyPr vert="horz"/>
          <a:lstStyle>
            <a:lvl1pPr marL="0" indent="0" algn="l" defTabSz="2088170" rtl="0" eaLnBrk="1" latinLnBrk="0" hangingPunct="1">
              <a:spcBef>
                <a:spcPct val="20000"/>
              </a:spcBef>
              <a:buFont typeface="Arial"/>
              <a:buNone/>
              <a:defRPr sz="5900" b="0" kern="1200" baseline="0">
                <a:solidFill>
                  <a:schemeClr val="tx1"/>
                </a:solidFill>
                <a:latin typeface="Arial"/>
                <a:ea typeface="+mn-ea"/>
                <a:cs typeface="Arial"/>
              </a:defRPr>
            </a:lvl1pPr>
            <a:lvl2pPr marL="2088170" indent="0" algn="l" defTabSz="2088170" rtl="0" eaLnBrk="1" latinLnBrk="0" hangingPunct="1">
              <a:spcBef>
                <a:spcPct val="20000"/>
              </a:spcBef>
              <a:buFont typeface="Arial"/>
              <a:buNone/>
              <a:defRPr sz="1600" kern="1200">
                <a:solidFill>
                  <a:schemeClr val="tx1"/>
                </a:solidFill>
                <a:latin typeface="Arial"/>
                <a:ea typeface="+mn-ea"/>
                <a:cs typeface="Arial"/>
              </a:defRPr>
            </a:lvl2pPr>
            <a:lvl3pPr marL="4176339" indent="0" algn="l" defTabSz="2088170" rtl="0" eaLnBrk="1" latinLnBrk="0" hangingPunct="1">
              <a:spcBef>
                <a:spcPct val="20000"/>
              </a:spcBef>
              <a:buFont typeface="Arial"/>
              <a:buNone/>
              <a:defRPr sz="1600" kern="1200">
                <a:solidFill>
                  <a:schemeClr val="tx1"/>
                </a:solidFill>
                <a:latin typeface="Arial"/>
                <a:ea typeface="+mn-ea"/>
                <a:cs typeface="Arial"/>
              </a:defRPr>
            </a:lvl3pPr>
            <a:lvl4pPr marL="6264508" indent="0" algn="l" defTabSz="2088170" rtl="0" eaLnBrk="1" latinLnBrk="0" hangingPunct="1">
              <a:spcBef>
                <a:spcPct val="20000"/>
              </a:spcBef>
              <a:buFont typeface="Arial"/>
              <a:buNone/>
              <a:defRPr sz="1600" kern="1200">
                <a:solidFill>
                  <a:schemeClr val="tx1"/>
                </a:solidFill>
                <a:latin typeface="Arial"/>
                <a:ea typeface="+mn-ea"/>
                <a:cs typeface="Arial"/>
              </a:defRPr>
            </a:lvl4pPr>
            <a:lvl5pPr marL="8352678" indent="0" algn="l" defTabSz="2088170" rtl="0" eaLnBrk="1" latinLnBrk="0" hangingPunct="1">
              <a:spcBef>
                <a:spcPct val="20000"/>
              </a:spcBef>
              <a:buFont typeface="Arial"/>
              <a:buNone/>
              <a:defRPr sz="1600" kern="1200">
                <a:solidFill>
                  <a:schemeClr val="tx1"/>
                </a:solidFill>
                <a:latin typeface="Arial"/>
                <a:ea typeface="+mn-ea"/>
                <a:cs typeface="Arial"/>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a:lstStyle>
          <a:p>
            <a:r>
              <a:rPr lang="en-GB" dirty="0">
                <a:latin typeface="Helvetica Neue"/>
                <a:cs typeface="Helvetica Neue"/>
              </a:rPr>
              <a:t>Data Importance </a:t>
            </a:r>
          </a:p>
        </p:txBody>
      </p:sp>
      <p:sp>
        <p:nvSpPr>
          <p:cNvPr id="93" name="TextBox 92">
            <a:extLst>
              <a:ext uri="{FF2B5EF4-FFF2-40B4-BE49-F238E27FC236}">
                <a16:creationId xmlns:a16="http://schemas.microsoft.com/office/drawing/2014/main" id="{1D24E6B1-FB82-1C47-8485-EBDC8735ABBB}"/>
              </a:ext>
            </a:extLst>
          </p:cNvPr>
          <p:cNvSpPr txBox="1"/>
          <p:nvPr/>
        </p:nvSpPr>
        <p:spPr>
          <a:xfrm>
            <a:off x="17146318" y="7486375"/>
            <a:ext cx="11558370" cy="3354765"/>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The 100,000 Genomes Project will create a deep collection of population frequency data</a:t>
            </a:r>
          </a:p>
          <a:p>
            <a:pPr marL="457200" indent="-4572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These data will enable an improved understanding of constraint in the genome</a:t>
            </a:r>
          </a:p>
          <a:p>
            <a:pPr marL="457200" indent="-4572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Allele frequency distributions at this scale can accelerate diagnosis of rare disease</a:t>
            </a:r>
          </a:p>
          <a:p>
            <a:pPr marL="457200" indent="-457200">
              <a:buFont typeface="Arial" panose="020B0604020202020204" pitchFamily="34" charset="0"/>
              <a:buChar char="•"/>
            </a:pPr>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4" name="Rectangle 93">
            <a:extLst>
              <a:ext uri="{FF2B5EF4-FFF2-40B4-BE49-F238E27FC236}">
                <a16:creationId xmlns:a16="http://schemas.microsoft.com/office/drawing/2014/main" id="{6C71AF03-4B5D-AA4A-B8B4-FC41CBA556F2}"/>
              </a:ext>
            </a:extLst>
          </p:cNvPr>
          <p:cNvSpPr/>
          <p:nvPr/>
        </p:nvSpPr>
        <p:spPr bwMode="auto">
          <a:xfrm>
            <a:off x="18792284" y="13746367"/>
            <a:ext cx="1711302" cy="93885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1485863" eaLnBrk="0" fontAlgn="base" hangingPunct="0">
              <a:spcBef>
                <a:spcPct val="0"/>
              </a:spcBef>
              <a:spcAft>
                <a:spcPct val="0"/>
              </a:spcAft>
            </a:pPr>
            <a:endParaRPr lang="en-US" sz="3900" dirty="0">
              <a:latin typeface="Arial" charset="0"/>
            </a:endParaRPr>
          </a:p>
        </p:txBody>
      </p:sp>
      <p:sp>
        <p:nvSpPr>
          <p:cNvPr id="95" name="Rectangle 94">
            <a:extLst>
              <a:ext uri="{FF2B5EF4-FFF2-40B4-BE49-F238E27FC236}">
                <a16:creationId xmlns:a16="http://schemas.microsoft.com/office/drawing/2014/main" id="{6BD2360A-D3BE-4D44-9B69-7BC728ACFC50}"/>
              </a:ext>
            </a:extLst>
          </p:cNvPr>
          <p:cNvSpPr/>
          <p:nvPr/>
        </p:nvSpPr>
        <p:spPr bwMode="auto">
          <a:xfrm>
            <a:off x="21579723" y="11755302"/>
            <a:ext cx="1711302" cy="93885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1485863" eaLnBrk="0" fontAlgn="base" hangingPunct="0">
              <a:spcBef>
                <a:spcPct val="0"/>
              </a:spcBef>
              <a:spcAft>
                <a:spcPct val="0"/>
              </a:spcAft>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6" name="TextBox 95">
            <a:extLst>
              <a:ext uri="{FF2B5EF4-FFF2-40B4-BE49-F238E27FC236}">
                <a16:creationId xmlns:a16="http://schemas.microsoft.com/office/drawing/2014/main" id="{BF5338A3-3F78-1E43-8082-16CCB36E8113}"/>
              </a:ext>
            </a:extLst>
          </p:cNvPr>
          <p:cNvSpPr txBox="1"/>
          <p:nvPr/>
        </p:nvSpPr>
        <p:spPr>
          <a:xfrm>
            <a:off x="21668159" y="11906396"/>
            <a:ext cx="1352217" cy="707886"/>
          </a:xfrm>
          <a:prstGeom prst="rect">
            <a:avLst/>
          </a:prstGeom>
          <a:noFill/>
        </p:spPr>
        <p:txBody>
          <a:bodyPr wrap="square" rtlCol="0">
            <a:spAutoFit/>
          </a:bodyPr>
          <a:lstStyle/>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Proband </a:t>
            </a:r>
          </a:p>
          <a:p>
            <a:pPr algn="ctr"/>
            <a:r>
              <a:rPr lang="en-US" sz="2000" dirty="0">
                <a:latin typeface="Helvetica Neue" panose="02000503000000020004" pitchFamily="2" charset="0"/>
                <a:ea typeface="Helvetica Neue" panose="02000503000000020004" pitchFamily="2" charset="0"/>
                <a:cs typeface="Helvetica Neue" panose="02000503000000020004" pitchFamily="2" charset="0"/>
              </a:rPr>
              <a:t>VCF</a:t>
            </a:r>
          </a:p>
        </p:txBody>
      </p:sp>
      <p:sp>
        <p:nvSpPr>
          <p:cNvPr id="97" name="Rectangle 96">
            <a:extLst>
              <a:ext uri="{FF2B5EF4-FFF2-40B4-BE49-F238E27FC236}">
                <a16:creationId xmlns:a16="http://schemas.microsoft.com/office/drawing/2014/main" id="{AC6C2D43-EDBF-7B41-A602-99892CC14E1C}"/>
              </a:ext>
            </a:extLst>
          </p:cNvPr>
          <p:cNvSpPr/>
          <p:nvPr/>
        </p:nvSpPr>
        <p:spPr bwMode="auto">
          <a:xfrm>
            <a:off x="18709868" y="12321823"/>
            <a:ext cx="1918657" cy="3801951"/>
          </a:xfrm>
          <a:prstGeom prst="rect">
            <a:avLst/>
          </a:prstGeom>
          <a:noFill/>
          <a:ln w="2857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1485863" eaLnBrk="0" fontAlgn="base" hangingPunct="0">
              <a:spcBef>
                <a:spcPct val="0"/>
              </a:spcBef>
              <a:spcAft>
                <a:spcPct val="0"/>
              </a:spcAft>
            </a:pPr>
            <a:endParaRPr lang="en-US" sz="3900" dirty="0">
              <a:latin typeface="Arial" charset="0"/>
            </a:endParaRPr>
          </a:p>
        </p:txBody>
      </p:sp>
      <p:sp>
        <p:nvSpPr>
          <p:cNvPr id="98" name="TextBox 97">
            <a:extLst>
              <a:ext uri="{FF2B5EF4-FFF2-40B4-BE49-F238E27FC236}">
                <a16:creationId xmlns:a16="http://schemas.microsoft.com/office/drawing/2014/main" id="{5CC287B6-2353-0A47-8C4D-C92E2C7D88AB}"/>
              </a:ext>
            </a:extLst>
          </p:cNvPr>
          <p:cNvSpPr txBox="1"/>
          <p:nvPr/>
        </p:nvSpPr>
        <p:spPr>
          <a:xfrm>
            <a:off x="18795824" y="12478999"/>
            <a:ext cx="1746743" cy="830997"/>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Gene information</a:t>
            </a:r>
          </a:p>
        </p:txBody>
      </p:sp>
      <p:sp>
        <p:nvSpPr>
          <p:cNvPr id="99" name="Rectangle 98">
            <a:extLst>
              <a:ext uri="{FF2B5EF4-FFF2-40B4-BE49-F238E27FC236}">
                <a16:creationId xmlns:a16="http://schemas.microsoft.com/office/drawing/2014/main" id="{021E1163-345A-224D-B5C8-2D698C5016FA}"/>
              </a:ext>
            </a:extLst>
          </p:cNvPr>
          <p:cNvSpPr/>
          <p:nvPr/>
        </p:nvSpPr>
        <p:spPr bwMode="auto">
          <a:xfrm>
            <a:off x="24903110" y="12321823"/>
            <a:ext cx="3801578" cy="2715259"/>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1485863" eaLnBrk="0" fontAlgn="base" hangingPunct="0">
              <a:spcBef>
                <a:spcPct val="0"/>
              </a:spcBef>
              <a:spcAft>
                <a:spcPct val="0"/>
              </a:spcAft>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0" name="TextBox 99">
            <a:extLst>
              <a:ext uri="{FF2B5EF4-FFF2-40B4-BE49-F238E27FC236}">
                <a16:creationId xmlns:a16="http://schemas.microsoft.com/office/drawing/2014/main" id="{DBA17753-07A1-6A46-AC2B-8F7FB4EBB208}"/>
              </a:ext>
            </a:extLst>
          </p:cNvPr>
          <p:cNvSpPr txBox="1"/>
          <p:nvPr/>
        </p:nvSpPr>
        <p:spPr>
          <a:xfrm>
            <a:off x="25184696" y="12547208"/>
            <a:ext cx="2178083" cy="1323439"/>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Frequencies filter </a:t>
            </a:r>
          </a:p>
          <a:p>
            <a:pPr marL="214308" indent="-214308">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1000 Genomes </a:t>
            </a:r>
          </a:p>
          <a:p>
            <a:pPr marL="214308" indent="-214308">
              <a:buFont typeface="Arial" panose="020B0604020202020204" pitchFamily="34" charset="0"/>
              <a:buChar char="•"/>
            </a:pPr>
            <a:r>
              <a:rPr lang="en-US" sz="2000" dirty="0" err="1">
                <a:latin typeface="Helvetica Neue" panose="02000503000000020004" pitchFamily="2" charset="0"/>
                <a:ea typeface="Helvetica Neue" panose="02000503000000020004" pitchFamily="2" charset="0"/>
                <a:cs typeface="Helvetica Neue" panose="02000503000000020004" pitchFamily="2" charset="0"/>
              </a:rPr>
              <a:t>gnomAD</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214308" indent="-214308">
              <a:buFont typeface="Arial" panose="020B0604020202020204" pitchFamily="34" charset="0"/>
              <a:buChar char="•"/>
            </a:pPr>
            <a:r>
              <a:rPr lang="en-US" sz="2000" dirty="0" err="1">
                <a:latin typeface="Helvetica Neue" panose="02000503000000020004" pitchFamily="2" charset="0"/>
                <a:ea typeface="Helvetica Neue" panose="02000503000000020004" pitchFamily="2" charset="0"/>
                <a:cs typeface="Helvetica Neue" panose="02000503000000020004" pitchFamily="2" charset="0"/>
              </a:rPr>
              <a:t>TOPMed</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1" name="TextBox 100">
            <a:extLst>
              <a:ext uri="{FF2B5EF4-FFF2-40B4-BE49-F238E27FC236}">
                <a16:creationId xmlns:a16="http://schemas.microsoft.com/office/drawing/2014/main" id="{70266CEA-44D8-A242-8995-E9C5A9CF4123}"/>
              </a:ext>
            </a:extLst>
          </p:cNvPr>
          <p:cNvSpPr txBox="1"/>
          <p:nvPr/>
        </p:nvSpPr>
        <p:spPr>
          <a:xfrm>
            <a:off x="21655858" y="13299110"/>
            <a:ext cx="2318398"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Predicted</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Consequences</a:t>
            </a:r>
          </a:p>
        </p:txBody>
      </p:sp>
      <p:sp>
        <p:nvSpPr>
          <p:cNvPr id="102" name="TextBox 101">
            <a:extLst>
              <a:ext uri="{FF2B5EF4-FFF2-40B4-BE49-F238E27FC236}">
                <a16:creationId xmlns:a16="http://schemas.microsoft.com/office/drawing/2014/main" id="{5C448EDA-4336-9347-93EE-6EF3AD3E107D}"/>
              </a:ext>
            </a:extLst>
          </p:cNvPr>
          <p:cNvSpPr txBox="1"/>
          <p:nvPr/>
        </p:nvSpPr>
        <p:spPr>
          <a:xfrm>
            <a:off x="21725663" y="14885661"/>
            <a:ext cx="1982685"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Filtered variants</a:t>
            </a:r>
          </a:p>
        </p:txBody>
      </p:sp>
      <p:sp>
        <p:nvSpPr>
          <p:cNvPr id="103" name="TextBox 102">
            <a:extLst>
              <a:ext uri="{FF2B5EF4-FFF2-40B4-BE49-F238E27FC236}">
                <a16:creationId xmlns:a16="http://schemas.microsoft.com/office/drawing/2014/main" id="{8AA59D24-B9CE-A842-A32E-886CE294147D}"/>
              </a:ext>
            </a:extLst>
          </p:cNvPr>
          <p:cNvSpPr txBox="1"/>
          <p:nvPr/>
        </p:nvSpPr>
        <p:spPr>
          <a:xfrm>
            <a:off x="21714405" y="15935209"/>
            <a:ext cx="2259240"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Filtered transcripts</a:t>
            </a:r>
          </a:p>
        </p:txBody>
      </p:sp>
      <p:cxnSp>
        <p:nvCxnSpPr>
          <p:cNvPr id="104" name="Straight Arrow Connector 103">
            <a:extLst>
              <a:ext uri="{FF2B5EF4-FFF2-40B4-BE49-F238E27FC236}">
                <a16:creationId xmlns:a16="http://schemas.microsoft.com/office/drawing/2014/main" id="{B479FC2C-00FC-1343-81DE-F949C81BA9D7}"/>
              </a:ext>
            </a:extLst>
          </p:cNvPr>
          <p:cNvCxnSpPr>
            <a:cxnSpLocks/>
          </p:cNvCxnSpPr>
          <p:nvPr/>
        </p:nvCxnSpPr>
        <p:spPr bwMode="auto">
          <a:xfrm>
            <a:off x="22299405" y="12752878"/>
            <a:ext cx="0" cy="5571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4DC817D8-F3E5-D449-AA4B-DA4BE17A5101}"/>
              </a:ext>
            </a:extLst>
          </p:cNvPr>
          <p:cNvCxnSpPr>
            <a:cxnSpLocks/>
          </p:cNvCxnSpPr>
          <p:nvPr/>
        </p:nvCxnSpPr>
        <p:spPr bwMode="auto">
          <a:xfrm>
            <a:off x="22285470" y="14003020"/>
            <a:ext cx="0" cy="789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F8B03732-F274-A84E-9ECF-8B27903C86F5}"/>
              </a:ext>
            </a:extLst>
          </p:cNvPr>
          <p:cNvCxnSpPr>
            <a:cxnSpLocks/>
          </p:cNvCxnSpPr>
          <p:nvPr/>
        </p:nvCxnSpPr>
        <p:spPr bwMode="auto">
          <a:xfrm flipH="1">
            <a:off x="22910773" y="14414507"/>
            <a:ext cx="1373693" cy="3356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7" name="Straight Arrow Connector 106">
            <a:extLst>
              <a:ext uri="{FF2B5EF4-FFF2-40B4-BE49-F238E27FC236}">
                <a16:creationId xmlns:a16="http://schemas.microsoft.com/office/drawing/2014/main" id="{292B2A5D-249D-F740-A0A8-B293B1D27AB6}"/>
              </a:ext>
            </a:extLst>
          </p:cNvPr>
          <p:cNvCxnSpPr>
            <a:cxnSpLocks/>
            <a:stCxn id="97" idx="3"/>
          </p:cNvCxnSpPr>
          <p:nvPr/>
        </p:nvCxnSpPr>
        <p:spPr bwMode="auto">
          <a:xfrm>
            <a:off x="20628525" y="14222799"/>
            <a:ext cx="1388412" cy="2883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8" name="Straight Arrow Connector 107">
            <a:extLst>
              <a:ext uri="{FF2B5EF4-FFF2-40B4-BE49-F238E27FC236}">
                <a16:creationId xmlns:a16="http://schemas.microsoft.com/office/drawing/2014/main" id="{12AEE121-A7BA-E941-B815-01548210B8A5}"/>
              </a:ext>
            </a:extLst>
          </p:cNvPr>
          <p:cNvCxnSpPr>
            <a:cxnSpLocks/>
            <a:stCxn id="111" idx="3"/>
          </p:cNvCxnSpPr>
          <p:nvPr/>
        </p:nvCxnSpPr>
        <p:spPr bwMode="auto">
          <a:xfrm>
            <a:off x="20493150" y="15425022"/>
            <a:ext cx="1218315" cy="3129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9" name="Straight Arrow Connector 108">
            <a:extLst>
              <a:ext uri="{FF2B5EF4-FFF2-40B4-BE49-F238E27FC236}">
                <a16:creationId xmlns:a16="http://schemas.microsoft.com/office/drawing/2014/main" id="{48DB6441-787E-6844-A615-3DDE05736E2C}"/>
              </a:ext>
            </a:extLst>
          </p:cNvPr>
          <p:cNvCxnSpPr>
            <a:cxnSpLocks/>
          </p:cNvCxnSpPr>
          <p:nvPr/>
        </p:nvCxnSpPr>
        <p:spPr bwMode="auto">
          <a:xfrm>
            <a:off x="22259884" y="15496386"/>
            <a:ext cx="0" cy="466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0" name="TextBox 109">
            <a:extLst>
              <a:ext uri="{FF2B5EF4-FFF2-40B4-BE49-F238E27FC236}">
                <a16:creationId xmlns:a16="http://schemas.microsoft.com/office/drawing/2014/main" id="{B77F7DD6-5BA8-D64D-8815-F07B8F3813CB}"/>
              </a:ext>
            </a:extLst>
          </p:cNvPr>
          <p:cNvSpPr txBox="1"/>
          <p:nvPr/>
        </p:nvSpPr>
        <p:spPr>
          <a:xfrm>
            <a:off x="18772674" y="13816990"/>
            <a:ext cx="1729649"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Mutational </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consequence</a:t>
            </a:r>
          </a:p>
        </p:txBody>
      </p:sp>
      <p:sp>
        <p:nvSpPr>
          <p:cNvPr id="111" name="Rectangle 110">
            <a:extLst>
              <a:ext uri="{FF2B5EF4-FFF2-40B4-BE49-F238E27FC236}">
                <a16:creationId xmlns:a16="http://schemas.microsoft.com/office/drawing/2014/main" id="{A985C258-A53B-D149-86EB-F578254E5443}"/>
              </a:ext>
            </a:extLst>
          </p:cNvPr>
          <p:cNvSpPr/>
          <p:nvPr/>
        </p:nvSpPr>
        <p:spPr bwMode="auto">
          <a:xfrm>
            <a:off x="18781848" y="14955597"/>
            <a:ext cx="1711302" cy="93885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1485863" eaLnBrk="0" fontAlgn="base" hangingPunct="0">
              <a:spcBef>
                <a:spcPct val="0"/>
              </a:spcBef>
              <a:spcAft>
                <a:spcPct val="0"/>
              </a:spcAft>
            </a:pPr>
            <a:endParaRPr lang="en-US" sz="3900" dirty="0">
              <a:latin typeface="Arial" charset="0"/>
            </a:endParaRPr>
          </a:p>
        </p:txBody>
      </p:sp>
      <p:sp>
        <p:nvSpPr>
          <p:cNvPr id="112" name="TextBox 111">
            <a:extLst>
              <a:ext uri="{FF2B5EF4-FFF2-40B4-BE49-F238E27FC236}">
                <a16:creationId xmlns:a16="http://schemas.microsoft.com/office/drawing/2014/main" id="{324401E0-EE1D-5240-8A03-162B39D9B32D}"/>
              </a:ext>
            </a:extLst>
          </p:cNvPr>
          <p:cNvSpPr txBox="1"/>
          <p:nvPr/>
        </p:nvSpPr>
        <p:spPr>
          <a:xfrm>
            <a:off x="18848640" y="15107309"/>
            <a:ext cx="1641109"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Alleleic </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requirement</a:t>
            </a:r>
          </a:p>
        </p:txBody>
      </p:sp>
      <p:sp>
        <p:nvSpPr>
          <p:cNvPr id="113" name="TextBox 112">
            <a:extLst>
              <a:ext uri="{FF2B5EF4-FFF2-40B4-BE49-F238E27FC236}">
                <a16:creationId xmlns:a16="http://schemas.microsoft.com/office/drawing/2014/main" id="{C4C790A9-4240-4443-8C0A-5B16F2D66513}"/>
              </a:ext>
            </a:extLst>
          </p:cNvPr>
          <p:cNvSpPr txBox="1"/>
          <p:nvPr/>
        </p:nvSpPr>
        <p:spPr>
          <a:xfrm>
            <a:off x="25155130" y="14043627"/>
            <a:ext cx="3380122" cy="707886"/>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bi-allelic gene &lt; 0.005</a:t>
            </a:r>
          </a:p>
          <a:p>
            <a:r>
              <a:rPr lang="en-GB" sz="2000" dirty="0">
                <a:latin typeface="Helvetica Neue" panose="02000503000000020004" pitchFamily="2" charset="0"/>
                <a:ea typeface="Helvetica Neue" panose="02000503000000020004" pitchFamily="2" charset="0"/>
                <a:cs typeface="Helvetica Neue" panose="02000503000000020004" pitchFamily="2" charset="0"/>
              </a:rPr>
              <a:t>mono-allelic gene &lt; 0.0001</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4" name="TextBox 113">
            <a:extLst>
              <a:ext uri="{FF2B5EF4-FFF2-40B4-BE49-F238E27FC236}">
                <a16:creationId xmlns:a16="http://schemas.microsoft.com/office/drawing/2014/main" id="{0C86A878-44D3-7C4F-8B43-DBB9CFD9697D}"/>
              </a:ext>
            </a:extLst>
          </p:cNvPr>
          <p:cNvSpPr txBox="1"/>
          <p:nvPr/>
        </p:nvSpPr>
        <p:spPr>
          <a:xfrm>
            <a:off x="21718880" y="17092498"/>
            <a:ext cx="1560460" cy="707886"/>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Probable gene</a:t>
            </a:r>
          </a:p>
        </p:txBody>
      </p:sp>
      <p:cxnSp>
        <p:nvCxnSpPr>
          <p:cNvPr id="115" name="Straight Arrow Connector 114">
            <a:extLst>
              <a:ext uri="{FF2B5EF4-FFF2-40B4-BE49-F238E27FC236}">
                <a16:creationId xmlns:a16="http://schemas.microsoft.com/office/drawing/2014/main" id="{30BB2AC5-6752-5D45-9F32-A69FDDD12F81}"/>
              </a:ext>
            </a:extLst>
          </p:cNvPr>
          <p:cNvCxnSpPr>
            <a:cxnSpLocks/>
          </p:cNvCxnSpPr>
          <p:nvPr/>
        </p:nvCxnSpPr>
        <p:spPr bwMode="auto">
          <a:xfrm>
            <a:off x="22280692" y="16674278"/>
            <a:ext cx="0" cy="5043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18" name="Table 117">
            <a:extLst>
              <a:ext uri="{FF2B5EF4-FFF2-40B4-BE49-F238E27FC236}">
                <a16:creationId xmlns:a16="http://schemas.microsoft.com/office/drawing/2014/main" id="{95EDD0F2-1FB3-AD45-9D19-309A3C190F51}"/>
              </a:ext>
            </a:extLst>
          </p:cNvPr>
          <p:cNvGraphicFramePr>
            <a:graphicFrameLocks noGrp="1"/>
          </p:cNvGraphicFramePr>
          <p:nvPr>
            <p:extLst>
              <p:ext uri="{D42A27DB-BD31-4B8C-83A1-F6EECF244321}">
                <p14:modId xmlns:p14="http://schemas.microsoft.com/office/powerpoint/2010/main" val="3020323614"/>
              </p:ext>
            </p:extLst>
          </p:nvPr>
        </p:nvGraphicFramePr>
        <p:xfrm>
          <a:off x="24433687" y="16000751"/>
          <a:ext cx="4271001" cy="1316172"/>
        </p:xfrm>
        <a:graphic>
          <a:graphicData uri="http://schemas.openxmlformats.org/drawingml/2006/table">
            <a:tbl>
              <a:tblPr firstRow="1" bandRow="1">
                <a:tableStyleId>{5C22544A-7EE6-4342-B048-85BDC9FD1C3A}</a:tableStyleId>
              </a:tblPr>
              <a:tblGrid>
                <a:gridCol w="1423667">
                  <a:extLst>
                    <a:ext uri="{9D8B030D-6E8A-4147-A177-3AD203B41FA5}">
                      <a16:colId xmlns:a16="http://schemas.microsoft.com/office/drawing/2014/main" val="4176884859"/>
                    </a:ext>
                  </a:extLst>
                </a:gridCol>
                <a:gridCol w="1423667">
                  <a:extLst>
                    <a:ext uri="{9D8B030D-6E8A-4147-A177-3AD203B41FA5}">
                      <a16:colId xmlns:a16="http://schemas.microsoft.com/office/drawing/2014/main" val="448879600"/>
                    </a:ext>
                  </a:extLst>
                </a:gridCol>
                <a:gridCol w="1423667">
                  <a:extLst>
                    <a:ext uri="{9D8B030D-6E8A-4147-A177-3AD203B41FA5}">
                      <a16:colId xmlns:a16="http://schemas.microsoft.com/office/drawing/2014/main" val="3553299350"/>
                    </a:ext>
                  </a:extLst>
                </a:gridCol>
              </a:tblGrid>
              <a:tr h="438724">
                <a:tc>
                  <a:txBody>
                    <a:bodyPr/>
                    <a:lstStyle/>
                    <a:p>
                      <a:r>
                        <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G2P DDD</a:t>
                      </a:r>
                    </a:p>
                  </a:txBody>
                  <a:tcPr marL="68580" marR="68580" marT="34290" marB="34290">
                    <a:noFill/>
                  </a:tcPr>
                </a:tc>
                <a:tc>
                  <a:txBody>
                    <a:bodyPr/>
                    <a:lstStyle/>
                    <a:p>
                      <a:r>
                        <a:rPr lang="en-GB"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Sensitivity</a:t>
                      </a:r>
                      <a:endPar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tc>
                  <a:txBody>
                    <a:bodyPr/>
                    <a:lstStyle/>
                    <a:p>
                      <a:r>
                        <a:rPr lang="en-GB"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Precision</a:t>
                      </a:r>
                      <a:endParaRPr lang="en-US" sz="20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extLst>
                  <a:ext uri="{0D108BD9-81ED-4DB2-BD59-A6C34878D82A}">
                    <a16:rowId xmlns:a16="http://schemas.microsoft.com/office/drawing/2014/main" val="1195119544"/>
                  </a:ext>
                </a:extLst>
              </a:tr>
              <a:tr h="438724">
                <a:tc>
                  <a: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de novo</a:t>
                      </a:r>
                    </a:p>
                  </a:txBody>
                  <a:tcPr marL="68580" marR="68580" marT="34290" marB="34290">
                    <a:noFill/>
                  </a:tcPr>
                </a:tc>
                <a:tc>
                  <a:txBody>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97.3%</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tc>
                  <a:txBody>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33%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extLst>
                  <a:ext uri="{0D108BD9-81ED-4DB2-BD59-A6C34878D82A}">
                    <a16:rowId xmlns:a16="http://schemas.microsoft.com/office/drawing/2014/main" val="2101104561"/>
                  </a:ext>
                </a:extLst>
              </a:tr>
              <a:tr h="438724">
                <a:tc>
                  <a: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inherited</a:t>
                      </a:r>
                    </a:p>
                  </a:txBody>
                  <a:tcPr marL="68580" marR="68580" marT="34290" marB="34290">
                    <a:noFill/>
                  </a:tcPr>
                </a:tc>
                <a:tc>
                  <a:txBody>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81.6%</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tc>
                  <a:txBody>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22.7%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txBody>
                  <a:tcPr marL="68580" marR="68580" marT="34290" marB="34290">
                    <a:noFill/>
                  </a:tcPr>
                </a:tc>
                <a:extLst>
                  <a:ext uri="{0D108BD9-81ED-4DB2-BD59-A6C34878D82A}">
                    <a16:rowId xmlns:a16="http://schemas.microsoft.com/office/drawing/2014/main" val="2246266371"/>
                  </a:ext>
                </a:extLst>
              </a:tr>
            </a:tbl>
          </a:graphicData>
        </a:graphic>
      </p:graphicFrame>
      <p:sp>
        <p:nvSpPr>
          <p:cNvPr id="119" name="TextBox 118">
            <a:extLst>
              <a:ext uri="{FF2B5EF4-FFF2-40B4-BE49-F238E27FC236}">
                <a16:creationId xmlns:a16="http://schemas.microsoft.com/office/drawing/2014/main" id="{2D18D268-5052-844C-9E80-80C535B4CE51}"/>
              </a:ext>
            </a:extLst>
          </p:cNvPr>
          <p:cNvSpPr txBox="1"/>
          <p:nvPr/>
        </p:nvSpPr>
        <p:spPr>
          <a:xfrm>
            <a:off x="24476882" y="17620047"/>
            <a:ext cx="5033559" cy="461665"/>
          </a:xfrm>
          <a:prstGeom prst="rect">
            <a:avLst/>
          </a:prstGeom>
          <a:noFill/>
          <a:ln>
            <a:noFill/>
          </a:ln>
        </p:spPr>
        <p:txBody>
          <a:bodyPr wrap="square" rtlCol="0">
            <a:spAutoFit/>
          </a:bodyPr>
          <a:lstStyle/>
          <a:p>
            <a:r>
              <a:rPr lang="en-US" sz="2400" dirty="0" err="1">
                <a:latin typeface="Helvetica Neue" panose="02000503000000020004" pitchFamily="2" charset="0"/>
                <a:ea typeface="Helvetica Neue" panose="02000503000000020004" pitchFamily="2" charset="0"/>
                <a:cs typeface="Helvetica Neue" panose="02000503000000020004" pitchFamily="2" charset="0"/>
              </a:rPr>
              <a:t>Thormann</a:t>
            </a:r>
            <a:r>
              <a:rPr lang="en-US" sz="2400" dirty="0">
                <a:latin typeface="Helvetica Neue" panose="02000503000000020004" pitchFamily="2" charset="0"/>
                <a:ea typeface="Helvetica Neue" panose="02000503000000020004" pitchFamily="2" charset="0"/>
                <a:cs typeface="Helvetica Neue" panose="02000503000000020004" pitchFamily="2" charset="0"/>
              </a:rPr>
              <a:t> et al. 2019 </a:t>
            </a:r>
          </a:p>
        </p:txBody>
      </p:sp>
      <p:sp>
        <p:nvSpPr>
          <p:cNvPr id="132" name="TextBox 131">
            <a:extLst>
              <a:ext uri="{FF2B5EF4-FFF2-40B4-BE49-F238E27FC236}">
                <a16:creationId xmlns:a16="http://schemas.microsoft.com/office/drawing/2014/main" id="{8E912189-93F0-F94C-8208-4D51F048885B}"/>
              </a:ext>
            </a:extLst>
          </p:cNvPr>
          <p:cNvSpPr txBox="1"/>
          <p:nvPr/>
        </p:nvSpPr>
        <p:spPr>
          <a:xfrm>
            <a:off x="1499975" y="25070683"/>
            <a:ext cx="13740684" cy="3785652"/>
          </a:xfrm>
          <a:prstGeom prst="rect">
            <a:avLst/>
          </a:prstGeom>
          <a:noFill/>
        </p:spPr>
        <p:txBody>
          <a:bodyPr wrap="square" rtlCol="0">
            <a:spAutoFit/>
          </a:bodyPr>
          <a:lstStyle/>
          <a:p>
            <a:r>
              <a:rPr lang="en-US" sz="2600" dirty="0">
                <a:latin typeface="Helvetica Neue" panose="02000503000000020004" pitchFamily="2" charset="0"/>
                <a:ea typeface="Helvetica Neue" panose="02000503000000020004" pitchFamily="2" charset="0"/>
                <a:cs typeface="Helvetica Neue" panose="02000503000000020004" pitchFamily="2" charset="0"/>
              </a:rPr>
              <a:t>Uniform Manifold Approximation and Projection (UMAP) plot showing inferred ancestries.</a:t>
            </a:r>
          </a:p>
          <a:p>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r>
              <a:rPr lang="en-US" sz="2400" dirty="0">
                <a:latin typeface="Helvetica Neue" panose="02000503000000020004" pitchFamily="2" charset="0"/>
                <a:ea typeface="Helvetica Neue" panose="02000503000000020004" pitchFamily="2" charset="0"/>
                <a:cs typeface="Helvetica Neue" panose="02000503000000020004" pitchFamily="2" charset="0"/>
              </a:rPr>
              <a:t>Ancestries were inferred using the R-package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randomForest</a:t>
            </a:r>
            <a:r>
              <a:rPr lang="en-US" sz="2400" dirty="0">
                <a:latin typeface="Helvetica Neue" panose="02000503000000020004" pitchFamily="2" charset="0"/>
                <a:ea typeface="Helvetica Neue" panose="02000503000000020004" pitchFamily="2" charset="0"/>
                <a:cs typeface="Helvetica Neue" panose="02000503000000020004" pitchFamily="2" charset="0"/>
              </a:rPr>
              <a:t>, and data from the 1000 Genomes project (1kGP3) as the truth. The 1kGP3 study participants were split into broad ancestries (African, American, East Asian, European, and South Asian).</a:t>
            </a:r>
            <a:r>
              <a:rPr lang="en-GB" sz="2400" dirty="0">
                <a:latin typeface="Helvetica Neue" panose="02000503000000020004" pitchFamily="2" charset="0"/>
                <a:ea typeface="Helvetica Neue" panose="02000503000000020004" pitchFamily="2" charset="0"/>
                <a:cs typeface="Helvetica Neue" panose="02000503000000020004" pitchFamily="2" charset="0"/>
              </a:rPr>
              <a:t> </a:t>
            </a:r>
            <a:r>
              <a:rPr lang="en-US" sz="2400" dirty="0">
                <a:latin typeface="Helvetica Neue" panose="02000503000000020004" pitchFamily="2" charset="0"/>
                <a:ea typeface="Helvetica Neue" panose="02000503000000020004" pitchFamily="2" charset="0"/>
                <a:cs typeface="Helvetica Neue" panose="02000503000000020004" pitchFamily="2" charset="0"/>
              </a:rPr>
              <a:t>Based on the similarity of the first 6 PCs between the 1kGP3 dataset and the 100,000 Genomes dataset, probabilities of each sample in the 100,000 Genomes dataset belonging to any one of the broad ancestries were calculated. A threshold of T=0.9 was applied for assignment. Participants below this threshold are shown in grey. For further details, see data freeze folder:  </a:t>
            </a:r>
            <a:r>
              <a:rPr lang="en-GB" sz="2400" dirty="0">
                <a:latin typeface="Helvetica Neue" panose="02000503000000020004" pitchFamily="2" charset="0"/>
                <a:ea typeface="Helvetica Neue" panose="02000503000000020004" pitchFamily="2" charset="0"/>
                <a:cs typeface="Helvetica Neue" panose="02000503000000020004" pitchFamily="2" charset="0"/>
              </a:rPr>
              <a:t>/</a:t>
            </a:r>
            <a:r>
              <a:rPr lang="en-GB" sz="2400" dirty="0" err="1">
                <a:latin typeface="Helvetica Neue" panose="02000503000000020004" pitchFamily="2" charset="0"/>
                <a:ea typeface="Helvetica Neue" panose="02000503000000020004" pitchFamily="2" charset="0"/>
                <a:cs typeface="Helvetica Neue" panose="02000503000000020004" pitchFamily="2" charset="0"/>
              </a:rPr>
              <a:t>gel_data_resources</a:t>
            </a:r>
            <a:r>
              <a:rPr lang="en-GB" sz="2400" dirty="0">
                <a:latin typeface="Helvetica Neue" panose="02000503000000020004" pitchFamily="2" charset="0"/>
                <a:ea typeface="Helvetica Neue" panose="02000503000000020004" pitchFamily="2" charset="0"/>
                <a:cs typeface="Helvetica Neue" panose="02000503000000020004" pitchFamily="2" charset="0"/>
              </a:rPr>
              <a:t>/</a:t>
            </a:r>
            <a:r>
              <a:rPr lang="en-GB" sz="2400" dirty="0" err="1">
                <a:latin typeface="Helvetica Neue" panose="02000503000000020004" pitchFamily="2" charset="0"/>
                <a:ea typeface="Helvetica Neue" panose="02000503000000020004" pitchFamily="2" charset="0"/>
                <a:cs typeface="Helvetica Neue" panose="02000503000000020004" pitchFamily="2" charset="0"/>
              </a:rPr>
              <a:t>main_programme</a:t>
            </a:r>
            <a:r>
              <a:rPr lang="en-GB" sz="2400" dirty="0">
                <a:latin typeface="Helvetica Neue" panose="02000503000000020004" pitchFamily="2" charset="0"/>
                <a:ea typeface="Helvetica Neue" panose="02000503000000020004" pitchFamily="2" charset="0"/>
                <a:cs typeface="Helvetica Neue" panose="02000503000000020004" pitchFamily="2" charset="0"/>
              </a:rPr>
              <a:t>/</a:t>
            </a:r>
            <a:r>
              <a:rPr lang="en-GB" sz="2400" dirty="0" err="1">
                <a:latin typeface="Helvetica Neue" panose="02000503000000020004" pitchFamily="2" charset="0"/>
                <a:ea typeface="Helvetica Neue" panose="02000503000000020004" pitchFamily="2" charset="0"/>
                <a:cs typeface="Helvetica Neue" panose="02000503000000020004" pitchFamily="2" charset="0"/>
              </a:rPr>
              <a:t>aggregated_illumina_gvcf</a:t>
            </a:r>
            <a:r>
              <a:rPr lang="en-GB" sz="2400" dirty="0">
                <a:latin typeface="Helvetica Neue" panose="02000503000000020004" pitchFamily="2" charset="0"/>
                <a:ea typeface="Helvetica Neue" panose="02000503000000020004" pitchFamily="2" charset="0"/>
                <a:cs typeface="Helvetica Neue" panose="02000503000000020004" pitchFamily="2" charset="0"/>
              </a:rPr>
              <a:t>/GRCH38/20190228</a:t>
            </a:r>
          </a:p>
        </p:txBody>
      </p:sp>
      <p:sp>
        <p:nvSpPr>
          <p:cNvPr id="135" name="TextBox 134">
            <a:extLst>
              <a:ext uri="{FF2B5EF4-FFF2-40B4-BE49-F238E27FC236}">
                <a16:creationId xmlns:a16="http://schemas.microsoft.com/office/drawing/2014/main" id="{18117D49-9E25-9C45-AD4E-D09198E7FDF6}"/>
              </a:ext>
            </a:extLst>
          </p:cNvPr>
          <p:cNvSpPr txBox="1"/>
          <p:nvPr/>
        </p:nvSpPr>
        <p:spPr>
          <a:xfrm>
            <a:off x="17109468" y="11059098"/>
            <a:ext cx="4003019"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Example: VEP – G2P</a:t>
            </a:r>
          </a:p>
        </p:txBody>
      </p:sp>
      <p:sp>
        <p:nvSpPr>
          <p:cNvPr id="137" name="Right Arrow 136">
            <a:extLst>
              <a:ext uri="{FF2B5EF4-FFF2-40B4-BE49-F238E27FC236}">
                <a16:creationId xmlns:a16="http://schemas.microsoft.com/office/drawing/2014/main" id="{CCC50303-DFDD-1047-A06B-65FDA33CCA91}"/>
              </a:ext>
            </a:extLst>
          </p:cNvPr>
          <p:cNvSpPr/>
          <p:nvPr/>
        </p:nvSpPr>
        <p:spPr>
          <a:xfrm rot="5400000">
            <a:off x="27646700" y="1188534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976E107-7BA8-B14E-A271-8FECD450CCB8}"/>
              </a:ext>
            </a:extLst>
          </p:cNvPr>
          <p:cNvSpPr txBox="1"/>
          <p:nvPr/>
        </p:nvSpPr>
        <p:spPr>
          <a:xfrm>
            <a:off x="26037357" y="11159841"/>
            <a:ext cx="3043744" cy="830997"/>
          </a:xfrm>
          <a:prstGeom prst="rect">
            <a:avLst/>
          </a:prstGeom>
          <a:noFill/>
        </p:spPr>
        <p:txBody>
          <a:bodyPr wrap="squar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+ 100,000 Genomes Project data</a:t>
            </a:r>
          </a:p>
        </p:txBody>
      </p:sp>
      <p:sp>
        <p:nvSpPr>
          <p:cNvPr id="139" name="Right Arrow 138">
            <a:extLst>
              <a:ext uri="{FF2B5EF4-FFF2-40B4-BE49-F238E27FC236}">
                <a16:creationId xmlns:a16="http://schemas.microsoft.com/office/drawing/2014/main" id="{AECB7D0C-4340-0B46-B878-5C099D0701A9}"/>
              </a:ext>
            </a:extLst>
          </p:cNvPr>
          <p:cNvSpPr/>
          <p:nvPr/>
        </p:nvSpPr>
        <p:spPr>
          <a:xfrm rot="7433721" flipV="1">
            <a:off x="23080308" y="24109838"/>
            <a:ext cx="978408" cy="2840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D788F367-20AF-C940-A741-8161E884949D}"/>
              </a:ext>
            </a:extLst>
          </p:cNvPr>
          <p:cNvSpPr txBox="1"/>
          <p:nvPr/>
        </p:nvSpPr>
        <p:spPr>
          <a:xfrm>
            <a:off x="1864926" y="9130800"/>
            <a:ext cx="5621734" cy="3662541"/>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Sample filtering:</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cross-contamination &lt; 5%</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mapping rate &gt; 75%</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mean sample coverage &gt; 20</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insert size &lt; 250</a:t>
            </a:r>
          </a:p>
          <a:p>
            <a:endParaRPr lang="en-US" dirty="0"/>
          </a:p>
        </p:txBody>
      </p:sp>
      <p:sp>
        <p:nvSpPr>
          <p:cNvPr id="142" name="TextBox 141">
            <a:extLst>
              <a:ext uri="{FF2B5EF4-FFF2-40B4-BE49-F238E27FC236}">
                <a16:creationId xmlns:a16="http://schemas.microsoft.com/office/drawing/2014/main" id="{ED30CC3D-55AC-D14F-B637-ECC607724409}"/>
              </a:ext>
            </a:extLst>
          </p:cNvPr>
          <p:cNvSpPr txBox="1"/>
          <p:nvPr/>
        </p:nvSpPr>
        <p:spPr>
          <a:xfrm>
            <a:off x="8261363" y="9130800"/>
            <a:ext cx="5481280" cy="2862322"/>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The variant PASS flag is set if: </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missingness &lt; 5%</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coverage &gt;= 10</a:t>
            </a:r>
          </a:p>
          <a:p>
            <a:pPr marL="571500" indent="-5715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genotype quality &gt;=15</a:t>
            </a:r>
          </a:p>
          <a:p>
            <a:pPr marL="457200" indent="-457200">
              <a:buFont typeface="Arial" panose="020B0604020202020204"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 genotypes passing allelic imbalance test &gt;= 0.25</a:t>
            </a:r>
            <a:endParaRPr lang="en-US" sz="3000" dirty="0"/>
          </a:p>
        </p:txBody>
      </p:sp>
      <p:sp>
        <p:nvSpPr>
          <p:cNvPr id="144" name="TextBox 143">
            <a:extLst>
              <a:ext uri="{FF2B5EF4-FFF2-40B4-BE49-F238E27FC236}">
                <a16:creationId xmlns:a16="http://schemas.microsoft.com/office/drawing/2014/main" id="{C26248B2-1CB8-FE4D-ACD6-7712397E3E50}"/>
              </a:ext>
            </a:extLst>
          </p:cNvPr>
          <p:cNvSpPr txBox="1"/>
          <p:nvPr/>
        </p:nvSpPr>
        <p:spPr>
          <a:xfrm>
            <a:off x="2172526" y="36180024"/>
            <a:ext cx="3058851" cy="338554"/>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100,000 Genomes Project MAF</a:t>
            </a:r>
          </a:p>
        </p:txBody>
      </p:sp>
      <p:sp>
        <p:nvSpPr>
          <p:cNvPr id="145" name="TextBox 144">
            <a:extLst>
              <a:ext uri="{FF2B5EF4-FFF2-40B4-BE49-F238E27FC236}">
                <a16:creationId xmlns:a16="http://schemas.microsoft.com/office/drawing/2014/main" id="{92534475-903C-364D-B722-9F5B7B0396A6}"/>
              </a:ext>
            </a:extLst>
          </p:cNvPr>
          <p:cNvSpPr txBox="1"/>
          <p:nvPr/>
        </p:nvSpPr>
        <p:spPr>
          <a:xfrm>
            <a:off x="6897075" y="36180024"/>
            <a:ext cx="3058851" cy="338554"/>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100,000 Genomes Project MAF</a:t>
            </a:r>
          </a:p>
        </p:txBody>
      </p:sp>
      <p:sp>
        <p:nvSpPr>
          <p:cNvPr id="146" name="Rounded Rectangle 145">
            <a:extLst>
              <a:ext uri="{FF2B5EF4-FFF2-40B4-BE49-F238E27FC236}">
                <a16:creationId xmlns:a16="http://schemas.microsoft.com/office/drawing/2014/main" id="{E2B7F9D1-E60B-3D45-A6E9-F737C366DB22}"/>
              </a:ext>
            </a:extLst>
          </p:cNvPr>
          <p:cNvSpPr/>
          <p:nvPr/>
        </p:nvSpPr>
        <p:spPr>
          <a:xfrm>
            <a:off x="820823" y="17685218"/>
            <a:ext cx="14568402" cy="1160883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5EE23CAF-ABDC-A840-A2AB-2E809B4FFFD8}"/>
              </a:ext>
            </a:extLst>
          </p:cNvPr>
          <p:cNvSpPr txBox="1"/>
          <p:nvPr/>
        </p:nvSpPr>
        <p:spPr>
          <a:xfrm>
            <a:off x="3573687" y="17970254"/>
            <a:ext cx="7160165" cy="1000274"/>
          </a:xfrm>
          <a:prstGeom prst="rect">
            <a:avLst/>
          </a:prstGeom>
          <a:noFill/>
        </p:spPr>
        <p:txBody>
          <a:bodyPr wrap="none" rtlCol="0">
            <a:spAutoFit/>
          </a:bodyPr>
          <a:lstStyle/>
          <a:p>
            <a:r>
              <a:rPr lang="en-US" sz="5900" dirty="0">
                <a:latin typeface="Helvetica Neue" panose="02000503000000020004" pitchFamily="2" charset="0"/>
                <a:ea typeface="Helvetica Neue" panose="02000503000000020004" pitchFamily="2" charset="0"/>
                <a:cs typeface="Helvetica Neue" panose="02000503000000020004" pitchFamily="2" charset="0"/>
              </a:rPr>
              <a:t>Ancestry prediction  </a:t>
            </a:r>
          </a:p>
        </p:txBody>
      </p:sp>
      <p:sp>
        <p:nvSpPr>
          <p:cNvPr id="75" name="TextBox 74">
            <a:extLst>
              <a:ext uri="{FF2B5EF4-FFF2-40B4-BE49-F238E27FC236}">
                <a16:creationId xmlns:a16="http://schemas.microsoft.com/office/drawing/2014/main" id="{38F7BE8B-A139-D44A-A93C-48A7D1D83FE4}"/>
              </a:ext>
            </a:extLst>
          </p:cNvPr>
          <p:cNvSpPr txBox="1"/>
          <p:nvPr/>
        </p:nvSpPr>
        <p:spPr>
          <a:xfrm>
            <a:off x="1441687" y="36677977"/>
            <a:ext cx="13740684" cy="3046988"/>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Minor allele frequencies (MAF) across cohorts, for variants with MAF below (</a:t>
            </a:r>
            <a:r>
              <a:rPr lang="en-GB" sz="2400" b="1" dirty="0">
                <a:latin typeface="Helvetica Neue" panose="02000503000000020004" pitchFamily="2" charset="0"/>
                <a:ea typeface="Helvetica Neue" panose="02000503000000020004" pitchFamily="2" charset="0"/>
                <a:cs typeface="Helvetica Neue" panose="02000503000000020004" pitchFamily="2" charset="0"/>
              </a:rPr>
              <a:t>a</a:t>
            </a:r>
            <a:r>
              <a:rPr lang="en-GB" sz="2400" dirty="0">
                <a:latin typeface="Helvetica Neue" panose="02000503000000020004" pitchFamily="2" charset="0"/>
                <a:ea typeface="Helvetica Neue" panose="02000503000000020004" pitchFamily="2" charset="0"/>
                <a:cs typeface="Helvetica Neue" panose="02000503000000020004" pitchFamily="2" charset="0"/>
              </a:rPr>
              <a:t>) or above (</a:t>
            </a:r>
            <a:r>
              <a:rPr lang="en-GB" sz="2400" b="1" dirty="0">
                <a:latin typeface="Helvetica Neue" panose="02000503000000020004" pitchFamily="2" charset="0"/>
                <a:ea typeface="Helvetica Neue" panose="02000503000000020004" pitchFamily="2" charset="0"/>
                <a:cs typeface="Helvetica Neue" panose="02000503000000020004" pitchFamily="2" charset="0"/>
              </a:rPr>
              <a:t>b</a:t>
            </a:r>
            <a:r>
              <a:rPr lang="en-GB" sz="2400" dirty="0">
                <a:latin typeface="Helvetica Neue" panose="02000503000000020004" pitchFamily="2" charset="0"/>
                <a:ea typeface="Helvetica Neue" panose="02000503000000020004" pitchFamily="2" charset="0"/>
                <a:cs typeface="Helvetica Neue" panose="02000503000000020004" pitchFamily="2" charset="0"/>
              </a:rPr>
              <a:t>) 5%, for individuals of European ancestry or between individuals of European and African ancestry </a:t>
            </a:r>
            <a:r>
              <a:rPr lang="en-GB" sz="2400" b="1" dirty="0">
                <a:latin typeface="Helvetica Neue" panose="02000503000000020004" pitchFamily="2" charset="0"/>
                <a:ea typeface="Helvetica Neue" panose="02000503000000020004" pitchFamily="2" charset="0"/>
                <a:cs typeface="Helvetica Neue" panose="02000503000000020004" pitchFamily="2" charset="0"/>
              </a:rPr>
              <a:t>(c)</a:t>
            </a:r>
            <a:r>
              <a:rPr lang="en-GB" sz="2400" dirty="0">
                <a:latin typeface="Helvetica Neue" panose="02000503000000020004" pitchFamily="2" charset="0"/>
                <a:ea typeface="Helvetica Neue" panose="02000503000000020004" pitchFamily="2" charset="0"/>
                <a:cs typeface="Helvetica Neue" panose="02000503000000020004" pitchFamily="2" charset="0"/>
              </a:rPr>
              <a:t>.</a:t>
            </a:r>
          </a:p>
          <a:p>
            <a:r>
              <a:rPr lang="en-GB" sz="2400" dirty="0">
                <a:latin typeface="Helvetica Neue" panose="02000503000000020004" pitchFamily="2" charset="0"/>
                <a:ea typeface="Helvetica Neue" panose="02000503000000020004" pitchFamily="2" charset="0"/>
                <a:cs typeface="Helvetica Neue" panose="02000503000000020004" pitchFamily="2" charset="0"/>
              </a:rPr>
              <a:t>Every dot represents a pair of minor allele frequencies.</a:t>
            </a:r>
          </a:p>
          <a:p>
            <a:r>
              <a:rPr lang="en-US" sz="2400" dirty="0" err="1">
                <a:latin typeface="Helvetica Neue" panose="02000503000000020004" pitchFamily="2" charset="0"/>
                <a:ea typeface="Helvetica Neue" panose="02000503000000020004" pitchFamily="2" charset="0"/>
                <a:cs typeface="Helvetica Neue" panose="02000503000000020004" pitchFamily="2" charset="0"/>
              </a:rPr>
              <a:t>Colour</a:t>
            </a:r>
            <a:r>
              <a:rPr lang="en-US" sz="2400" dirty="0">
                <a:latin typeface="Helvetica Neue" panose="02000503000000020004" pitchFamily="2" charset="0"/>
                <a:ea typeface="Helvetica Neue" panose="02000503000000020004" pitchFamily="2" charset="0"/>
                <a:cs typeface="Helvetica Neue" panose="02000503000000020004" pitchFamily="2" charset="0"/>
              </a:rPr>
              <a:t> indicates the proportion of SNPs with a pair of MAFs (red: common, blue: rare). </a:t>
            </a:r>
          </a:p>
          <a:p>
            <a:r>
              <a:rPr lang="en-GB" sz="2400" dirty="0">
                <a:latin typeface="Helvetica Neue" panose="02000503000000020004" pitchFamily="2" charset="0"/>
                <a:ea typeface="Helvetica Neue" panose="02000503000000020004" pitchFamily="2" charset="0"/>
                <a:cs typeface="Helvetica Neue" panose="02000503000000020004" pitchFamily="2" charset="0"/>
              </a:rPr>
              <a:t>Data from unrelated participants was stratified by inferred ancestry </a:t>
            </a:r>
          </a:p>
          <a:p>
            <a:r>
              <a:rPr lang="en-US" sz="2400" dirty="0">
                <a:latin typeface="Helvetica Neue" panose="02000503000000020004" pitchFamily="2" charset="0"/>
                <a:ea typeface="Helvetica Neue" panose="02000503000000020004" pitchFamily="2" charset="0"/>
                <a:cs typeface="Helvetica Neue" panose="02000503000000020004" pitchFamily="2" charset="0"/>
              </a:rPr>
              <a:t>When allele frequencies across different ancestries are compared </a:t>
            </a:r>
            <a:r>
              <a:rPr lang="en-US" sz="2400" b="1" dirty="0">
                <a:latin typeface="Helvetica Neue" panose="02000503000000020004" pitchFamily="2" charset="0"/>
                <a:ea typeface="Helvetica Neue" panose="02000503000000020004" pitchFamily="2" charset="0"/>
                <a:cs typeface="Helvetica Neue" panose="02000503000000020004" pitchFamily="2" charset="0"/>
              </a:rPr>
              <a:t>(c)</a:t>
            </a:r>
            <a:r>
              <a:rPr lang="en-US" sz="2400" dirty="0">
                <a:latin typeface="Helvetica Neue" panose="02000503000000020004" pitchFamily="2" charset="0"/>
                <a:ea typeface="Helvetica Neue" panose="02000503000000020004" pitchFamily="2" charset="0"/>
                <a:cs typeface="Helvetica Neue" panose="02000503000000020004" pitchFamily="2" charset="0"/>
              </a:rPr>
              <a:t>, we see reduced concordance between the datasets as expected.</a:t>
            </a:r>
            <a:r>
              <a:rPr lang="en-GB" sz="2400" dirty="0">
                <a:latin typeface="Helvetica Neue" panose="02000503000000020004" pitchFamily="2" charset="0"/>
                <a:ea typeface="Helvetica Neue" panose="02000503000000020004" pitchFamily="2" charset="0"/>
                <a:cs typeface="Helvetica Neue" panose="02000503000000020004" pitchFamily="2" charset="0"/>
              </a:rPr>
              <a:t> </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3" name="TextBox 82">
            <a:extLst>
              <a:ext uri="{FF2B5EF4-FFF2-40B4-BE49-F238E27FC236}">
                <a16:creationId xmlns:a16="http://schemas.microsoft.com/office/drawing/2014/main" id="{DEA23180-F8BE-46F7-8B39-A8B85559C79A}"/>
              </a:ext>
            </a:extLst>
          </p:cNvPr>
          <p:cNvSpPr txBox="1"/>
          <p:nvPr/>
        </p:nvSpPr>
        <p:spPr>
          <a:xfrm>
            <a:off x="11529189" y="36180024"/>
            <a:ext cx="3058851" cy="338554"/>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100,000 Genomes Project MAF</a:t>
            </a:r>
          </a:p>
        </p:txBody>
      </p:sp>
      <p:sp>
        <p:nvSpPr>
          <p:cNvPr id="78" name="Rounded Rectangle 77">
            <a:extLst>
              <a:ext uri="{FF2B5EF4-FFF2-40B4-BE49-F238E27FC236}">
                <a16:creationId xmlns:a16="http://schemas.microsoft.com/office/drawing/2014/main" id="{1EF87732-FB99-B24E-A554-92F8AC6AFDFD}"/>
              </a:ext>
            </a:extLst>
          </p:cNvPr>
          <p:cNvSpPr/>
          <p:nvPr/>
        </p:nvSpPr>
        <p:spPr>
          <a:xfrm>
            <a:off x="820823" y="29755141"/>
            <a:ext cx="14523354" cy="984948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9" name="Picture 2" descr="panel_image">
            <a:extLst>
              <a:ext uri="{FF2B5EF4-FFF2-40B4-BE49-F238E27FC236}">
                <a16:creationId xmlns:a16="http://schemas.microsoft.com/office/drawing/2014/main" id="{CEA8149C-F35A-BB49-8434-04B9541D5C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99547" y="14535033"/>
            <a:ext cx="1212435" cy="1212435"/>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1CEBB917-D8A5-AB46-BA18-BDA9325A8FC4}"/>
              </a:ext>
            </a:extLst>
          </p:cNvPr>
          <p:cNvSpPr txBox="1"/>
          <p:nvPr/>
        </p:nvSpPr>
        <p:spPr>
          <a:xfrm>
            <a:off x="16943553" y="13927191"/>
            <a:ext cx="1558886" cy="400110"/>
          </a:xfrm>
          <a:prstGeom prst="rect">
            <a:avLst/>
          </a:prstGeom>
          <a:noFill/>
        </p:spPr>
        <p:txBody>
          <a:bodyPr wrap="square" rtlCol="0">
            <a:spAutoFit/>
          </a:bodyPr>
          <a:lstStyle/>
          <a:p>
            <a:r>
              <a:rPr lang="en-US" sz="2000" dirty="0" err="1">
                <a:latin typeface="Helvetica Neue" panose="02000503000000020004" pitchFamily="2" charset="0"/>
                <a:ea typeface="Helvetica Neue" panose="02000503000000020004" pitchFamily="2" charset="0"/>
                <a:cs typeface="Helvetica Neue" panose="02000503000000020004" pitchFamily="2" charset="0"/>
              </a:rPr>
              <a:t>PanelApp</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4" name="Picture 83">
            <a:extLst>
              <a:ext uri="{FF2B5EF4-FFF2-40B4-BE49-F238E27FC236}">
                <a16:creationId xmlns:a16="http://schemas.microsoft.com/office/drawing/2014/main" id="{9CF29353-BF00-FD41-9FAE-1AB2D62C8D3C}"/>
              </a:ext>
            </a:extLst>
          </p:cNvPr>
          <p:cNvPicPr>
            <a:picLocks noChangeAspect="1"/>
          </p:cNvPicPr>
          <p:nvPr/>
        </p:nvPicPr>
        <p:blipFill>
          <a:blip r:embed="rId14"/>
          <a:stretch>
            <a:fillRect/>
          </a:stretch>
        </p:blipFill>
        <p:spPr>
          <a:xfrm>
            <a:off x="16976111" y="12572032"/>
            <a:ext cx="1319923" cy="1404715"/>
          </a:xfrm>
          <a:prstGeom prst="rect">
            <a:avLst/>
          </a:prstGeom>
        </p:spPr>
      </p:pic>
      <p:pic>
        <p:nvPicPr>
          <p:cNvPr id="8" name="Picture 7">
            <a:extLst>
              <a:ext uri="{FF2B5EF4-FFF2-40B4-BE49-F238E27FC236}">
                <a16:creationId xmlns:a16="http://schemas.microsoft.com/office/drawing/2014/main" id="{9E556AE5-99A1-CB48-88B0-97D642286264}"/>
              </a:ext>
            </a:extLst>
          </p:cNvPr>
          <p:cNvPicPr>
            <a:picLocks noChangeAspect="1"/>
          </p:cNvPicPr>
          <p:nvPr/>
        </p:nvPicPr>
        <p:blipFill>
          <a:blip r:embed="rId15"/>
          <a:stretch>
            <a:fillRect/>
          </a:stretch>
        </p:blipFill>
        <p:spPr>
          <a:xfrm>
            <a:off x="16493618" y="34544381"/>
            <a:ext cx="5805787" cy="3870524"/>
          </a:xfrm>
          <a:prstGeom prst="rect">
            <a:avLst/>
          </a:prstGeom>
        </p:spPr>
      </p:pic>
      <p:sp>
        <p:nvSpPr>
          <p:cNvPr id="13" name="TextBox 12">
            <a:extLst>
              <a:ext uri="{FF2B5EF4-FFF2-40B4-BE49-F238E27FC236}">
                <a16:creationId xmlns:a16="http://schemas.microsoft.com/office/drawing/2014/main" id="{CD3EE844-0734-C847-B5EC-027238D811FC}"/>
              </a:ext>
            </a:extLst>
          </p:cNvPr>
          <p:cNvSpPr txBox="1"/>
          <p:nvPr/>
        </p:nvSpPr>
        <p:spPr>
          <a:xfrm rot="16200000">
            <a:off x="-558963" y="33779987"/>
            <a:ext cx="3547638" cy="338554"/>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Genome Aggregation Database MAF</a:t>
            </a:r>
          </a:p>
        </p:txBody>
      </p:sp>
      <p:sp>
        <p:nvSpPr>
          <p:cNvPr id="15" name="Rectangle 14">
            <a:extLst>
              <a:ext uri="{FF2B5EF4-FFF2-40B4-BE49-F238E27FC236}">
                <a16:creationId xmlns:a16="http://schemas.microsoft.com/office/drawing/2014/main" id="{9CAE6617-77E4-FF4C-9CD2-B316CC11A60C}"/>
              </a:ext>
            </a:extLst>
          </p:cNvPr>
          <p:cNvSpPr/>
          <p:nvPr/>
        </p:nvSpPr>
        <p:spPr>
          <a:xfrm flipH="1">
            <a:off x="5829540" y="33433972"/>
            <a:ext cx="181485"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56"/>
          <p:cNvSpPr/>
          <p:nvPr/>
        </p:nvSpPr>
        <p:spPr>
          <a:xfrm>
            <a:off x="820823" y="5968037"/>
            <a:ext cx="14634140" cy="1134888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65CF867-42F1-E242-A11B-62A6AAE0C75E}"/>
              </a:ext>
            </a:extLst>
          </p:cNvPr>
          <p:cNvSpPr txBox="1"/>
          <p:nvPr/>
        </p:nvSpPr>
        <p:spPr>
          <a:xfrm>
            <a:off x="24656240" y="29845016"/>
            <a:ext cx="4048448" cy="2308324"/>
          </a:xfrm>
          <a:prstGeom prst="rect">
            <a:avLst/>
          </a:prstGeom>
          <a:noFill/>
        </p:spPr>
        <p:txBody>
          <a:bodyPr wrap="square" rtlCol="0">
            <a:spAutoFit/>
          </a:bodyPr>
          <a:lstStyle/>
          <a:p>
            <a:r>
              <a:rPr lang="en-US" sz="2400" dirty="0"/>
              <a:t>Most severe consequence per variant in the most supported Ensembl transcript per gene, as calculated with Ensembl VEP, version 98.</a:t>
            </a:r>
          </a:p>
          <a:p>
            <a:r>
              <a:rPr lang="en-US" sz="2400" dirty="0"/>
              <a:t>Passed variants only</a:t>
            </a:r>
          </a:p>
        </p:txBody>
      </p:sp>
      <p:sp>
        <p:nvSpPr>
          <p:cNvPr id="18" name="TextBox 17">
            <a:extLst>
              <a:ext uri="{FF2B5EF4-FFF2-40B4-BE49-F238E27FC236}">
                <a16:creationId xmlns:a16="http://schemas.microsoft.com/office/drawing/2014/main" id="{E8882311-45FD-A548-94D8-C8F0A6A99A87}"/>
              </a:ext>
            </a:extLst>
          </p:cNvPr>
          <p:cNvSpPr txBox="1"/>
          <p:nvPr/>
        </p:nvSpPr>
        <p:spPr>
          <a:xfrm>
            <a:off x="1741045" y="36058792"/>
            <a:ext cx="360996" cy="461665"/>
          </a:xfrm>
          <a:prstGeom prst="rect">
            <a:avLst/>
          </a:prstGeom>
          <a:noFill/>
        </p:spPr>
        <p:txBody>
          <a:bodyPr wrap="none" rtlCol="0">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a</a:t>
            </a:r>
          </a:p>
        </p:txBody>
      </p:sp>
      <p:sp>
        <p:nvSpPr>
          <p:cNvPr id="120" name="TextBox 119">
            <a:extLst>
              <a:ext uri="{FF2B5EF4-FFF2-40B4-BE49-F238E27FC236}">
                <a16:creationId xmlns:a16="http://schemas.microsoft.com/office/drawing/2014/main" id="{912784AE-9D96-D44A-A1F8-51183E639C53}"/>
              </a:ext>
            </a:extLst>
          </p:cNvPr>
          <p:cNvSpPr txBox="1"/>
          <p:nvPr/>
        </p:nvSpPr>
        <p:spPr>
          <a:xfrm>
            <a:off x="6449187" y="36047543"/>
            <a:ext cx="372218" cy="461665"/>
          </a:xfrm>
          <a:prstGeom prst="rect">
            <a:avLst/>
          </a:prstGeom>
          <a:noFill/>
        </p:spPr>
        <p:txBody>
          <a:bodyPr wrap="none" rtlCol="0">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b</a:t>
            </a:r>
          </a:p>
        </p:txBody>
      </p:sp>
      <p:sp>
        <p:nvSpPr>
          <p:cNvPr id="121" name="TextBox 120">
            <a:extLst>
              <a:ext uri="{FF2B5EF4-FFF2-40B4-BE49-F238E27FC236}">
                <a16:creationId xmlns:a16="http://schemas.microsoft.com/office/drawing/2014/main" id="{C01C0738-5E76-994C-8184-08FAA28D9262}"/>
              </a:ext>
            </a:extLst>
          </p:cNvPr>
          <p:cNvSpPr txBox="1"/>
          <p:nvPr/>
        </p:nvSpPr>
        <p:spPr>
          <a:xfrm>
            <a:off x="11161940" y="36064513"/>
            <a:ext cx="360996" cy="461665"/>
          </a:xfrm>
          <a:prstGeom prst="rect">
            <a:avLst/>
          </a:prstGeom>
          <a:noFill/>
        </p:spPr>
        <p:txBody>
          <a:bodyPr wrap="none" rtlCol="0">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c</a:t>
            </a:r>
          </a:p>
        </p:txBody>
      </p:sp>
      <p:sp>
        <p:nvSpPr>
          <p:cNvPr id="159" name="TextBox 158">
            <a:extLst>
              <a:ext uri="{FF2B5EF4-FFF2-40B4-BE49-F238E27FC236}">
                <a16:creationId xmlns:a16="http://schemas.microsoft.com/office/drawing/2014/main" id="{8F490A93-EB53-F843-97B2-39B85FF486FE}"/>
              </a:ext>
            </a:extLst>
          </p:cNvPr>
          <p:cNvSpPr txBox="1"/>
          <p:nvPr/>
        </p:nvSpPr>
        <p:spPr>
          <a:xfrm>
            <a:off x="18831900" y="28509917"/>
            <a:ext cx="8461804" cy="1000274"/>
          </a:xfrm>
          <a:prstGeom prst="rect">
            <a:avLst/>
          </a:prstGeom>
          <a:noFill/>
        </p:spPr>
        <p:txBody>
          <a:bodyPr wrap="none" rtlCol="0">
            <a:spAutoFit/>
          </a:bodyPr>
          <a:lstStyle/>
          <a:p>
            <a:r>
              <a:rPr lang="en-US" sz="5900" dirty="0">
                <a:latin typeface="Helvetica Neue" panose="02000503000000020004" pitchFamily="2" charset="0"/>
                <a:ea typeface="Helvetica Neue" panose="02000503000000020004" pitchFamily="2" charset="0"/>
                <a:cs typeface="Helvetica Neue" panose="02000503000000020004" pitchFamily="2" charset="0"/>
              </a:rPr>
              <a:t>Consequence prediction</a:t>
            </a:r>
          </a:p>
        </p:txBody>
      </p:sp>
      <p:pic>
        <p:nvPicPr>
          <p:cNvPr id="11" name="Picture 10">
            <a:extLst>
              <a:ext uri="{FF2B5EF4-FFF2-40B4-BE49-F238E27FC236}">
                <a16:creationId xmlns:a16="http://schemas.microsoft.com/office/drawing/2014/main" id="{6E1E862C-315E-BB42-837C-0FA75933AE43}"/>
              </a:ext>
            </a:extLst>
          </p:cNvPr>
          <p:cNvPicPr>
            <a:picLocks noChangeAspect="1"/>
          </p:cNvPicPr>
          <p:nvPr/>
        </p:nvPicPr>
        <p:blipFill>
          <a:blip r:embed="rId16"/>
          <a:stretch>
            <a:fillRect/>
          </a:stretch>
        </p:blipFill>
        <p:spPr>
          <a:xfrm>
            <a:off x="22671886" y="34508803"/>
            <a:ext cx="6032802" cy="4021868"/>
          </a:xfrm>
          <a:prstGeom prst="rect">
            <a:avLst/>
          </a:prstGeom>
        </p:spPr>
      </p:pic>
      <p:pic>
        <p:nvPicPr>
          <p:cNvPr id="27" name="Picture 26">
            <a:extLst>
              <a:ext uri="{FF2B5EF4-FFF2-40B4-BE49-F238E27FC236}">
                <a16:creationId xmlns:a16="http://schemas.microsoft.com/office/drawing/2014/main" id="{33F4AA96-3E64-DE45-BF79-B4A70CF93641}"/>
              </a:ext>
            </a:extLst>
          </p:cNvPr>
          <p:cNvPicPr>
            <a:picLocks noChangeAspect="1"/>
          </p:cNvPicPr>
          <p:nvPr/>
        </p:nvPicPr>
        <p:blipFill>
          <a:blip r:embed="rId17"/>
          <a:stretch>
            <a:fillRect/>
          </a:stretch>
        </p:blipFill>
        <p:spPr>
          <a:xfrm>
            <a:off x="16630864" y="29329466"/>
            <a:ext cx="7802823" cy="5090114"/>
          </a:xfrm>
          <a:prstGeom prst="rect">
            <a:avLst/>
          </a:prstGeom>
        </p:spPr>
      </p:pic>
      <p:sp>
        <p:nvSpPr>
          <p:cNvPr id="147" name="Rounded Rectangle 146">
            <a:extLst>
              <a:ext uri="{FF2B5EF4-FFF2-40B4-BE49-F238E27FC236}">
                <a16:creationId xmlns:a16="http://schemas.microsoft.com/office/drawing/2014/main" id="{306DCCC4-3DAC-F048-A960-0530AEFE3B0E}"/>
              </a:ext>
            </a:extLst>
          </p:cNvPr>
          <p:cNvSpPr/>
          <p:nvPr/>
        </p:nvSpPr>
        <p:spPr>
          <a:xfrm>
            <a:off x="16392519" y="28298406"/>
            <a:ext cx="12756395" cy="111827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354C5D5-0D66-584B-BE9B-6E9102E9F8C3}"/>
              </a:ext>
            </a:extLst>
          </p:cNvPr>
          <p:cNvSpPr txBox="1"/>
          <p:nvPr/>
        </p:nvSpPr>
        <p:spPr>
          <a:xfrm>
            <a:off x="23382480" y="38550204"/>
            <a:ext cx="4781040" cy="830997"/>
          </a:xfrm>
          <a:prstGeom prst="rect">
            <a:avLst/>
          </a:prstGeom>
          <a:noFill/>
        </p:spPr>
        <p:txBody>
          <a:bodyPr wrap="square" rtlCol="0">
            <a:spAutoFit/>
          </a:bodyPr>
          <a:lstStyle/>
          <a:p>
            <a:r>
              <a:rPr lang="en-US" sz="2400" dirty="0"/>
              <a:t>Only singletons, major transcript consequences only.</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5" name="TextBox 124">
            <a:extLst>
              <a:ext uri="{FF2B5EF4-FFF2-40B4-BE49-F238E27FC236}">
                <a16:creationId xmlns:a16="http://schemas.microsoft.com/office/drawing/2014/main" id="{5BB3A85E-94E4-4045-8DF2-A457FC63C1EC}"/>
              </a:ext>
            </a:extLst>
          </p:cNvPr>
          <p:cNvSpPr txBox="1"/>
          <p:nvPr/>
        </p:nvSpPr>
        <p:spPr>
          <a:xfrm>
            <a:off x="17591092" y="38513937"/>
            <a:ext cx="4781040" cy="830997"/>
          </a:xfrm>
          <a:prstGeom prst="rect">
            <a:avLst/>
          </a:prstGeom>
          <a:noFill/>
        </p:spPr>
        <p:txBody>
          <a:bodyPr wrap="square" rtlCol="0">
            <a:spAutoFit/>
          </a:bodyPr>
          <a:lstStyle/>
          <a:p>
            <a:r>
              <a:rPr lang="en-US" sz="2400" dirty="0"/>
              <a:t>All passed variants, major transcript consequences only.</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50592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42570</TotalTime>
  <Words>870</Words>
  <Application>Microsoft Macintosh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Creation of a dense, public allele frequency resource </vt:lpstr>
    </vt:vector>
  </TitlesOfParts>
  <Manager/>
  <Company>EMBL-EBI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EMBL-EBI slide template</dc:title>
  <dc:subject/>
  <dc:creator>Spencer Phillips</dc:creator>
  <cp:keywords/>
  <dc:description/>
  <cp:lastModifiedBy>Irina Armean</cp:lastModifiedBy>
  <cp:revision>128</cp:revision>
  <cp:lastPrinted>2019-10-24T16:14:42Z</cp:lastPrinted>
  <dcterms:created xsi:type="dcterms:W3CDTF">2012-11-28T10:45:47Z</dcterms:created>
  <dcterms:modified xsi:type="dcterms:W3CDTF">2020-01-26T09:22:57Z</dcterms:modified>
  <cp:category/>
</cp:coreProperties>
</file>