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4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8"/>
    <p:restoredTop sz="94276"/>
  </p:normalViewPr>
  <p:slideViewPr>
    <p:cSldViewPr snapToGrid="0" snapToObjects="1">
      <p:cViewPr>
        <p:scale>
          <a:sx n="48" d="100"/>
          <a:sy n="48" d="100"/>
        </p:scale>
        <p:origin x="1512" y="152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AAFB0E-1BD6-F54A-B25F-AE933A1A872F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412EB642-071A-1E4C-90A8-EA470FCCFB6E}">
      <dgm:prSet phldrT="[Text]"/>
      <dgm:spPr/>
      <dgm:t>
        <a:bodyPr/>
        <a:lstStyle/>
        <a:p>
          <a:r>
            <a:rPr lang="en-US" dirty="0"/>
            <a:t>OLS exact match</a:t>
          </a:r>
        </a:p>
      </dgm:t>
    </dgm:pt>
    <dgm:pt modelId="{2930CB0E-4B2C-9246-828A-E8C6316CB278}" type="parTrans" cxnId="{DB9346D5-CAE5-1842-B0B6-F168CA0B9796}">
      <dgm:prSet/>
      <dgm:spPr/>
      <dgm:t>
        <a:bodyPr/>
        <a:lstStyle/>
        <a:p>
          <a:endParaRPr lang="en-US"/>
        </a:p>
      </dgm:t>
    </dgm:pt>
    <dgm:pt modelId="{7CA4C6D2-3A7A-4449-814C-A89ED5FE1D36}" type="sibTrans" cxnId="{DB9346D5-CAE5-1842-B0B6-F168CA0B9796}">
      <dgm:prSet/>
      <dgm:spPr/>
      <dgm:t>
        <a:bodyPr/>
        <a:lstStyle/>
        <a:p>
          <a:endParaRPr lang="en-US"/>
        </a:p>
      </dgm:t>
    </dgm:pt>
    <dgm:pt modelId="{CC696A1E-B44B-3340-98DD-B3C398C1F691}">
      <dgm:prSet phldrT="[Text]"/>
      <dgm:spPr/>
      <dgm:t>
        <a:bodyPr/>
        <a:lstStyle/>
        <a:p>
          <a:r>
            <a:rPr lang="en-US" dirty="0"/>
            <a:t>OLS partial match</a:t>
          </a:r>
        </a:p>
      </dgm:t>
    </dgm:pt>
    <dgm:pt modelId="{1B936F99-1F9F-0148-99D5-ED3E7F962512}" type="parTrans" cxnId="{E361CAE0-EBE4-0C41-A1A3-0FA0A82639CD}">
      <dgm:prSet/>
      <dgm:spPr/>
      <dgm:t>
        <a:bodyPr/>
        <a:lstStyle/>
        <a:p>
          <a:endParaRPr lang="en-US"/>
        </a:p>
      </dgm:t>
    </dgm:pt>
    <dgm:pt modelId="{FF91B4A2-48B8-BF44-9723-2AA1719AD246}" type="sibTrans" cxnId="{E361CAE0-EBE4-0C41-A1A3-0FA0A82639CD}">
      <dgm:prSet/>
      <dgm:spPr/>
      <dgm:t>
        <a:bodyPr/>
        <a:lstStyle/>
        <a:p>
          <a:endParaRPr lang="en-US"/>
        </a:p>
      </dgm:t>
    </dgm:pt>
    <dgm:pt modelId="{C21FBB88-2CC8-8C40-ABA5-6FB154A13A50}">
      <dgm:prSet phldrT="[Text]"/>
      <dgm:spPr/>
      <dgm:t>
        <a:bodyPr/>
        <a:lstStyle/>
        <a:p>
          <a:r>
            <a:rPr lang="en-US" dirty="0"/>
            <a:t>ZOOMA HIGH confidence match</a:t>
          </a:r>
        </a:p>
      </dgm:t>
    </dgm:pt>
    <dgm:pt modelId="{AEE87092-1285-5642-B31F-1A2B2494DFF7}" type="parTrans" cxnId="{BB90CBBD-919F-EB4C-AE97-654378C61C39}">
      <dgm:prSet/>
      <dgm:spPr/>
      <dgm:t>
        <a:bodyPr/>
        <a:lstStyle/>
        <a:p>
          <a:endParaRPr lang="en-US"/>
        </a:p>
      </dgm:t>
    </dgm:pt>
    <dgm:pt modelId="{B80323BD-80E1-B34B-B6BB-444310A41536}" type="sibTrans" cxnId="{BB90CBBD-919F-EB4C-AE97-654378C61C39}">
      <dgm:prSet/>
      <dgm:spPr/>
      <dgm:t>
        <a:bodyPr/>
        <a:lstStyle/>
        <a:p>
          <a:endParaRPr lang="en-US"/>
        </a:p>
      </dgm:t>
    </dgm:pt>
    <dgm:pt modelId="{714F2F44-0E8F-6744-A1B7-CD143A399A4F}">
      <dgm:prSet phldrT="[Text]"/>
      <dgm:spPr/>
      <dgm:t>
        <a:bodyPr/>
        <a:lstStyle/>
        <a:p>
          <a:endParaRPr lang="en-US" dirty="0"/>
        </a:p>
      </dgm:t>
    </dgm:pt>
    <dgm:pt modelId="{B01039A4-F210-934B-A5C1-BBF196A90A70}" type="parTrans" cxnId="{8F8BDEE8-06B4-C44B-B5B7-161E29DF18C6}">
      <dgm:prSet/>
      <dgm:spPr/>
      <dgm:t>
        <a:bodyPr/>
        <a:lstStyle/>
        <a:p>
          <a:endParaRPr lang="en-US"/>
        </a:p>
      </dgm:t>
    </dgm:pt>
    <dgm:pt modelId="{550B38DF-D608-1D4E-B6DD-9B75813EC307}" type="sibTrans" cxnId="{8F8BDEE8-06B4-C44B-B5B7-161E29DF18C6}">
      <dgm:prSet/>
      <dgm:spPr/>
      <dgm:t>
        <a:bodyPr/>
        <a:lstStyle/>
        <a:p>
          <a:endParaRPr lang="en-US"/>
        </a:p>
      </dgm:t>
    </dgm:pt>
    <dgm:pt modelId="{7A07F636-BBCD-6D48-B0E6-456EA7E0412A}" type="pres">
      <dgm:prSet presAssocID="{3BAAFB0E-1BD6-F54A-B25F-AE933A1A872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76991A1-3F60-6345-99FB-38D4FF993A64}" type="pres">
      <dgm:prSet presAssocID="{412EB642-071A-1E4C-90A8-EA470FCCFB6E}" presName="gear1" presStyleLbl="node1" presStyleIdx="0" presStyleCnt="3" custScaleX="72686" custScaleY="72686" custLinFactNeighborX="-10778" custLinFactNeighborY="-1902">
        <dgm:presLayoutVars>
          <dgm:chMax val="1"/>
          <dgm:bulletEnabled val="1"/>
        </dgm:presLayoutVars>
      </dgm:prSet>
      <dgm:spPr/>
    </dgm:pt>
    <dgm:pt modelId="{95C4E92A-D72F-A546-8D29-5087A363B2D7}" type="pres">
      <dgm:prSet presAssocID="{412EB642-071A-1E4C-90A8-EA470FCCFB6E}" presName="gear1srcNode" presStyleLbl="node1" presStyleIdx="0" presStyleCnt="3"/>
      <dgm:spPr/>
    </dgm:pt>
    <dgm:pt modelId="{A7375C2C-A8C3-E04D-AA9D-2FFD8EC260ED}" type="pres">
      <dgm:prSet presAssocID="{412EB642-071A-1E4C-90A8-EA470FCCFB6E}" presName="gear1dstNode" presStyleLbl="node1" presStyleIdx="0" presStyleCnt="3"/>
      <dgm:spPr/>
    </dgm:pt>
    <dgm:pt modelId="{47869F1B-5E13-0A4E-93BD-7645FDA48B00}" type="pres">
      <dgm:prSet presAssocID="{CC696A1E-B44B-3340-98DD-B3C398C1F691}" presName="gear2" presStyleLbl="node1" presStyleIdx="1" presStyleCnt="3">
        <dgm:presLayoutVars>
          <dgm:chMax val="1"/>
          <dgm:bulletEnabled val="1"/>
        </dgm:presLayoutVars>
      </dgm:prSet>
      <dgm:spPr/>
    </dgm:pt>
    <dgm:pt modelId="{1FAF6620-6689-D841-B399-598299A4CBBA}" type="pres">
      <dgm:prSet presAssocID="{CC696A1E-B44B-3340-98DD-B3C398C1F691}" presName="gear2srcNode" presStyleLbl="node1" presStyleIdx="1" presStyleCnt="3"/>
      <dgm:spPr/>
    </dgm:pt>
    <dgm:pt modelId="{F192BFB4-BECE-7244-BCA2-12709D46DEF1}" type="pres">
      <dgm:prSet presAssocID="{CC696A1E-B44B-3340-98DD-B3C398C1F691}" presName="gear2dstNode" presStyleLbl="node1" presStyleIdx="1" presStyleCnt="3"/>
      <dgm:spPr/>
    </dgm:pt>
    <dgm:pt modelId="{CC30E5F3-C355-5041-A1C5-3D10D2C79E01}" type="pres">
      <dgm:prSet presAssocID="{C21FBB88-2CC8-8C40-ABA5-6FB154A13A50}" presName="gear3" presStyleLbl="node1" presStyleIdx="2" presStyleCnt="3" custScaleX="102563" custScaleY="101260"/>
      <dgm:spPr/>
    </dgm:pt>
    <dgm:pt modelId="{07A78FD3-808E-A24B-8266-E488E8CCC2AA}" type="pres">
      <dgm:prSet presAssocID="{C21FBB88-2CC8-8C40-ABA5-6FB154A13A5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5D5ECB0-C629-7845-8EB0-8627E0FDCBAC}" type="pres">
      <dgm:prSet presAssocID="{C21FBB88-2CC8-8C40-ABA5-6FB154A13A50}" presName="gear3srcNode" presStyleLbl="node1" presStyleIdx="2" presStyleCnt="3"/>
      <dgm:spPr/>
    </dgm:pt>
    <dgm:pt modelId="{2D1AA8C8-D635-9649-8032-7AA258C58BFB}" type="pres">
      <dgm:prSet presAssocID="{C21FBB88-2CC8-8C40-ABA5-6FB154A13A50}" presName="gear3dstNode" presStyleLbl="node1" presStyleIdx="2" presStyleCnt="3"/>
      <dgm:spPr/>
    </dgm:pt>
    <dgm:pt modelId="{16D279D5-7574-F240-AE08-95D5895A6557}" type="pres">
      <dgm:prSet presAssocID="{7CA4C6D2-3A7A-4449-814C-A89ED5FE1D36}" presName="connector1" presStyleLbl="sibTrans2D1" presStyleIdx="0" presStyleCnt="3" custScaleX="66676" custScaleY="66676" custLinFactNeighborX="-8415" custLinFactNeighborY="-1485"/>
      <dgm:spPr/>
    </dgm:pt>
    <dgm:pt modelId="{86D0E30E-FBBD-A140-A9C3-A6D482CF4A75}" type="pres">
      <dgm:prSet presAssocID="{FF91B4A2-48B8-BF44-9723-2AA1719AD246}" presName="connector2" presStyleLbl="sibTrans2D1" presStyleIdx="1" presStyleCnt="3"/>
      <dgm:spPr/>
    </dgm:pt>
    <dgm:pt modelId="{AE786FE5-9561-4D45-8F8D-5615DAE794C2}" type="pres">
      <dgm:prSet presAssocID="{B80323BD-80E1-B34B-B6BB-444310A41536}" presName="connector3" presStyleLbl="sibTrans2D1" presStyleIdx="2" presStyleCnt="3"/>
      <dgm:spPr/>
    </dgm:pt>
  </dgm:ptLst>
  <dgm:cxnLst>
    <dgm:cxn modelId="{DDE1DD0B-50E4-8A46-A7B5-77904A6602C6}" type="presOf" srcId="{CC696A1E-B44B-3340-98DD-B3C398C1F691}" destId="{47869F1B-5E13-0A4E-93BD-7645FDA48B00}" srcOrd="0" destOrd="0" presId="urn:microsoft.com/office/officeart/2005/8/layout/gear1"/>
    <dgm:cxn modelId="{B7285315-14FE-7B45-807E-319EFEFEEAFE}" type="presOf" srcId="{C21FBB88-2CC8-8C40-ABA5-6FB154A13A50}" destId="{CC30E5F3-C355-5041-A1C5-3D10D2C79E01}" srcOrd="0" destOrd="0" presId="urn:microsoft.com/office/officeart/2005/8/layout/gear1"/>
    <dgm:cxn modelId="{F201FC19-F2B6-754A-85C9-0ECED4EFDD36}" type="presOf" srcId="{FF91B4A2-48B8-BF44-9723-2AA1719AD246}" destId="{86D0E30E-FBBD-A140-A9C3-A6D482CF4A75}" srcOrd="0" destOrd="0" presId="urn:microsoft.com/office/officeart/2005/8/layout/gear1"/>
    <dgm:cxn modelId="{94EAE722-A1C0-354C-B4E6-525BF7D169A6}" type="presOf" srcId="{7CA4C6D2-3A7A-4449-814C-A89ED5FE1D36}" destId="{16D279D5-7574-F240-AE08-95D5895A6557}" srcOrd="0" destOrd="0" presId="urn:microsoft.com/office/officeart/2005/8/layout/gear1"/>
    <dgm:cxn modelId="{95F57149-C1B2-3F4E-8D1B-2EBE4A115D0F}" type="presOf" srcId="{CC696A1E-B44B-3340-98DD-B3C398C1F691}" destId="{F192BFB4-BECE-7244-BCA2-12709D46DEF1}" srcOrd="2" destOrd="0" presId="urn:microsoft.com/office/officeart/2005/8/layout/gear1"/>
    <dgm:cxn modelId="{4005105C-7BD8-1343-961A-4CB3F68C338D}" type="presOf" srcId="{C21FBB88-2CC8-8C40-ABA5-6FB154A13A50}" destId="{07A78FD3-808E-A24B-8266-E488E8CCC2AA}" srcOrd="1" destOrd="0" presId="urn:microsoft.com/office/officeart/2005/8/layout/gear1"/>
    <dgm:cxn modelId="{79F5E26F-49FD-6946-810D-7809DD7EF6C5}" type="presOf" srcId="{412EB642-071A-1E4C-90A8-EA470FCCFB6E}" destId="{776991A1-3F60-6345-99FB-38D4FF993A64}" srcOrd="0" destOrd="0" presId="urn:microsoft.com/office/officeart/2005/8/layout/gear1"/>
    <dgm:cxn modelId="{74DDD273-ECE5-A74F-BFBC-349A769BAC46}" type="presOf" srcId="{CC696A1E-B44B-3340-98DD-B3C398C1F691}" destId="{1FAF6620-6689-D841-B399-598299A4CBBA}" srcOrd="1" destOrd="0" presId="urn:microsoft.com/office/officeart/2005/8/layout/gear1"/>
    <dgm:cxn modelId="{0D6D2994-3281-D446-946F-BC6F10D64A40}" type="presOf" srcId="{412EB642-071A-1E4C-90A8-EA470FCCFB6E}" destId="{95C4E92A-D72F-A546-8D29-5087A363B2D7}" srcOrd="1" destOrd="0" presId="urn:microsoft.com/office/officeart/2005/8/layout/gear1"/>
    <dgm:cxn modelId="{87031DB2-6842-704B-97DD-0935F5ADA04A}" type="presOf" srcId="{412EB642-071A-1E4C-90A8-EA470FCCFB6E}" destId="{A7375C2C-A8C3-E04D-AA9D-2FFD8EC260ED}" srcOrd="2" destOrd="0" presId="urn:microsoft.com/office/officeart/2005/8/layout/gear1"/>
    <dgm:cxn modelId="{BB90CBBD-919F-EB4C-AE97-654378C61C39}" srcId="{3BAAFB0E-1BD6-F54A-B25F-AE933A1A872F}" destId="{C21FBB88-2CC8-8C40-ABA5-6FB154A13A50}" srcOrd="2" destOrd="0" parTransId="{AEE87092-1285-5642-B31F-1A2B2494DFF7}" sibTransId="{B80323BD-80E1-B34B-B6BB-444310A41536}"/>
    <dgm:cxn modelId="{1073AEC3-26C7-4249-A016-288ADC22C745}" type="presOf" srcId="{C21FBB88-2CC8-8C40-ABA5-6FB154A13A50}" destId="{25D5ECB0-C629-7845-8EB0-8627E0FDCBAC}" srcOrd="2" destOrd="0" presId="urn:microsoft.com/office/officeart/2005/8/layout/gear1"/>
    <dgm:cxn modelId="{6B62D5C5-010B-A34F-8C3C-B1D9F798BECC}" type="presOf" srcId="{C21FBB88-2CC8-8C40-ABA5-6FB154A13A50}" destId="{2D1AA8C8-D635-9649-8032-7AA258C58BFB}" srcOrd="3" destOrd="0" presId="urn:microsoft.com/office/officeart/2005/8/layout/gear1"/>
    <dgm:cxn modelId="{5A2C76CE-8BC4-8D42-8E01-F3232FCF61C3}" type="presOf" srcId="{B80323BD-80E1-B34B-B6BB-444310A41536}" destId="{AE786FE5-9561-4D45-8F8D-5615DAE794C2}" srcOrd="0" destOrd="0" presId="urn:microsoft.com/office/officeart/2005/8/layout/gear1"/>
    <dgm:cxn modelId="{DB9346D5-CAE5-1842-B0B6-F168CA0B9796}" srcId="{3BAAFB0E-1BD6-F54A-B25F-AE933A1A872F}" destId="{412EB642-071A-1E4C-90A8-EA470FCCFB6E}" srcOrd="0" destOrd="0" parTransId="{2930CB0E-4B2C-9246-828A-E8C6316CB278}" sibTransId="{7CA4C6D2-3A7A-4449-814C-A89ED5FE1D36}"/>
    <dgm:cxn modelId="{1E0220DD-B2A7-9C4D-B481-9EB4EB0DDB32}" type="presOf" srcId="{3BAAFB0E-1BD6-F54A-B25F-AE933A1A872F}" destId="{7A07F636-BBCD-6D48-B0E6-456EA7E0412A}" srcOrd="0" destOrd="0" presId="urn:microsoft.com/office/officeart/2005/8/layout/gear1"/>
    <dgm:cxn modelId="{E361CAE0-EBE4-0C41-A1A3-0FA0A82639CD}" srcId="{3BAAFB0E-1BD6-F54A-B25F-AE933A1A872F}" destId="{CC696A1E-B44B-3340-98DD-B3C398C1F691}" srcOrd="1" destOrd="0" parTransId="{1B936F99-1F9F-0148-99D5-ED3E7F962512}" sibTransId="{FF91B4A2-48B8-BF44-9723-2AA1719AD246}"/>
    <dgm:cxn modelId="{8F8BDEE8-06B4-C44B-B5B7-161E29DF18C6}" srcId="{3BAAFB0E-1BD6-F54A-B25F-AE933A1A872F}" destId="{714F2F44-0E8F-6744-A1B7-CD143A399A4F}" srcOrd="3" destOrd="0" parTransId="{B01039A4-F210-934B-A5C1-BBF196A90A70}" sibTransId="{550B38DF-D608-1D4E-B6DD-9B75813EC307}"/>
    <dgm:cxn modelId="{74DACDAB-DADC-2945-BD79-AA9432F90F95}" type="presParOf" srcId="{7A07F636-BBCD-6D48-B0E6-456EA7E0412A}" destId="{776991A1-3F60-6345-99FB-38D4FF993A64}" srcOrd="0" destOrd="0" presId="urn:microsoft.com/office/officeart/2005/8/layout/gear1"/>
    <dgm:cxn modelId="{44E46048-1AEF-9D46-BAA4-B7EB3AD3F008}" type="presParOf" srcId="{7A07F636-BBCD-6D48-B0E6-456EA7E0412A}" destId="{95C4E92A-D72F-A546-8D29-5087A363B2D7}" srcOrd="1" destOrd="0" presId="urn:microsoft.com/office/officeart/2005/8/layout/gear1"/>
    <dgm:cxn modelId="{8776F660-5D24-0B4E-892F-4192AD853BBF}" type="presParOf" srcId="{7A07F636-BBCD-6D48-B0E6-456EA7E0412A}" destId="{A7375C2C-A8C3-E04D-AA9D-2FFD8EC260ED}" srcOrd="2" destOrd="0" presId="urn:microsoft.com/office/officeart/2005/8/layout/gear1"/>
    <dgm:cxn modelId="{563F2D54-8012-FF43-B9DF-753508F2ADD5}" type="presParOf" srcId="{7A07F636-BBCD-6D48-B0E6-456EA7E0412A}" destId="{47869F1B-5E13-0A4E-93BD-7645FDA48B00}" srcOrd="3" destOrd="0" presId="urn:microsoft.com/office/officeart/2005/8/layout/gear1"/>
    <dgm:cxn modelId="{4BC38648-70DC-0D4C-B6A2-B96B8789EC87}" type="presParOf" srcId="{7A07F636-BBCD-6D48-B0E6-456EA7E0412A}" destId="{1FAF6620-6689-D841-B399-598299A4CBBA}" srcOrd="4" destOrd="0" presId="urn:microsoft.com/office/officeart/2005/8/layout/gear1"/>
    <dgm:cxn modelId="{49F9FC64-A37E-BC4B-9F08-F433759235FC}" type="presParOf" srcId="{7A07F636-BBCD-6D48-B0E6-456EA7E0412A}" destId="{F192BFB4-BECE-7244-BCA2-12709D46DEF1}" srcOrd="5" destOrd="0" presId="urn:microsoft.com/office/officeart/2005/8/layout/gear1"/>
    <dgm:cxn modelId="{1BC86770-589A-9242-9A91-B3A128B371D2}" type="presParOf" srcId="{7A07F636-BBCD-6D48-B0E6-456EA7E0412A}" destId="{CC30E5F3-C355-5041-A1C5-3D10D2C79E01}" srcOrd="6" destOrd="0" presId="urn:microsoft.com/office/officeart/2005/8/layout/gear1"/>
    <dgm:cxn modelId="{628A92DC-FF2C-1347-9A49-91B2535002C9}" type="presParOf" srcId="{7A07F636-BBCD-6D48-B0E6-456EA7E0412A}" destId="{07A78FD3-808E-A24B-8266-E488E8CCC2AA}" srcOrd="7" destOrd="0" presId="urn:microsoft.com/office/officeart/2005/8/layout/gear1"/>
    <dgm:cxn modelId="{D552A1C0-26E6-7841-A5C5-245F55D990C1}" type="presParOf" srcId="{7A07F636-BBCD-6D48-B0E6-456EA7E0412A}" destId="{25D5ECB0-C629-7845-8EB0-8627E0FDCBAC}" srcOrd="8" destOrd="0" presId="urn:microsoft.com/office/officeart/2005/8/layout/gear1"/>
    <dgm:cxn modelId="{14DCCAD5-E5EE-5945-8D35-A405A7CE4D10}" type="presParOf" srcId="{7A07F636-BBCD-6D48-B0E6-456EA7E0412A}" destId="{2D1AA8C8-D635-9649-8032-7AA258C58BFB}" srcOrd="9" destOrd="0" presId="urn:microsoft.com/office/officeart/2005/8/layout/gear1"/>
    <dgm:cxn modelId="{AF5A6865-2609-004D-B642-24AC8334607C}" type="presParOf" srcId="{7A07F636-BBCD-6D48-B0E6-456EA7E0412A}" destId="{16D279D5-7574-F240-AE08-95D5895A6557}" srcOrd="10" destOrd="0" presId="urn:microsoft.com/office/officeart/2005/8/layout/gear1"/>
    <dgm:cxn modelId="{CCC7C2E8-524B-2E48-A019-A358DB300E06}" type="presParOf" srcId="{7A07F636-BBCD-6D48-B0E6-456EA7E0412A}" destId="{86D0E30E-FBBD-A140-A9C3-A6D482CF4A75}" srcOrd="11" destOrd="0" presId="urn:microsoft.com/office/officeart/2005/8/layout/gear1"/>
    <dgm:cxn modelId="{416D191A-A3F0-094F-9600-1C4B3615168C}" type="presParOf" srcId="{7A07F636-BBCD-6D48-B0E6-456EA7E0412A}" destId="{AE786FE5-9561-4D45-8F8D-5615DAE794C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991A1-3F60-6345-99FB-38D4FF993A64}">
      <dsp:nvSpPr>
        <dsp:cNvPr id="0" name=""/>
        <dsp:cNvSpPr/>
      </dsp:nvSpPr>
      <dsp:spPr>
        <a:xfrm>
          <a:off x="3103923" y="2517018"/>
          <a:ext cx="1872687" cy="187268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OLS exact match</a:t>
          </a:r>
        </a:p>
      </dsp:txBody>
      <dsp:txXfrm>
        <a:off x="3480416" y="2955686"/>
        <a:ext cx="1119701" cy="962600"/>
      </dsp:txXfrm>
    </dsp:sp>
    <dsp:sp modelId="{47869F1B-5E13-0A4E-93BD-7645FDA48B00}">
      <dsp:nvSpPr>
        <dsp:cNvPr id="0" name=""/>
        <dsp:cNvSpPr/>
      </dsp:nvSpPr>
      <dsp:spPr>
        <a:xfrm>
          <a:off x="1530747" y="1605192"/>
          <a:ext cx="1873750" cy="187375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OLS partial match</a:t>
          </a:r>
        </a:p>
      </dsp:txBody>
      <dsp:txXfrm>
        <a:off x="2002469" y="2079765"/>
        <a:ext cx="930306" cy="924604"/>
      </dsp:txXfrm>
    </dsp:sp>
    <dsp:sp modelId="{CC30E5F3-C355-5041-A1C5-3D10D2C79E01}">
      <dsp:nvSpPr>
        <dsp:cNvPr id="0" name=""/>
        <dsp:cNvSpPr/>
      </dsp:nvSpPr>
      <dsp:spPr>
        <a:xfrm rot="20700000">
          <a:off x="2552334" y="305307"/>
          <a:ext cx="1891703" cy="185026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ZOOMA HIGH confidence match</a:t>
          </a:r>
        </a:p>
      </dsp:txBody>
      <dsp:txXfrm rot="-20700000">
        <a:off x="2969697" y="708668"/>
        <a:ext cx="1056976" cy="1043548"/>
      </dsp:txXfrm>
    </dsp:sp>
    <dsp:sp modelId="{16D279D5-7574-F240-AE08-95D5895A6557}">
      <dsp:nvSpPr>
        <dsp:cNvPr id="0" name=""/>
        <dsp:cNvSpPr/>
      </dsp:nvSpPr>
      <dsp:spPr>
        <a:xfrm>
          <a:off x="3109023" y="2322808"/>
          <a:ext cx="2198842" cy="2198842"/>
        </a:xfrm>
        <a:prstGeom prst="circularArrow">
          <a:avLst>
            <a:gd name="adj1" fmla="val 4687"/>
            <a:gd name="adj2" fmla="val 299029"/>
            <a:gd name="adj3" fmla="val 2526749"/>
            <a:gd name="adj4" fmla="val 1583866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0E30E-FBBD-A140-A9C3-A6D482CF4A75}">
      <dsp:nvSpPr>
        <dsp:cNvPr id="0" name=""/>
        <dsp:cNvSpPr/>
      </dsp:nvSpPr>
      <dsp:spPr>
        <a:xfrm>
          <a:off x="1198910" y="1188499"/>
          <a:ext cx="2396058" cy="239605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86FE5-9561-4D45-8F8D-5615DAE794C2}">
      <dsp:nvSpPr>
        <dsp:cNvPr id="0" name=""/>
        <dsp:cNvSpPr/>
      </dsp:nvSpPr>
      <dsp:spPr>
        <a:xfrm>
          <a:off x="2155578" y="-91736"/>
          <a:ext cx="2583433" cy="258343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21645-7690-E445-9EB8-DB396DD0BD3C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0D1F8-BF9D-FF4E-BBCF-F613C51C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0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0D1F8-BF9D-FF4E-BBCF-F613C51C86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7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6606" y="2803606"/>
            <a:ext cx="17244978" cy="1558519"/>
          </a:xfrm>
          <a:prstGeom prst="rect">
            <a:avLst/>
          </a:prstGeom>
        </p:spPr>
        <p:txBody>
          <a:bodyPr/>
          <a:lstStyle>
            <a:lvl1pPr algn="l">
              <a:defRPr sz="100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GB" dirty="0"/>
              <a:t>Headline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6605" y="4341487"/>
            <a:ext cx="17244979" cy="11195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>
                <a:solidFill>
                  <a:srgbClr val="FFFFFF"/>
                </a:solidFill>
                <a:latin typeface="Helvetica Neue"/>
                <a:cs typeface="Helvetica Neue"/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Second headline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296605" y="429080"/>
            <a:ext cx="17244979" cy="565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400">
                <a:solidFill>
                  <a:srgbClr val="FFFFFF"/>
                </a:solidFill>
                <a:latin typeface="Helvetica Neue"/>
                <a:cs typeface="Helvetica Neue"/>
              </a:defRPr>
            </a:lvl1pPr>
            <a:lvl2pPr marL="2088170" indent="0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GB" dirty="0"/>
              <a:t>Author 1 (Author 2…)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296606" y="1187451"/>
            <a:ext cx="17244978" cy="37464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aseline="0">
                <a:solidFill>
                  <a:srgbClr val="FFFFFF"/>
                </a:solidFill>
                <a:latin typeface="Helvetica Neue"/>
                <a:cs typeface="Helvetica Neue"/>
              </a:defRPr>
            </a:lvl1pPr>
            <a:lvl2pPr marL="2088170" indent="0">
              <a:buNone/>
              <a:defRPr sz="900"/>
            </a:lvl2pPr>
            <a:lvl3pPr marL="4176339" indent="0">
              <a:buNone/>
              <a:defRPr sz="900"/>
            </a:lvl3pPr>
            <a:lvl4pPr marL="6264508" indent="0">
              <a:buNone/>
              <a:defRPr sz="900"/>
            </a:lvl4pPr>
            <a:lvl5pPr marL="8352678" indent="0">
              <a:buNone/>
              <a:defRPr sz="900"/>
            </a:lvl5pPr>
          </a:lstStyle>
          <a:p>
            <a:pPr lvl="0"/>
            <a:r>
              <a:rPr lang="en-GB" dirty="0"/>
              <a:t>(1) Institute, address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96606" y="1568450"/>
            <a:ext cx="17244978" cy="438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rgbClr val="FFFFFF"/>
                </a:solidFill>
                <a:latin typeface="Helvetica Neue"/>
                <a:cs typeface="Helvetica Neue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(2) Institute,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4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9051"/>
            <a:ext cx="30275213" cy="5461469"/>
          </a:xfrm>
          <a:prstGeom prst="rect">
            <a:avLst/>
          </a:prstGeom>
          <a:solidFill>
            <a:srgbClr val="00666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8269" tIns="149137" rIns="298269" bIns="149137" rtlCol="0" anchor="ctr"/>
          <a:lstStyle/>
          <a:p>
            <a:pPr algn="ctr"/>
            <a:endParaRPr lang="en-US"/>
          </a:p>
        </p:txBody>
      </p:sp>
      <p:pic>
        <p:nvPicPr>
          <p:cNvPr id="8" name="Picture 7" descr="EMBL_EBI_CMYK_revers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450" y="1528823"/>
            <a:ext cx="8131116" cy="2514227"/>
          </a:xfrm>
          <a:prstGeom prst="rect">
            <a:avLst/>
          </a:prstGeom>
        </p:spPr>
      </p:pic>
      <p:sp>
        <p:nvSpPr>
          <p:cNvPr id="9" name="Text Placeholder 17"/>
          <p:cNvSpPr txBox="1">
            <a:spLocks/>
          </p:cNvSpPr>
          <p:nvPr userDrawn="1"/>
        </p:nvSpPr>
        <p:spPr>
          <a:xfrm>
            <a:off x="20042834" y="40858701"/>
            <a:ext cx="9754369" cy="1483460"/>
          </a:xfrm>
          <a:prstGeom prst="rect">
            <a:avLst/>
          </a:prstGeom>
          <a:ln>
            <a:noFill/>
          </a:ln>
        </p:spPr>
        <p:txBody>
          <a:bodyPr lIns="298269" tIns="149137" rIns="298269" bIns="149137">
            <a:noAutofit/>
          </a:bodyPr>
          <a:lstStyle>
            <a:lvl1pPr marL="0" indent="0" algn="l" defTabSz="640080" rtl="0" eaLnBrk="1" latinLnBrk="0" hangingPunct="1">
              <a:spcBef>
                <a:spcPct val="20000"/>
              </a:spcBef>
              <a:buFont typeface="Arial"/>
              <a:buNone/>
              <a:tabLst>
                <a:tab pos="1524000" algn="l"/>
              </a:tabLst>
              <a:defRPr sz="600" b="0" kern="1200" baseline="0">
                <a:solidFill>
                  <a:srgbClr val="006666"/>
                </a:solidFill>
                <a:latin typeface="Arial"/>
                <a:ea typeface="+mn-ea"/>
                <a:cs typeface="Arial"/>
              </a:defRPr>
            </a:lvl1pPr>
            <a:lvl2pPr marL="640080" indent="0" algn="l" defTabSz="64008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2pPr>
            <a:lvl3pPr marL="1280160" indent="0" algn="l" defTabSz="64008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3pPr>
            <a:lvl4pPr marL="1920240" indent="0" algn="l" defTabSz="64008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4pPr>
            <a:lvl5pPr marL="2560320" indent="0" algn="l" defTabSz="64008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kern="1200" spc="0" dirty="0">
                <a:solidFill>
                  <a:srgbClr val="006666"/>
                </a:solidFill>
                <a:latin typeface="Helvetica Neue"/>
                <a:cs typeface="Helvetica Neue"/>
              </a:rPr>
              <a:t>European Bioinformatics</a:t>
            </a:r>
            <a:r>
              <a:rPr lang="en-GB" sz="2000" kern="1200" spc="0" baseline="0" dirty="0">
                <a:solidFill>
                  <a:srgbClr val="006666"/>
                </a:solidFill>
                <a:latin typeface="Helvetica Neue"/>
                <a:cs typeface="Helvetica Neue"/>
              </a:rPr>
              <a:t> Institute</a:t>
            </a:r>
            <a:r>
              <a:rPr lang="en-GB" sz="2000" kern="1200" spc="0" dirty="0">
                <a:solidFill>
                  <a:srgbClr val="006666"/>
                </a:solidFill>
                <a:latin typeface="Helvetica Neue"/>
                <a:cs typeface="Helvetica Neue"/>
              </a:rPr>
              <a:t>			Tel. +44 (0) 1223 494 444</a:t>
            </a:r>
            <a:br>
              <a:rPr lang="en-GB" sz="2000" kern="1200" spc="0" dirty="0">
                <a:solidFill>
                  <a:srgbClr val="006666"/>
                </a:solidFill>
                <a:latin typeface="Helvetica Neue"/>
                <a:cs typeface="Helvetica Neue"/>
              </a:rPr>
            </a:br>
            <a:r>
              <a:rPr lang="en-GB" sz="2000" kern="1200" spc="0" dirty="0">
                <a:solidFill>
                  <a:srgbClr val="006666"/>
                </a:solidFill>
                <a:latin typeface="Helvetica Neue"/>
                <a:cs typeface="Helvetica Neue"/>
              </a:rPr>
              <a:t>Wellcome Genome Campus				</a:t>
            </a:r>
            <a:r>
              <a:rPr lang="en-GB" sz="2000" kern="1200" spc="0" dirty="0" err="1">
                <a:solidFill>
                  <a:srgbClr val="006666"/>
                </a:solidFill>
                <a:latin typeface="Helvetica Neue"/>
                <a:cs typeface="Helvetica Neue"/>
              </a:rPr>
              <a:t>comms@ebi.ac.uk</a:t>
            </a:r>
            <a:br>
              <a:rPr lang="en-GB" sz="2000" kern="1200" spc="0" dirty="0">
                <a:solidFill>
                  <a:srgbClr val="006666"/>
                </a:solidFill>
                <a:latin typeface="Helvetica Neue"/>
                <a:cs typeface="Helvetica Neue"/>
              </a:rPr>
            </a:br>
            <a:r>
              <a:rPr lang="en-GB" sz="2000" kern="1200" spc="0" dirty="0">
                <a:solidFill>
                  <a:srgbClr val="006666"/>
                </a:solidFill>
                <a:latin typeface="Helvetica Neue"/>
                <a:cs typeface="Helvetica Neue"/>
              </a:rPr>
              <a:t>Hinxton, Cambridge, CB10 1SD, UK		</a:t>
            </a:r>
            <a:r>
              <a:rPr lang="en-GB" sz="2000" kern="1200" spc="0" dirty="0" err="1">
                <a:solidFill>
                  <a:srgbClr val="006666"/>
                </a:solidFill>
                <a:latin typeface="Helvetica Neue"/>
                <a:cs typeface="Helvetica Neue"/>
              </a:rPr>
              <a:t>www.ebi.ac.uk</a:t>
            </a:r>
            <a:r>
              <a:rPr lang="en-GB" sz="2000" kern="1200" spc="0" dirty="0">
                <a:solidFill>
                  <a:srgbClr val="006666"/>
                </a:solidFill>
                <a:latin typeface="Helvetica Neue"/>
                <a:cs typeface="Helvetica Neue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9022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hyperlink" Target="https://www.ensembl.org/Tools/VEP" TargetMode="External"/><Relationship Id="rId26" Type="http://schemas.openxmlformats.org/officeDocument/2006/relationships/image" Target="../media/image24.png"/><Relationship Id="rId39" Type="http://schemas.openxmlformats.org/officeDocument/2006/relationships/image" Target="../media/image34.png"/><Relationship Id="rId21" Type="http://schemas.openxmlformats.org/officeDocument/2006/relationships/image" Target="../media/image19.png"/><Relationship Id="rId34" Type="http://schemas.openxmlformats.org/officeDocument/2006/relationships/image" Target="../media/image29.png"/><Relationship Id="rId42" Type="http://schemas.openxmlformats.org/officeDocument/2006/relationships/diagramData" Target="../diagrams/data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gif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32" Type="http://schemas.openxmlformats.org/officeDocument/2006/relationships/hyperlink" Target="https://rest.ensembl.org/" TargetMode="External"/><Relationship Id="rId37" Type="http://schemas.openxmlformats.org/officeDocument/2006/relationships/image" Target="../media/image32.png"/><Relationship Id="rId40" Type="http://schemas.openxmlformats.org/officeDocument/2006/relationships/image" Target="../media/image35.png"/><Relationship Id="rId45" Type="http://schemas.openxmlformats.org/officeDocument/2006/relationships/diagramColors" Target="../diagrams/colors1.xml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1.gif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31" Type="http://schemas.openxmlformats.org/officeDocument/2006/relationships/hyperlink" Target="https://www.ensembl.org/vep" TargetMode="External"/><Relationship Id="rId44" Type="http://schemas.openxmlformats.org/officeDocument/2006/relationships/diagramQuickStyle" Target="../diagrams/quickStyle1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0.png"/><Relationship Id="rId43" Type="http://schemas.openxmlformats.org/officeDocument/2006/relationships/diagramLayout" Target="../diagrams/layout1.xml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tiff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33" Type="http://schemas.openxmlformats.org/officeDocument/2006/relationships/hyperlink" Target="https://www.ensembl.org/" TargetMode="External"/><Relationship Id="rId38" Type="http://schemas.openxmlformats.org/officeDocument/2006/relationships/image" Target="../media/image33.png"/><Relationship Id="rId46" Type="http://schemas.microsoft.com/office/2007/relationships/diagramDrawing" Target="../diagrams/drawing1.xml"/><Relationship Id="rId20" Type="http://schemas.openxmlformats.org/officeDocument/2006/relationships/image" Target="../media/image18.png"/><Relationship Id="rId41" Type="http://schemas.openxmlformats.org/officeDocument/2006/relationships/image" Target="../media/image3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6239" y="260953"/>
            <a:ext cx="17813028" cy="3014093"/>
          </a:xfrm>
        </p:spPr>
        <p:txBody>
          <a:bodyPr/>
          <a:lstStyle/>
          <a:p>
            <a:r>
              <a:rPr lang="en-GB" sz="7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Enhanced access to extensive phenotype and disease annotation of genes and genetic variation in Ensembl </a:t>
            </a:r>
            <a:br>
              <a:rPr lang="en-GB" sz="7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7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56239" y="3768627"/>
            <a:ext cx="16211375" cy="56515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Irina M. Armean, Laurent Gil, Diana </a:t>
            </a:r>
            <a:r>
              <a:rPr lang="en-GB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Lemos</a:t>
            </a: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Andrew Parton, Helen </a:t>
            </a:r>
            <a:r>
              <a:rPr lang="en-GB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Schuilenburg</a:t>
            </a: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Anja </a:t>
            </a:r>
            <a:r>
              <a:rPr lang="en-GB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Thormann</a:t>
            </a: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Sarah E. Hunt, Fiona Cunningham</a:t>
            </a:r>
          </a:p>
          <a:p>
            <a:endParaRPr lang="en-US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356239" y="4907997"/>
            <a:ext cx="17813029" cy="43815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European Molecular Biology Laboratory, European Bioinformatics Institute, </a:t>
            </a:r>
            <a:r>
              <a:rPr lang="en-GB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Wellcome</a:t>
            </a: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Genome Campus, </a:t>
            </a:r>
            <a:r>
              <a:rPr lang="en-GB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Hinxton</a:t>
            </a: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Cambridge, CB10 1SD, United Kingdom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C61EA0-FDFA-6749-BCE4-D8116E40626C}"/>
              </a:ext>
            </a:extLst>
          </p:cNvPr>
          <p:cNvSpPr/>
          <p:nvPr/>
        </p:nvSpPr>
        <p:spPr>
          <a:xfrm>
            <a:off x="1296604" y="40809756"/>
            <a:ext cx="180364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Ensembl receives majority funding from the Wellcome Trust (grant number WT108749/Z/15/Z) with additional funding for specific project components from the National Human Genome Research Institute (U41HG007823 and 2U41HG007234), the Biotechnology and Biological Sciences Research Council (BB/N019563/1 and BB/M011615/1), Open Targets, the Wellcome Trust (WT104947/Z/14/Z, WT200990/Z/16/Z, WT201535/Z/16/Z, WT108749/Z/15/A, WT212925/Z/18/Z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), ELIXIR: the research infrastructure for life-science data, and the 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European Molecular Biology Laboratory. This project has received funding from the European Union’s Horizon 2020 research and innovation programme under grant agreement n° 733161 (MultipleMS). We also receive funding from the 'Save the Tasmanian Devil Program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4EB1C5-94A5-5847-B79F-5B405D5109C2}"/>
              </a:ext>
            </a:extLst>
          </p:cNvPr>
          <p:cNvSpPr/>
          <p:nvPr/>
        </p:nvSpPr>
        <p:spPr bwMode="auto">
          <a:xfrm>
            <a:off x="18925974" y="17992718"/>
            <a:ext cx="3600000" cy="476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100" dirty="0">
                <a:solidFill>
                  <a:schemeClr val="tx1"/>
                </a:solidFill>
                <a:latin typeface="Helvetica" pitchFamily="2" charset="0"/>
                <a:ea typeface="ＭＳ Ｐゴシック" pitchFamily="-110" charset="-128"/>
                <a:cs typeface="Consolas" panose="020B0609020204030204" pitchFamily="49" charset="0"/>
              </a:rPr>
              <a:t>Structural Variant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5F70A8-3DA3-824C-AE9A-68AF5F41E716}"/>
              </a:ext>
            </a:extLst>
          </p:cNvPr>
          <p:cNvSpPr/>
          <p:nvPr/>
        </p:nvSpPr>
        <p:spPr bwMode="auto">
          <a:xfrm>
            <a:off x="16966028" y="17992718"/>
            <a:ext cx="1800000" cy="475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100" dirty="0">
                <a:solidFill>
                  <a:schemeClr val="tx1"/>
                </a:solidFill>
                <a:latin typeface="Helvetica" pitchFamily="2" charset="0"/>
                <a:ea typeface="ＭＳ Ｐゴシック" pitchFamily="-110" charset="-128"/>
                <a:cs typeface="Consolas" panose="020B0609020204030204" pitchFamily="49" charset="0"/>
              </a:rPr>
              <a:t>Gene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F792DB-E2F7-FD40-9051-4ED1078935F7}"/>
              </a:ext>
            </a:extLst>
          </p:cNvPr>
          <p:cNvSpPr/>
          <p:nvPr/>
        </p:nvSpPr>
        <p:spPr bwMode="auto">
          <a:xfrm>
            <a:off x="14913540" y="17992718"/>
            <a:ext cx="1892542" cy="475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100" dirty="0">
                <a:solidFill>
                  <a:schemeClr val="tx1"/>
                </a:solidFill>
                <a:latin typeface="Helvetica" pitchFamily="2" charset="0"/>
                <a:ea typeface="ＭＳ Ｐゴシック" pitchFamily="-110" charset="-128"/>
                <a:cs typeface="Consolas" panose="020B0609020204030204" pitchFamily="49" charset="0"/>
              </a:rPr>
              <a:t>Variant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84A4D6-6F84-1B4E-A2CB-569BAE4D5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0013" y="7481527"/>
            <a:ext cx="1848302" cy="96375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42C2204-142D-2E43-8D36-D20545B24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1872" y="7327178"/>
            <a:ext cx="2818024" cy="112721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C32AE4-5700-914B-A5ED-D1E05BB86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2278" y="7335716"/>
            <a:ext cx="2736590" cy="10425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4855A79-37B1-114A-A049-49AFB0D44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9678" y="5954970"/>
            <a:ext cx="4460598" cy="884083"/>
          </a:xfrm>
          <a:prstGeom prst="rect">
            <a:avLst/>
          </a:prstGeom>
        </p:spPr>
      </p:pic>
      <p:pic>
        <p:nvPicPr>
          <p:cNvPr id="35" name="Picture 34" descr="gwas.png">
            <a:extLst>
              <a:ext uri="{FF2B5EF4-FFF2-40B4-BE49-F238E27FC236}">
                <a16:creationId xmlns:a16="http://schemas.microsoft.com/office/drawing/2014/main" id="{1CC68FA3-560A-F043-85EA-BA477F9322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703" y="5887676"/>
            <a:ext cx="1646779" cy="26905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FA01142-CB35-5349-B0A6-7DF62456EBDB}"/>
              </a:ext>
            </a:extLst>
          </p:cNvPr>
          <p:cNvSpPr txBox="1"/>
          <p:nvPr/>
        </p:nvSpPr>
        <p:spPr>
          <a:xfrm>
            <a:off x="21788452" y="6113929"/>
            <a:ext cx="29183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NHGRI-EBI </a:t>
            </a:r>
          </a:p>
          <a:p>
            <a:pPr algn="ctr"/>
            <a:r>
              <a:rPr lang="en-US" sz="3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GWAS</a:t>
            </a:r>
          </a:p>
          <a:p>
            <a:pPr algn="ctr"/>
            <a:r>
              <a:rPr lang="en-US" sz="3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Catalog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427DA70-4DAB-5E47-AFD8-D3A67EA980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90424" y="6185330"/>
            <a:ext cx="2394214" cy="156712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BCFE5A0-D1E2-E84B-96FF-3F60ADE39D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42995" y="5679069"/>
            <a:ext cx="1974772" cy="1579816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FD1847-22C9-D54B-ABC6-A45C50EA8D71}"/>
              </a:ext>
            </a:extLst>
          </p:cNvPr>
          <p:cNvCxnSpPr>
            <a:cxnSpLocks/>
          </p:cNvCxnSpPr>
          <p:nvPr/>
        </p:nvCxnSpPr>
        <p:spPr>
          <a:xfrm>
            <a:off x="16050723" y="17601541"/>
            <a:ext cx="0" cy="30291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244FD3-1742-9B4B-96BE-0795BE8A0282}"/>
              </a:ext>
            </a:extLst>
          </p:cNvPr>
          <p:cNvCxnSpPr>
            <a:cxnSpLocks/>
          </p:cNvCxnSpPr>
          <p:nvPr/>
        </p:nvCxnSpPr>
        <p:spPr>
          <a:xfrm>
            <a:off x="17873433" y="17608096"/>
            <a:ext cx="0" cy="29636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9CB8D7-C9C1-C04F-B18E-FBFB557E9D96}"/>
              </a:ext>
            </a:extLst>
          </p:cNvPr>
          <p:cNvCxnSpPr>
            <a:cxnSpLocks/>
          </p:cNvCxnSpPr>
          <p:nvPr/>
        </p:nvCxnSpPr>
        <p:spPr>
          <a:xfrm>
            <a:off x="20072554" y="17608096"/>
            <a:ext cx="0" cy="29636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8E2718C5-BBCB-9F4A-96F6-372C94BFF9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82677" y="7969058"/>
            <a:ext cx="2581911" cy="99304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1F31DE9-2957-A141-8C6A-5079DE6F13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0067" y="7438688"/>
            <a:ext cx="3601054" cy="84640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5A7100E-C462-4146-986E-47DE091115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1897" y="5881514"/>
            <a:ext cx="2184579" cy="253764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0E75BBD-3BFA-6643-83F5-5DEE852D2E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478169" y="9905480"/>
            <a:ext cx="5749889" cy="147732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386C76C-E513-B949-8EFB-94F95F13C53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7495" r="8985" b="11252"/>
          <a:stretch/>
        </p:blipFill>
        <p:spPr>
          <a:xfrm>
            <a:off x="16893616" y="19976169"/>
            <a:ext cx="1770169" cy="2232511"/>
          </a:xfrm>
          <a:prstGeom prst="rect">
            <a:avLst/>
          </a:prstGeom>
        </p:spPr>
      </p:pic>
      <p:sp>
        <p:nvSpPr>
          <p:cNvPr id="62" name="Striped Right Arrow 61">
            <a:extLst>
              <a:ext uri="{FF2B5EF4-FFF2-40B4-BE49-F238E27FC236}">
                <a16:creationId xmlns:a16="http://schemas.microsoft.com/office/drawing/2014/main" id="{848695A6-C67D-9C42-ADE5-C01E9DFD1823}"/>
              </a:ext>
            </a:extLst>
          </p:cNvPr>
          <p:cNvSpPr/>
          <p:nvPr/>
        </p:nvSpPr>
        <p:spPr>
          <a:xfrm rot="9876816">
            <a:off x="14992422" y="21156489"/>
            <a:ext cx="1541520" cy="4428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Striped Right Arrow 62">
            <a:extLst>
              <a:ext uri="{FF2B5EF4-FFF2-40B4-BE49-F238E27FC236}">
                <a16:creationId xmlns:a16="http://schemas.microsoft.com/office/drawing/2014/main" id="{849E9D49-030F-D949-BFBD-C4CCF68DD305}"/>
              </a:ext>
            </a:extLst>
          </p:cNvPr>
          <p:cNvSpPr/>
          <p:nvPr/>
        </p:nvSpPr>
        <p:spPr>
          <a:xfrm rot="5400000">
            <a:off x="17078580" y="23147915"/>
            <a:ext cx="1420868" cy="4428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02631E89-08F6-0B46-866D-79592A66B323}"/>
              </a:ext>
            </a:extLst>
          </p:cNvPr>
          <p:cNvSpPr/>
          <p:nvPr/>
        </p:nvSpPr>
        <p:spPr>
          <a:xfrm rot="7371481">
            <a:off x="15170705" y="22999608"/>
            <a:ext cx="1664946" cy="443588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48590C-0C8B-7A41-B13E-D84191CEEBA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715537" y="11435171"/>
            <a:ext cx="1030512" cy="16282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BA0F1B-CBE2-1845-8418-1F978DDCA69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575615" y="13111710"/>
            <a:ext cx="5652444" cy="1155244"/>
          </a:xfrm>
          <a:prstGeom prst="rect">
            <a:avLst/>
          </a:prstGeom>
        </p:spPr>
      </p:pic>
      <p:sp>
        <p:nvSpPr>
          <p:cNvPr id="75" name="Text Placeholder 4">
            <a:extLst>
              <a:ext uri="{FF2B5EF4-FFF2-40B4-BE49-F238E27FC236}">
                <a16:creationId xmlns:a16="http://schemas.microsoft.com/office/drawing/2014/main" id="{A4DD31B9-1CBD-994A-AF9A-E0E833D882FD}"/>
              </a:ext>
            </a:extLst>
          </p:cNvPr>
          <p:cNvSpPr txBox="1">
            <a:spLocks/>
          </p:cNvSpPr>
          <p:nvPr/>
        </p:nvSpPr>
        <p:spPr>
          <a:xfrm>
            <a:off x="1564616" y="9088219"/>
            <a:ext cx="13465437" cy="1087736"/>
          </a:xfrm>
          <a:prstGeom prst="rect">
            <a:avLst/>
          </a:prstGeom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5900" b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Ensembl Variant Effect Predictor (VEP)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002D7D18-DD44-4049-843B-D903BD107AE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295421" y="11103218"/>
            <a:ext cx="3932638" cy="1706834"/>
          </a:xfrm>
          <a:prstGeom prst="rect">
            <a:avLst/>
          </a:prstGeom>
        </p:spPr>
      </p:pic>
      <p:sp>
        <p:nvSpPr>
          <p:cNvPr id="80" name="Text Placeholder 4">
            <a:extLst>
              <a:ext uri="{FF2B5EF4-FFF2-40B4-BE49-F238E27FC236}">
                <a16:creationId xmlns:a16="http://schemas.microsoft.com/office/drawing/2014/main" id="{6C76EF25-D17F-0747-A578-B5F7F62AD19E}"/>
              </a:ext>
            </a:extLst>
          </p:cNvPr>
          <p:cNvSpPr txBox="1">
            <a:spLocks/>
          </p:cNvSpPr>
          <p:nvPr/>
        </p:nvSpPr>
        <p:spPr>
          <a:xfrm>
            <a:off x="1552454" y="10082093"/>
            <a:ext cx="12883340" cy="4691116"/>
          </a:xfrm>
          <a:prstGeom prst="rect">
            <a:avLst/>
          </a:prstGeom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31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Powerful open-source toolset for genomic </a:t>
            </a:r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variants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interpretation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annotation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Uses the extensive Ensembl </a:t>
            </a:r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transcriptomic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regulatory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variation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data to predict </a:t>
            </a:r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consequences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variants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Reports </a:t>
            </a:r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allele frequency 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from reference projects and the results of multiple </a:t>
            </a:r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pathogenicity predictors</a:t>
            </a:r>
            <a:endParaRPr lang="en-GB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Reports </a:t>
            </a:r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aggregated phenotypes 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genes and variants from overlapping genes and variants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A18C063C-ED5D-494F-8A6C-AF09ADEE93E5}"/>
              </a:ext>
            </a:extLst>
          </p:cNvPr>
          <p:cNvSpPr/>
          <p:nvPr/>
        </p:nvSpPr>
        <p:spPr>
          <a:xfrm>
            <a:off x="1199825" y="8763850"/>
            <a:ext cx="13455636" cy="18349098"/>
          </a:xfrm>
          <a:prstGeom prst="roundRect">
            <a:avLst>
              <a:gd name="adj" fmla="val 9750"/>
            </a:avLst>
          </a:prstGeom>
          <a:noFill/>
          <a:ln w="88900">
            <a:solidFill>
              <a:srgbClr val="005B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 Placeholder 4">
            <a:extLst>
              <a:ext uri="{FF2B5EF4-FFF2-40B4-BE49-F238E27FC236}">
                <a16:creationId xmlns:a16="http://schemas.microsoft.com/office/drawing/2014/main" id="{9C4280CB-70FE-E74F-B956-F1C34AF996FD}"/>
              </a:ext>
            </a:extLst>
          </p:cNvPr>
          <p:cNvSpPr txBox="1">
            <a:spLocks/>
          </p:cNvSpPr>
          <p:nvPr/>
        </p:nvSpPr>
        <p:spPr>
          <a:xfrm>
            <a:off x="2107438" y="16089448"/>
            <a:ext cx="12229016" cy="1555650"/>
          </a:xfrm>
          <a:prstGeom prst="rect">
            <a:avLst/>
          </a:prstGeom>
          <a:solidFill>
            <a:schemeClr val="tx1"/>
          </a:solidFill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31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vep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--cache -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input.vcf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–-plugin Phenotypes</a:t>
            </a:r>
          </a:p>
          <a:p>
            <a:endParaRPr lang="en-GB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PHENOTYPES : Phenotypes associated with overlapping genomic features</a:t>
            </a:r>
          </a:p>
        </p:txBody>
      </p:sp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2ACD04D2-7C45-044F-8C49-56E0080465FF}"/>
              </a:ext>
            </a:extLst>
          </p:cNvPr>
          <p:cNvSpPr txBox="1">
            <a:spLocks/>
          </p:cNvSpPr>
          <p:nvPr/>
        </p:nvSpPr>
        <p:spPr>
          <a:xfrm>
            <a:off x="1589330" y="14459320"/>
            <a:ext cx="8807143" cy="1087736"/>
          </a:xfrm>
          <a:prstGeom prst="rect">
            <a:avLst/>
          </a:prstGeom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5900" b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7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Interfaces</a:t>
            </a:r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FD403626-7257-EE4D-8E60-8489D1949777}"/>
              </a:ext>
            </a:extLst>
          </p:cNvPr>
          <p:cNvSpPr txBox="1">
            <a:spLocks/>
          </p:cNvSpPr>
          <p:nvPr/>
        </p:nvSpPr>
        <p:spPr>
          <a:xfrm>
            <a:off x="1663683" y="17736468"/>
            <a:ext cx="10921852" cy="754016"/>
          </a:xfrm>
          <a:prstGeom prst="rect">
            <a:avLst/>
          </a:prstGeom>
          <a:noFill/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31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Web tool: 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18"/>
              </a:rPr>
              <a:t>https://www.ensembl.org/Tools/VEP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DFFFC5C-68C0-8A4C-8C03-CBD4D1A3C5A6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27026" b="18785"/>
          <a:stretch/>
        </p:blipFill>
        <p:spPr>
          <a:xfrm>
            <a:off x="11433650" y="27507057"/>
            <a:ext cx="1939498" cy="1051027"/>
          </a:xfrm>
          <a:prstGeom prst="rect">
            <a:avLst/>
          </a:prstGeom>
        </p:spPr>
      </p:pic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C9D88189-3DE2-654C-991E-DE70689F7183}"/>
              </a:ext>
            </a:extLst>
          </p:cNvPr>
          <p:cNvSpPr/>
          <p:nvPr/>
        </p:nvSpPr>
        <p:spPr>
          <a:xfrm>
            <a:off x="1236802" y="27431776"/>
            <a:ext cx="13542396" cy="12685623"/>
          </a:xfrm>
          <a:prstGeom prst="roundRect">
            <a:avLst>
              <a:gd name="adj" fmla="val 12729"/>
            </a:avLst>
          </a:prstGeom>
          <a:noFill/>
          <a:ln w="88900">
            <a:solidFill>
              <a:srgbClr val="005B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Text Placeholder 4">
            <a:extLst>
              <a:ext uri="{FF2B5EF4-FFF2-40B4-BE49-F238E27FC236}">
                <a16:creationId xmlns:a16="http://schemas.microsoft.com/office/drawing/2014/main" id="{32F0C6B9-1231-984D-8877-3FEF705C78C4}"/>
              </a:ext>
            </a:extLst>
          </p:cNvPr>
          <p:cNvSpPr txBox="1">
            <a:spLocks/>
          </p:cNvSpPr>
          <p:nvPr/>
        </p:nvSpPr>
        <p:spPr>
          <a:xfrm>
            <a:off x="2053804" y="27508726"/>
            <a:ext cx="11136938" cy="1087736"/>
          </a:xfrm>
          <a:prstGeom prst="rect">
            <a:avLst/>
          </a:prstGeom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5900" b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 API</a:t>
            </a:r>
          </a:p>
          <a:p>
            <a:endParaRPr lang="en-GB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3BE78F5B-6C7F-EE4A-A97E-10DEB35460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b="53165"/>
          <a:stretch/>
        </p:blipFill>
        <p:spPr>
          <a:xfrm>
            <a:off x="15652789" y="10450677"/>
            <a:ext cx="4283749" cy="2021784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A0E685AF-2FBC-1542-A561-0FF9BABE2B7A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1236" t="50102" r="18773" b="5764"/>
          <a:stretch/>
        </p:blipFill>
        <p:spPr>
          <a:xfrm>
            <a:off x="16722434" y="14491145"/>
            <a:ext cx="2251295" cy="1662602"/>
          </a:xfrm>
          <a:prstGeom prst="rect">
            <a:avLst/>
          </a:prstGeom>
        </p:spPr>
      </p:pic>
      <p:sp>
        <p:nvSpPr>
          <p:cNvPr id="106" name="Right Arrow 105">
            <a:extLst>
              <a:ext uri="{FF2B5EF4-FFF2-40B4-BE49-F238E27FC236}">
                <a16:creationId xmlns:a16="http://schemas.microsoft.com/office/drawing/2014/main" id="{16187C02-D029-8C48-A2B7-8A3FB1D1F5EA}"/>
              </a:ext>
            </a:extLst>
          </p:cNvPr>
          <p:cNvSpPr/>
          <p:nvPr/>
        </p:nvSpPr>
        <p:spPr>
          <a:xfrm rot="10800000">
            <a:off x="18823700" y="12840405"/>
            <a:ext cx="4588990" cy="763947"/>
          </a:xfrm>
          <a:prstGeom prst="rightArrow">
            <a:avLst>
              <a:gd name="adj1" fmla="val 38625"/>
              <a:gd name="adj2" fmla="val 46243"/>
            </a:avLst>
          </a:prstGeom>
          <a:solidFill>
            <a:srgbClr val="B5C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99D5A-CCD7-934D-8A82-EBFE61D9566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171431" y="11894304"/>
            <a:ext cx="2571910" cy="1447873"/>
          </a:xfrm>
          <a:prstGeom prst="rect">
            <a:avLst/>
          </a:prstGeom>
        </p:spPr>
      </p:pic>
      <p:sp>
        <p:nvSpPr>
          <p:cNvPr id="107" name="Right Arrow 106">
            <a:extLst>
              <a:ext uri="{FF2B5EF4-FFF2-40B4-BE49-F238E27FC236}">
                <a16:creationId xmlns:a16="http://schemas.microsoft.com/office/drawing/2014/main" id="{4A933144-5234-1748-9BC5-4FAF48D4E11D}"/>
              </a:ext>
            </a:extLst>
          </p:cNvPr>
          <p:cNvSpPr/>
          <p:nvPr/>
        </p:nvSpPr>
        <p:spPr>
          <a:xfrm rot="5400000">
            <a:off x="17270286" y="16479482"/>
            <a:ext cx="1207782" cy="720295"/>
          </a:xfrm>
          <a:prstGeom prst="rightArrow">
            <a:avLst>
              <a:gd name="adj1" fmla="val 27456"/>
              <a:gd name="adj2" fmla="val 46243"/>
            </a:avLst>
          </a:prstGeom>
          <a:solidFill>
            <a:srgbClr val="B5C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E94DEA8F-A766-B84A-9865-A6256F29E635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t="2886" b="8962"/>
          <a:stretch/>
        </p:blipFill>
        <p:spPr>
          <a:xfrm>
            <a:off x="15916066" y="27467776"/>
            <a:ext cx="12772427" cy="5662860"/>
          </a:xfrm>
          <a:prstGeom prst="rect">
            <a:avLst/>
          </a:prstGeom>
        </p:spPr>
      </p:pic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1436190F-C042-004F-999D-D5B6FDB555D5}"/>
              </a:ext>
            </a:extLst>
          </p:cNvPr>
          <p:cNvSpPr/>
          <p:nvPr/>
        </p:nvSpPr>
        <p:spPr>
          <a:xfrm>
            <a:off x="15121041" y="24856615"/>
            <a:ext cx="14019478" cy="15248126"/>
          </a:xfrm>
          <a:prstGeom prst="roundRect">
            <a:avLst>
              <a:gd name="adj" fmla="val 10145"/>
            </a:avLst>
          </a:prstGeom>
          <a:noFill/>
          <a:ln w="88900">
            <a:solidFill>
              <a:srgbClr val="005B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Text Placeholder 4">
            <a:extLst>
              <a:ext uri="{FF2B5EF4-FFF2-40B4-BE49-F238E27FC236}">
                <a16:creationId xmlns:a16="http://schemas.microsoft.com/office/drawing/2014/main" id="{42C838A2-994A-2446-895E-A9FCDC6AD140}"/>
              </a:ext>
            </a:extLst>
          </p:cNvPr>
          <p:cNvSpPr txBox="1">
            <a:spLocks/>
          </p:cNvSpPr>
          <p:nvPr/>
        </p:nvSpPr>
        <p:spPr>
          <a:xfrm>
            <a:off x="15868067" y="24894869"/>
            <a:ext cx="12295377" cy="1103694"/>
          </a:xfrm>
          <a:prstGeom prst="rect">
            <a:avLst/>
          </a:prstGeom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5900" b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Genome Browser</a:t>
            </a:r>
          </a:p>
          <a:p>
            <a:endParaRPr lang="en-GB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3" name="Text Placeholder 4">
            <a:extLst>
              <a:ext uri="{FF2B5EF4-FFF2-40B4-BE49-F238E27FC236}">
                <a16:creationId xmlns:a16="http://schemas.microsoft.com/office/drawing/2014/main" id="{191D21B4-10AF-C54F-8BCD-3378B9818070}"/>
              </a:ext>
            </a:extLst>
          </p:cNvPr>
          <p:cNvSpPr txBox="1">
            <a:spLocks/>
          </p:cNvSpPr>
          <p:nvPr/>
        </p:nvSpPr>
        <p:spPr>
          <a:xfrm>
            <a:off x="1772519" y="28459577"/>
            <a:ext cx="12781554" cy="1998772"/>
          </a:xfrm>
          <a:prstGeom prst="rect">
            <a:avLst/>
          </a:prstGeom>
          <a:noFill/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31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Retrieval of phenotype annotations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directly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assigned or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overlapping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variant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or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 name/symbol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region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interest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 by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ontology term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query across traits described differently in different resources</a:t>
            </a:r>
          </a:p>
        </p:txBody>
      </p:sp>
      <p:sp>
        <p:nvSpPr>
          <p:cNvPr id="115" name="Text Placeholder 4">
            <a:extLst>
              <a:ext uri="{FF2B5EF4-FFF2-40B4-BE49-F238E27FC236}">
                <a16:creationId xmlns:a16="http://schemas.microsoft.com/office/drawing/2014/main" id="{6D410496-98CD-7541-B005-7BD17D122094}"/>
              </a:ext>
            </a:extLst>
          </p:cNvPr>
          <p:cNvSpPr txBox="1">
            <a:spLocks/>
          </p:cNvSpPr>
          <p:nvPr/>
        </p:nvSpPr>
        <p:spPr>
          <a:xfrm>
            <a:off x="15870276" y="33164596"/>
            <a:ext cx="12818217" cy="1808424"/>
          </a:xfrm>
          <a:prstGeom prst="rect">
            <a:avLst/>
          </a:prstGeom>
          <a:noFill/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31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View summary counts for related terms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191CC59-D4A1-3D4E-A950-B8BA5901A6C9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60" t="16831" r="11302"/>
          <a:stretch/>
        </p:blipFill>
        <p:spPr>
          <a:xfrm>
            <a:off x="2846734" y="30513212"/>
            <a:ext cx="10803281" cy="2563490"/>
          </a:xfrm>
          <a:prstGeom prst="rect">
            <a:avLst/>
          </a:prstGeom>
        </p:spPr>
      </p:pic>
      <p:sp>
        <p:nvSpPr>
          <p:cNvPr id="117" name="Text Placeholder 4">
            <a:extLst>
              <a:ext uri="{FF2B5EF4-FFF2-40B4-BE49-F238E27FC236}">
                <a16:creationId xmlns:a16="http://schemas.microsoft.com/office/drawing/2014/main" id="{494FF3F9-395D-7945-A8FD-C591AAB0D787}"/>
              </a:ext>
            </a:extLst>
          </p:cNvPr>
          <p:cNvSpPr txBox="1">
            <a:spLocks/>
          </p:cNvSpPr>
          <p:nvPr/>
        </p:nvSpPr>
        <p:spPr>
          <a:xfrm>
            <a:off x="15568105" y="25805677"/>
            <a:ext cx="13120388" cy="1808424"/>
          </a:xfrm>
          <a:prstGeom prst="rect">
            <a:avLst/>
          </a:prstGeom>
          <a:noFill/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31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View genes and variants for traits associated with the same ontology term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by a data source, feature type and original trait description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C26039D0-F7B8-EB4D-8F32-F7F6AC912B15}"/>
              </a:ext>
            </a:extLst>
          </p:cNvPr>
          <p:cNvSpPr/>
          <p:nvPr/>
        </p:nvSpPr>
        <p:spPr>
          <a:xfrm>
            <a:off x="19874261" y="18772384"/>
            <a:ext cx="9266258" cy="5761427"/>
          </a:xfrm>
          <a:prstGeom prst="roundRect">
            <a:avLst/>
          </a:prstGeom>
          <a:noFill/>
          <a:ln w="88900">
            <a:solidFill>
              <a:srgbClr val="005B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3" name="Text Placeholder 4">
            <a:extLst>
              <a:ext uri="{FF2B5EF4-FFF2-40B4-BE49-F238E27FC236}">
                <a16:creationId xmlns:a16="http://schemas.microsoft.com/office/drawing/2014/main" id="{014635A0-124A-BB4D-888A-AA4123DC0126}"/>
              </a:ext>
            </a:extLst>
          </p:cNvPr>
          <p:cNvSpPr txBox="1">
            <a:spLocks/>
          </p:cNvSpPr>
          <p:nvPr/>
        </p:nvSpPr>
        <p:spPr>
          <a:xfrm>
            <a:off x="20286935" y="18760367"/>
            <a:ext cx="7485964" cy="1127314"/>
          </a:xfrm>
          <a:prstGeom prst="rect">
            <a:avLst/>
          </a:prstGeom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5900" b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Ensembl release 96</a:t>
            </a:r>
          </a:p>
        </p:txBody>
      </p:sp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CB84879A-A7CD-0C45-8FB9-218E6146C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040234"/>
              </p:ext>
            </p:extLst>
          </p:nvPr>
        </p:nvGraphicFramePr>
        <p:xfrm>
          <a:off x="20297095" y="19693656"/>
          <a:ext cx="8391398" cy="3947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21910">
                  <a:extLst>
                    <a:ext uri="{9D8B030D-6E8A-4147-A177-3AD203B41FA5}">
                      <a16:colId xmlns:a16="http://schemas.microsoft.com/office/drawing/2014/main" val="2139445579"/>
                    </a:ext>
                  </a:extLst>
                </a:gridCol>
                <a:gridCol w="1583473">
                  <a:extLst>
                    <a:ext uri="{9D8B030D-6E8A-4147-A177-3AD203B41FA5}">
                      <a16:colId xmlns:a16="http://schemas.microsoft.com/office/drawing/2014/main" val="522857708"/>
                    </a:ext>
                  </a:extLst>
                </a:gridCol>
                <a:gridCol w="3286015">
                  <a:extLst>
                    <a:ext uri="{9D8B030D-6E8A-4147-A177-3AD203B41FA5}">
                      <a16:colId xmlns:a16="http://schemas.microsoft.com/office/drawing/2014/main" val="3471323481"/>
                    </a:ext>
                  </a:extLst>
                </a:gridCol>
              </a:tblGrid>
              <a:tr h="529114">
                <a:tc>
                  <a:txBody>
                    <a:bodyPr/>
                    <a:lstStyle/>
                    <a:p>
                      <a:r>
                        <a:rPr lang="en-US" sz="3100" dirty="0">
                          <a:latin typeface="Helvetica" pitchFamily="2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>
                          <a:latin typeface="Helvetica" pitchFamily="2" charset="0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100" dirty="0">
                          <a:latin typeface="Helvetica" pitchFamily="2" charset="0"/>
                        </a:rPr>
                        <a:t>Coverage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06264"/>
                  </a:ext>
                </a:extLst>
              </a:tr>
              <a:tr h="529114">
                <a:tc>
                  <a:txBody>
                    <a:bodyPr/>
                    <a:lstStyle/>
                    <a:p>
                      <a:pPr marL="0" marR="0" lvl="0" indent="0" algn="l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>
                          <a:latin typeface="Helvetica" pitchFamily="2" charset="0"/>
                        </a:rPr>
                        <a:t>Short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 err="1">
                          <a:latin typeface="Helvetica" pitchFamily="2" charset="0"/>
                        </a:rPr>
                        <a:t>ClinVar</a:t>
                      </a:r>
                      <a:endParaRPr lang="en-US" sz="31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100" dirty="0">
                          <a:latin typeface="Helvetica" pitchFamily="2" charset="0"/>
                        </a:rPr>
                        <a:t>385,811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79010"/>
                  </a:ext>
                </a:extLst>
              </a:tr>
              <a:tr h="529114">
                <a:tc>
                  <a:txBody>
                    <a:bodyPr/>
                    <a:lstStyle/>
                    <a:p>
                      <a:r>
                        <a:rPr lang="en-US" sz="3100" dirty="0">
                          <a:latin typeface="Helvetica" pitchFamily="2" charset="0"/>
                        </a:rPr>
                        <a:t>Short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>
                          <a:latin typeface="Helvetica" pitchFamily="2" charset="0"/>
                        </a:rPr>
                        <a:t>GWAS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>
                          <a:latin typeface="Helvetica" pitchFamily="2" charset="0"/>
                        </a:rPr>
                        <a:t>68,257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081931"/>
                  </a:ext>
                </a:extLst>
              </a:tr>
              <a:tr h="529114">
                <a:tc>
                  <a:txBody>
                    <a:bodyPr/>
                    <a:lstStyle/>
                    <a:p>
                      <a:r>
                        <a:rPr lang="en-US" sz="3100" dirty="0">
                          <a:latin typeface="Helvetica" pitchFamily="2" charset="0"/>
                        </a:rPr>
                        <a:t>Short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>
                          <a:latin typeface="Helvetica" pitchFamily="2" charset="0"/>
                        </a:rPr>
                        <a:t>Other*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100" dirty="0">
                          <a:latin typeface="Helvetica" pitchFamily="2" charset="0"/>
                        </a:rPr>
                        <a:t>37,175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012298"/>
                  </a:ext>
                </a:extLst>
              </a:tr>
              <a:tr h="529114">
                <a:tc>
                  <a:txBody>
                    <a:bodyPr/>
                    <a:lstStyle/>
                    <a:p>
                      <a:pPr marL="0" marR="0" lvl="0" indent="0" algn="l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>
                          <a:latin typeface="Helvetica" pitchFamily="2" charset="0"/>
                        </a:rPr>
                        <a:t>Structural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 err="1">
                          <a:latin typeface="Helvetica" pitchFamily="2" charset="0"/>
                        </a:rPr>
                        <a:t>DGVa</a:t>
                      </a:r>
                      <a:endParaRPr lang="en-US" sz="31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>
                          <a:latin typeface="Helvetica" pitchFamily="2" charset="0"/>
                        </a:rPr>
                        <a:t>77,319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499616"/>
                  </a:ext>
                </a:extLst>
              </a:tr>
              <a:tr h="529114">
                <a:tc>
                  <a:txBody>
                    <a:bodyPr/>
                    <a:lstStyle/>
                    <a:p>
                      <a:pPr marL="0" marR="0" lvl="0" indent="0" algn="l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>
                          <a:latin typeface="Helvetica" pitchFamily="2" charset="0"/>
                        </a:rPr>
                        <a:t>Structural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 err="1">
                          <a:latin typeface="Helvetica" pitchFamily="2" charset="0"/>
                        </a:rPr>
                        <a:t>ClinVar</a:t>
                      </a:r>
                      <a:endParaRPr lang="en-US" sz="31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>
                          <a:latin typeface="Helvetica" pitchFamily="2" charset="0"/>
                        </a:rPr>
                        <a:t>23,349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57173"/>
                  </a:ext>
                </a:extLst>
              </a:tr>
              <a:tr h="529114">
                <a:tc>
                  <a:txBody>
                    <a:bodyPr/>
                    <a:lstStyle/>
                    <a:p>
                      <a:r>
                        <a:rPr lang="en-US" sz="3100" dirty="0">
                          <a:latin typeface="Helvetica" pitchFamily="2" charset="0"/>
                        </a:rPr>
                        <a:t>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>
                          <a:latin typeface="Helvetica" pitchFamily="2" charset="0"/>
                        </a:rPr>
                        <a:t>Other**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100" dirty="0">
                          <a:latin typeface="Helvetica" pitchFamily="2" charset="0"/>
                        </a:rPr>
                        <a:t>6,070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380122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9D28F6-B6C4-5D4C-A396-324D904A80C8}"/>
              </a:ext>
            </a:extLst>
          </p:cNvPr>
          <p:cNvCxnSpPr>
            <a:cxnSpLocks/>
          </p:cNvCxnSpPr>
          <p:nvPr/>
        </p:nvCxnSpPr>
        <p:spPr>
          <a:xfrm>
            <a:off x="16038023" y="17608217"/>
            <a:ext cx="4034531" cy="12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A32D32F5-1A5D-8243-80A3-D567470BD2A7}"/>
              </a:ext>
            </a:extLst>
          </p:cNvPr>
          <p:cNvSpPr txBox="1">
            <a:spLocks/>
          </p:cNvSpPr>
          <p:nvPr/>
        </p:nvSpPr>
        <p:spPr>
          <a:xfrm>
            <a:off x="20400201" y="23556313"/>
            <a:ext cx="9388914" cy="1005322"/>
          </a:xfrm>
          <a:prstGeom prst="rect">
            <a:avLst/>
          </a:prstGeom>
          <a:noFill/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31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*MAGIC, </a:t>
            </a:r>
            <a:r>
              <a:rPr lang="en-US" sz="25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dbGaP</a:t>
            </a: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AMDGC, GIANT, GEFOS, </a:t>
            </a:r>
            <a:r>
              <a:rPr lang="en-US" sz="25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Teslovich</a:t>
            </a: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**DDG2P, MIM morbid, </a:t>
            </a:r>
            <a:r>
              <a:rPr lang="en-US" sz="25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Orphanet</a:t>
            </a: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Cancer Gene Census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3D1886-F2E1-EE4F-A20E-CC3225FE9E42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34054" b="33467"/>
          <a:stretch/>
        </p:blipFill>
        <p:spPr>
          <a:xfrm>
            <a:off x="15857034" y="33720289"/>
            <a:ext cx="9286990" cy="15776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C36130-6776-7F41-89D9-C22653D6EFD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5221865" y="34427493"/>
            <a:ext cx="3293592" cy="800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F909D2-52AA-6644-BB1C-2BCBC806682E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r="10471"/>
          <a:stretch/>
        </p:blipFill>
        <p:spPr>
          <a:xfrm>
            <a:off x="3054124" y="33076799"/>
            <a:ext cx="10008256" cy="8529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B705ED-E084-FF41-8375-43B3AFEB8AC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998157" y="34044334"/>
            <a:ext cx="8314408" cy="5463033"/>
          </a:xfrm>
          <a:prstGeom prst="rect">
            <a:avLst/>
          </a:prstGeom>
        </p:spPr>
      </p:pic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E1F204BF-39D0-7E42-9810-058C92FBF9D5}"/>
              </a:ext>
            </a:extLst>
          </p:cNvPr>
          <p:cNvSpPr txBox="1">
            <a:spLocks/>
          </p:cNvSpPr>
          <p:nvPr/>
        </p:nvSpPr>
        <p:spPr>
          <a:xfrm>
            <a:off x="1663683" y="15430626"/>
            <a:ext cx="12216315" cy="704961"/>
          </a:xfrm>
          <a:prstGeom prst="rect">
            <a:avLst/>
          </a:prstGeom>
          <a:noFill/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31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Command line interface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6BABE1-C4F6-4F41-B303-2DAD1E3BE93F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t="793" b="45794"/>
          <a:stretch/>
        </p:blipFill>
        <p:spPr>
          <a:xfrm>
            <a:off x="2107438" y="18511740"/>
            <a:ext cx="12173223" cy="20866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31C564-AA98-1B43-BB11-25D3AA7DE562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t="-2" b="-684"/>
          <a:stretch/>
        </p:blipFill>
        <p:spPr>
          <a:xfrm>
            <a:off x="8625378" y="20803420"/>
            <a:ext cx="2504846" cy="561717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33ADC37-F75B-AC48-A169-69CB671BD10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722476" y="21177432"/>
            <a:ext cx="4203700" cy="1892300"/>
          </a:xfrm>
          <a:prstGeom prst="rect">
            <a:avLst/>
          </a:prstGeom>
        </p:spPr>
      </p:pic>
      <p:sp>
        <p:nvSpPr>
          <p:cNvPr id="93" name="Right Arrow 92">
            <a:extLst>
              <a:ext uri="{FF2B5EF4-FFF2-40B4-BE49-F238E27FC236}">
                <a16:creationId xmlns:a16="http://schemas.microsoft.com/office/drawing/2014/main" id="{17B1E61B-0612-5F4E-9F85-9E32A2C0A387}"/>
              </a:ext>
            </a:extLst>
          </p:cNvPr>
          <p:cNvSpPr/>
          <p:nvPr/>
        </p:nvSpPr>
        <p:spPr>
          <a:xfrm>
            <a:off x="7095937" y="21637555"/>
            <a:ext cx="1207782" cy="486027"/>
          </a:xfrm>
          <a:prstGeom prst="rightArrow">
            <a:avLst>
              <a:gd name="adj1" fmla="val 27456"/>
              <a:gd name="adj2" fmla="val 46243"/>
            </a:avLst>
          </a:prstGeom>
          <a:solidFill>
            <a:srgbClr val="B5C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ext Placeholder 4">
            <a:extLst>
              <a:ext uri="{FF2B5EF4-FFF2-40B4-BE49-F238E27FC236}">
                <a16:creationId xmlns:a16="http://schemas.microsoft.com/office/drawing/2014/main" id="{614849C4-579E-4342-A51F-62561D0D39BD}"/>
              </a:ext>
            </a:extLst>
          </p:cNvPr>
          <p:cNvSpPr txBox="1">
            <a:spLocks/>
          </p:cNvSpPr>
          <p:nvPr/>
        </p:nvSpPr>
        <p:spPr>
          <a:xfrm>
            <a:off x="15870276" y="35350282"/>
            <a:ext cx="12818217" cy="758489"/>
          </a:xfrm>
          <a:prstGeom prst="rect">
            <a:avLst/>
          </a:prstGeom>
          <a:noFill/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31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View phenotypes by gene and the variants within it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C238BC-9747-5D4E-8C69-91E3F3B7E250}"/>
              </a:ext>
            </a:extLst>
          </p:cNvPr>
          <p:cNvSpPr/>
          <p:nvPr/>
        </p:nvSpPr>
        <p:spPr>
          <a:xfrm>
            <a:off x="5153166" y="26517778"/>
            <a:ext cx="5548955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1"/>
              </a:rPr>
              <a:t>https://www.ensembl.org/vep</a:t>
            </a:r>
            <a:r>
              <a:rPr lang="en-GB" sz="3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sz="31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CB05E0-1F93-1240-BAE0-01DA8EE45096}"/>
              </a:ext>
            </a:extLst>
          </p:cNvPr>
          <p:cNvSpPr/>
          <p:nvPr/>
        </p:nvSpPr>
        <p:spPr>
          <a:xfrm>
            <a:off x="5722310" y="39522755"/>
            <a:ext cx="4571380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2"/>
              </a:rPr>
              <a:t>https://rest.ensembl.org/</a:t>
            </a:r>
            <a:endParaRPr lang="en-US" sz="31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6D1ED5D-BF70-8E48-8A91-36D7E34064EC}"/>
              </a:ext>
            </a:extLst>
          </p:cNvPr>
          <p:cNvSpPr/>
          <p:nvPr/>
        </p:nvSpPr>
        <p:spPr>
          <a:xfrm>
            <a:off x="19791037" y="39507367"/>
            <a:ext cx="46794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hlinkClick r:id="rId33"/>
              </a:rPr>
              <a:t>https://www.ensembl.org/</a:t>
            </a:r>
            <a:endParaRPr lang="en-US" sz="31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E388979-CF15-A041-9690-E42BF27DB5B2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b="23696"/>
          <a:stretch/>
        </p:blipFill>
        <p:spPr>
          <a:xfrm>
            <a:off x="15963254" y="35859323"/>
            <a:ext cx="5554512" cy="3767403"/>
          </a:xfrm>
          <a:prstGeom prst="rect">
            <a:avLst/>
          </a:prstGeom>
        </p:spPr>
      </p:pic>
      <p:sp>
        <p:nvSpPr>
          <p:cNvPr id="57" name="Explosion 2 56">
            <a:extLst>
              <a:ext uri="{FF2B5EF4-FFF2-40B4-BE49-F238E27FC236}">
                <a16:creationId xmlns:a16="http://schemas.microsoft.com/office/drawing/2014/main" id="{055F58AA-5D73-6946-81C5-B62F21B18E34}"/>
              </a:ext>
            </a:extLst>
          </p:cNvPr>
          <p:cNvSpPr/>
          <p:nvPr/>
        </p:nvSpPr>
        <p:spPr>
          <a:xfrm>
            <a:off x="2583461" y="23638032"/>
            <a:ext cx="4481729" cy="2567357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VEP is also available in REST</a:t>
            </a:r>
          </a:p>
        </p:txBody>
      </p:sp>
      <p:sp>
        <p:nvSpPr>
          <p:cNvPr id="119" name="Text Placeholder 4">
            <a:extLst>
              <a:ext uri="{FF2B5EF4-FFF2-40B4-BE49-F238E27FC236}">
                <a16:creationId xmlns:a16="http://schemas.microsoft.com/office/drawing/2014/main" id="{3C8180BB-38F5-2C44-80BC-A4CABA37B4CA}"/>
              </a:ext>
            </a:extLst>
          </p:cNvPr>
          <p:cNvSpPr txBox="1">
            <a:spLocks/>
          </p:cNvSpPr>
          <p:nvPr/>
        </p:nvSpPr>
        <p:spPr>
          <a:xfrm>
            <a:off x="19757849" y="11209272"/>
            <a:ext cx="3682550" cy="601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31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Ontology Mapping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90829BAC-D1ED-9542-BB36-CEBB0A4A159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b="60511"/>
          <a:stretch/>
        </p:blipFill>
        <p:spPr>
          <a:xfrm>
            <a:off x="22038372" y="37114945"/>
            <a:ext cx="5908910" cy="2163517"/>
          </a:xfrm>
          <a:prstGeom prst="rect">
            <a:avLst/>
          </a:prstGeom>
        </p:spPr>
      </p:pic>
      <p:sp>
        <p:nvSpPr>
          <p:cNvPr id="125" name="Text Placeholder 4">
            <a:extLst>
              <a:ext uri="{FF2B5EF4-FFF2-40B4-BE49-F238E27FC236}">
                <a16:creationId xmlns:a16="http://schemas.microsoft.com/office/drawing/2014/main" id="{6036728D-E5E4-D34B-80F2-4A5E7F3BED81}"/>
              </a:ext>
            </a:extLst>
          </p:cNvPr>
          <p:cNvSpPr txBox="1">
            <a:spLocks/>
          </p:cNvSpPr>
          <p:nvPr/>
        </p:nvSpPr>
        <p:spPr>
          <a:xfrm>
            <a:off x="23135127" y="35881516"/>
            <a:ext cx="4205247" cy="573761"/>
          </a:xfrm>
          <a:prstGeom prst="rect">
            <a:avLst/>
          </a:prstGeom>
          <a:noFill/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31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also in orthologues</a:t>
            </a:r>
          </a:p>
        </p:txBody>
      </p:sp>
      <p:sp>
        <p:nvSpPr>
          <p:cNvPr id="126" name="Right Arrow 125">
            <a:extLst>
              <a:ext uri="{FF2B5EF4-FFF2-40B4-BE49-F238E27FC236}">
                <a16:creationId xmlns:a16="http://schemas.microsoft.com/office/drawing/2014/main" id="{ABA0CE18-BCCD-8842-9E78-B4CF2A99A21A}"/>
              </a:ext>
            </a:extLst>
          </p:cNvPr>
          <p:cNvSpPr/>
          <p:nvPr/>
        </p:nvSpPr>
        <p:spPr>
          <a:xfrm rot="5400000">
            <a:off x="24690755" y="36587193"/>
            <a:ext cx="563853" cy="342683"/>
          </a:xfrm>
          <a:prstGeom prst="rightArrow">
            <a:avLst>
              <a:gd name="adj1" fmla="val 27456"/>
              <a:gd name="adj2" fmla="val 46243"/>
            </a:avLst>
          </a:prstGeom>
          <a:solidFill>
            <a:srgbClr val="B5C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95788EA-0398-044C-808C-591D824B1625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8894964" y="7393504"/>
            <a:ext cx="1422277" cy="1296253"/>
          </a:xfrm>
          <a:prstGeom prst="rect">
            <a:avLst/>
          </a:prstGeom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BFC5E30-255C-8F43-8826-A3522CF4319B}"/>
              </a:ext>
            </a:extLst>
          </p:cNvPr>
          <p:cNvCxnSpPr>
            <a:cxnSpLocks/>
          </p:cNvCxnSpPr>
          <p:nvPr/>
        </p:nvCxnSpPr>
        <p:spPr>
          <a:xfrm>
            <a:off x="19526545" y="14818549"/>
            <a:ext cx="3747600" cy="1997"/>
          </a:xfrm>
          <a:prstGeom prst="line">
            <a:avLst/>
          </a:prstGeom>
          <a:ln w="247650">
            <a:solidFill>
              <a:schemeClr val="accent1">
                <a:lumMod val="40000"/>
                <a:lumOff val="6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FCC1121-EE21-FB40-8E8B-9B3FAB11C092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9659950" y="13626343"/>
            <a:ext cx="3752740" cy="1299830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EA8AB362-9691-2A46-B683-CCDF66D86A95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301121" y="7355733"/>
            <a:ext cx="5199896" cy="97424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3A785508-E016-9947-A4C2-30A46A0DF04C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654701" y="6031344"/>
            <a:ext cx="2923388" cy="994978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0FD7D692-27A1-2346-8A8F-A08AC969FDB6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548329" y="6087686"/>
            <a:ext cx="3553577" cy="902625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B54FA45B-5EA4-0E4F-9A21-921D63E46562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6050723" y="5845125"/>
            <a:ext cx="3340100" cy="1092200"/>
          </a:xfrm>
          <a:prstGeom prst="rect">
            <a:avLst/>
          </a:prstGeom>
        </p:spPr>
      </p:pic>
      <p:sp>
        <p:nvSpPr>
          <p:cNvPr id="94" name="Freeform 5">
            <a:extLst>
              <a:ext uri="{FF2B5EF4-FFF2-40B4-BE49-F238E27FC236}">
                <a16:creationId xmlns:a16="http://schemas.microsoft.com/office/drawing/2014/main" id="{058602E9-D8B7-7E47-BBA5-6B2EC7E47090}"/>
              </a:ext>
            </a:extLst>
          </p:cNvPr>
          <p:cNvSpPr>
            <a:spLocks/>
          </p:cNvSpPr>
          <p:nvPr/>
        </p:nvSpPr>
        <p:spPr bwMode="auto">
          <a:xfrm rot="900000">
            <a:off x="18628756" y="8836641"/>
            <a:ext cx="1296000" cy="1859125"/>
          </a:xfrm>
          <a:custGeom>
            <a:avLst/>
            <a:gdLst>
              <a:gd name="T0" fmla="*/ 841 w 906"/>
              <a:gd name="T1" fmla="*/ 0 h 1340"/>
              <a:gd name="T2" fmla="*/ 906 w 906"/>
              <a:gd name="T3" fmla="*/ 155 h 1340"/>
              <a:gd name="T4" fmla="*/ 831 w 906"/>
              <a:gd name="T5" fmla="*/ 190 h 1340"/>
              <a:gd name="T6" fmla="*/ 760 w 906"/>
              <a:gd name="T7" fmla="*/ 230 h 1340"/>
              <a:gd name="T8" fmla="*/ 692 w 906"/>
              <a:gd name="T9" fmla="*/ 276 h 1340"/>
              <a:gd name="T10" fmla="*/ 629 w 906"/>
              <a:gd name="T11" fmla="*/ 326 h 1340"/>
              <a:gd name="T12" fmla="*/ 571 w 906"/>
              <a:gd name="T13" fmla="*/ 380 h 1340"/>
              <a:gd name="T14" fmla="*/ 517 w 906"/>
              <a:gd name="T15" fmla="*/ 440 h 1340"/>
              <a:gd name="T16" fmla="*/ 467 w 906"/>
              <a:gd name="T17" fmla="*/ 503 h 1340"/>
              <a:gd name="T18" fmla="*/ 423 w 906"/>
              <a:gd name="T19" fmla="*/ 568 h 1340"/>
              <a:gd name="T20" fmla="*/ 385 w 906"/>
              <a:gd name="T21" fmla="*/ 637 h 1340"/>
              <a:gd name="T22" fmla="*/ 352 w 906"/>
              <a:gd name="T23" fmla="*/ 710 h 1340"/>
              <a:gd name="T24" fmla="*/ 325 w 906"/>
              <a:gd name="T25" fmla="*/ 785 h 1340"/>
              <a:gd name="T26" fmla="*/ 302 w 906"/>
              <a:gd name="T27" fmla="*/ 862 h 1340"/>
              <a:gd name="T28" fmla="*/ 287 w 906"/>
              <a:gd name="T29" fmla="*/ 941 h 1340"/>
              <a:gd name="T30" fmla="*/ 277 w 906"/>
              <a:gd name="T31" fmla="*/ 1021 h 1340"/>
              <a:gd name="T32" fmla="*/ 273 w 906"/>
              <a:gd name="T33" fmla="*/ 1102 h 1340"/>
              <a:gd name="T34" fmla="*/ 277 w 906"/>
              <a:gd name="T35" fmla="*/ 1184 h 1340"/>
              <a:gd name="T36" fmla="*/ 387 w 906"/>
              <a:gd name="T37" fmla="*/ 1161 h 1340"/>
              <a:gd name="T38" fmla="*/ 215 w 906"/>
              <a:gd name="T39" fmla="*/ 1340 h 1340"/>
              <a:gd name="T40" fmla="*/ 0 w 906"/>
              <a:gd name="T41" fmla="*/ 1246 h 1340"/>
              <a:gd name="T42" fmla="*/ 110 w 906"/>
              <a:gd name="T43" fmla="*/ 1221 h 1340"/>
              <a:gd name="T44" fmla="*/ 106 w 906"/>
              <a:gd name="T45" fmla="*/ 1173 h 1340"/>
              <a:gd name="T46" fmla="*/ 104 w 906"/>
              <a:gd name="T47" fmla="*/ 1123 h 1340"/>
              <a:gd name="T48" fmla="*/ 104 w 906"/>
              <a:gd name="T49" fmla="*/ 1075 h 1340"/>
              <a:gd name="T50" fmla="*/ 106 w 906"/>
              <a:gd name="T51" fmla="*/ 1027 h 1340"/>
              <a:gd name="T52" fmla="*/ 112 w 906"/>
              <a:gd name="T53" fmla="*/ 979 h 1340"/>
              <a:gd name="T54" fmla="*/ 117 w 906"/>
              <a:gd name="T55" fmla="*/ 931 h 1340"/>
              <a:gd name="T56" fmla="*/ 135 w 906"/>
              <a:gd name="T57" fmla="*/ 839 h 1340"/>
              <a:gd name="T58" fmla="*/ 158 w 906"/>
              <a:gd name="T59" fmla="*/ 747 h 1340"/>
              <a:gd name="T60" fmla="*/ 190 w 906"/>
              <a:gd name="T61" fmla="*/ 658 h 1340"/>
              <a:gd name="T62" fmla="*/ 229 w 906"/>
              <a:gd name="T63" fmla="*/ 572 h 1340"/>
              <a:gd name="T64" fmla="*/ 273 w 906"/>
              <a:gd name="T65" fmla="*/ 489 h 1340"/>
              <a:gd name="T66" fmla="*/ 325 w 906"/>
              <a:gd name="T67" fmla="*/ 411 h 1340"/>
              <a:gd name="T68" fmla="*/ 383 w 906"/>
              <a:gd name="T69" fmla="*/ 338 h 1340"/>
              <a:gd name="T70" fmla="*/ 444 w 906"/>
              <a:gd name="T71" fmla="*/ 267 h 1340"/>
              <a:gd name="T72" fmla="*/ 514 w 906"/>
              <a:gd name="T73" fmla="*/ 202 h 1340"/>
              <a:gd name="T74" fmla="*/ 589 w 906"/>
              <a:gd name="T75" fmla="*/ 142 h 1340"/>
              <a:gd name="T76" fmla="*/ 667 w 906"/>
              <a:gd name="T77" fmla="*/ 88 h 1340"/>
              <a:gd name="T78" fmla="*/ 752 w 906"/>
              <a:gd name="T79" fmla="*/ 40 h 1340"/>
              <a:gd name="T80" fmla="*/ 841 w 906"/>
              <a:gd name="T81" fmla="*/ 0 h 1340"/>
              <a:gd name="T82" fmla="*/ 841 w 906"/>
              <a:gd name="T83" fmla="*/ 0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06" h="1340">
                <a:moveTo>
                  <a:pt x="841" y="0"/>
                </a:moveTo>
                <a:lnTo>
                  <a:pt x="906" y="155"/>
                </a:lnTo>
                <a:lnTo>
                  <a:pt x="831" y="190"/>
                </a:lnTo>
                <a:lnTo>
                  <a:pt x="760" y="230"/>
                </a:lnTo>
                <a:lnTo>
                  <a:pt x="692" y="276"/>
                </a:lnTo>
                <a:lnTo>
                  <a:pt x="629" y="326"/>
                </a:lnTo>
                <a:lnTo>
                  <a:pt x="571" y="380"/>
                </a:lnTo>
                <a:lnTo>
                  <a:pt x="517" y="440"/>
                </a:lnTo>
                <a:lnTo>
                  <a:pt x="467" y="503"/>
                </a:lnTo>
                <a:lnTo>
                  <a:pt x="423" y="568"/>
                </a:lnTo>
                <a:lnTo>
                  <a:pt x="385" y="637"/>
                </a:lnTo>
                <a:lnTo>
                  <a:pt x="352" y="710"/>
                </a:lnTo>
                <a:lnTo>
                  <a:pt x="325" y="785"/>
                </a:lnTo>
                <a:lnTo>
                  <a:pt x="302" y="862"/>
                </a:lnTo>
                <a:lnTo>
                  <a:pt x="287" y="941"/>
                </a:lnTo>
                <a:lnTo>
                  <a:pt x="277" y="1021"/>
                </a:lnTo>
                <a:lnTo>
                  <a:pt x="273" y="1102"/>
                </a:lnTo>
                <a:lnTo>
                  <a:pt x="277" y="1184"/>
                </a:lnTo>
                <a:lnTo>
                  <a:pt x="387" y="1161"/>
                </a:lnTo>
                <a:lnTo>
                  <a:pt x="215" y="1340"/>
                </a:lnTo>
                <a:lnTo>
                  <a:pt x="0" y="1246"/>
                </a:lnTo>
                <a:lnTo>
                  <a:pt x="110" y="1221"/>
                </a:lnTo>
                <a:lnTo>
                  <a:pt x="106" y="1173"/>
                </a:lnTo>
                <a:lnTo>
                  <a:pt x="104" y="1123"/>
                </a:lnTo>
                <a:lnTo>
                  <a:pt x="104" y="1075"/>
                </a:lnTo>
                <a:lnTo>
                  <a:pt x="106" y="1027"/>
                </a:lnTo>
                <a:lnTo>
                  <a:pt x="112" y="979"/>
                </a:lnTo>
                <a:lnTo>
                  <a:pt x="117" y="931"/>
                </a:lnTo>
                <a:lnTo>
                  <a:pt x="135" y="839"/>
                </a:lnTo>
                <a:lnTo>
                  <a:pt x="158" y="747"/>
                </a:lnTo>
                <a:lnTo>
                  <a:pt x="190" y="658"/>
                </a:lnTo>
                <a:lnTo>
                  <a:pt x="229" y="572"/>
                </a:lnTo>
                <a:lnTo>
                  <a:pt x="273" y="489"/>
                </a:lnTo>
                <a:lnTo>
                  <a:pt x="325" y="411"/>
                </a:lnTo>
                <a:lnTo>
                  <a:pt x="383" y="338"/>
                </a:lnTo>
                <a:lnTo>
                  <a:pt x="444" y="267"/>
                </a:lnTo>
                <a:lnTo>
                  <a:pt x="514" y="202"/>
                </a:lnTo>
                <a:lnTo>
                  <a:pt x="589" y="142"/>
                </a:lnTo>
                <a:lnTo>
                  <a:pt x="667" y="88"/>
                </a:lnTo>
                <a:lnTo>
                  <a:pt x="752" y="40"/>
                </a:lnTo>
                <a:lnTo>
                  <a:pt x="841" y="0"/>
                </a:lnTo>
                <a:lnTo>
                  <a:pt x="841" y="0"/>
                </a:lnTo>
                <a:close/>
              </a:path>
            </a:pathLst>
          </a:custGeom>
          <a:solidFill>
            <a:srgbClr val="B5C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5">
            <a:extLst>
              <a:ext uri="{FF2B5EF4-FFF2-40B4-BE49-F238E27FC236}">
                <a16:creationId xmlns:a16="http://schemas.microsoft.com/office/drawing/2014/main" id="{13E2720B-CDA3-DB4D-BCAC-B137B41C54D6}"/>
              </a:ext>
            </a:extLst>
          </p:cNvPr>
          <p:cNvSpPr>
            <a:spLocks/>
          </p:cNvSpPr>
          <p:nvPr/>
        </p:nvSpPr>
        <p:spPr bwMode="auto">
          <a:xfrm rot="20628681" flipH="1">
            <a:off x="15764168" y="8782500"/>
            <a:ext cx="1296000" cy="1912830"/>
          </a:xfrm>
          <a:custGeom>
            <a:avLst/>
            <a:gdLst>
              <a:gd name="T0" fmla="*/ 841 w 906"/>
              <a:gd name="T1" fmla="*/ 0 h 1340"/>
              <a:gd name="T2" fmla="*/ 906 w 906"/>
              <a:gd name="T3" fmla="*/ 155 h 1340"/>
              <a:gd name="T4" fmla="*/ 831 w 906"/>
              <a:gd name="T5" fmla="*/ 190 h 1340"/>
              <a:gd name="T6" fmla="*/ 760 w 906"/>
              <a:gd name="T7" fmla="*/ 230 h 1340"/>
              <a:gd name="T8" fmla="*/ 692 w 906"/>
              <a:gd name="T9" fmla="*/ 276 h 1340"/>
              <a:gd name="T10" fmla="*/ 629 w 906"/>
              <a:gd name="T11" fmla="*/ 326 h 1340"/>
              <a:gd name="T12" fmla="*/ 571 w 906"/>
              <a:gd name="T13" fmla="*/ 380 h 1340"/>
              <a:gd name="T14" fmla="*/ 517 w 906"/>
              <a:gd name="T15" fmla="*/ 440 h 1340"/>
              <a:gd name="T16" fmla="*/ 467 w 906"/>
              <a:gd name="T17" fmla="*/ 503 h 1340"/>
              <a:gd name="T18" fmla="*/ 423 w 906"/>
              <a:gd name="T19" fmla="*/ 568 h 1340"/>
              <a:gd name="T20" fmla="*/ 385 w 906"/>
              <a:gd name="T21" fmla="*/ 637 h 1340"/>
              <a:gd name="T22" fmla="*/ 352 w 906"/>
              <a:gd name="T23" fmla="*/ 710 h 1340"/>
              <a:gd name="T24" fmla="*/ 325 w 906"/>
              <a:gd name="T25" fmla="*/ 785 h 1340"/>
              <a:gd name="T26" fmla="*/ 302 w 906"/>
              <a:gd name="T27" fmla="*/ 862 h 1340"/>
              <a:gd name="T28" fmla="*/ 287 w 906"/>
              <a:gd name="T29" fmla="*/ 941 h 1340"/>
              <a:gd name="T30" fmla="*/ 277 w 906"/>
              <a:gd name="T31" fmla="*/ 1021 h 1340"/>
              <a:gd name="T32" fmla="*/ 273 w 906"/>
              <a:gd name="T33" fmla="*/ 1102 h 1340"/>
              <a:gd name="T34" fmla="*/ 277 w 906"/>
              <a:gd name="T35" fmla="*/ 1184 h 1340"/>
              <a:gd name="T36" fmla="*/ 387 w 906"/>
              <a:gd name="T37" fmla="*/ 1161 h 1340"/>
              <a:gd name="T38" fmla="*/ 215 w 906"/>
              <a:gd name="T39" fmla="*/ 1340 h 1340"/>
              <a:gd name="T40" fmla="*/ 0 w 906"/>
              <a:gd name="T41" fmla="*/ 1246 h 1340"/>
              <a:gd name="T42" fmla="*/ 110 w 906"/>
              <a:gd name="T43" fmla="*/ 1221 h 1340"/>
              <a:gd name="T44" fmla="*/ 106 w 906"/>
              <a:gd name="T45" fmla="*/ 1173 h 1340"/>
              <a:gd name="T46" fmla="*/ 104 w 906"/>
              <a:gd name="T47" fmla="*/ 1123 h 1340"/>
              <a:gd name="T48" fmla="*/ 104 w 906"/>
              <a:gd name="T49" fmla="*/ 1075 h 1340"/>
              <a:gd name="T50" fmla="*/ 106 w 906"/>
              <a:gd name="T51" fmla="*/ 1027 h 1340"/>
              <a:gd name="T52" fmla="*/ 112 w 906"/>
              <a:gd name="T53" fmla="*/ 979 h 1340"/>
              <a:gd name="T54" fmla="*/ 117 w 906"/>
              <a:gd name="T55" fmla="*/ 931 h 1340"/>
              <a:gd name="T56" fmla="*/ 135 w 906"/>
              <a:gd name="T57" fmla="*/ 839 h 1340"/>
              <a:gd name="T58" fmla="*/ 158 w 906"/>
              <a:gd name="T59" fmla="*/ 747 h 1340"/>
              <a:gd name="T60" fmla="*/ 190 w 906"/>
              <a:gd name="T61" fmla="*/ 658 h 1340"/>
              <a:gd name="T62" fmla="*/ 229 w 906"/>
              <a:gd name="T63" fmla="*/ 572 h 1340"/>
              <a:gd name="T64" fmla="*/ 273 w 906"/>
              <a:gd name="T65" fmla="*/ 489 h 1340"/>
              <a:gd name="T66" fmla="*/ 325 w 906"/>
              <a:gd name="T67" fmla="*/ 411 h 1340"/>
              <a:gd name="T68" fmla="*/ 383 w 906"/>
              <a:gd name="T69" fmla="*/ 338 h 1340"/>
              <a:gd name="T70" fmla="*/ 444 w 906"/>
              <a:gd name="T71" fmla="*/ 267 h 1340"/>
              <a:gd name="T72" fmla="*/ 514 w 906"/>
              <a:gd name="T73" fmla="*/ 202 h 1340"/>
              <a:gd name="T74" fmla="*/ 589 w 906"/>
              <a:gd name="T75" fmla="*/ 142 h 1340"/>
              <a:gd name="T76" fmla="*/ 667 w 906"/>
              <a:gd name="T77" fmla="*/ 88 h 1340"/>
              <a:gd name="T78" fmla="*/ 752 w 906"/>
              <a:gd name="T79" fmla="*/ 40 h 1340"/>
              <a:gd name="T80" fmla="*/ 841 w 906"/>
              <a:gd name="T81" fmla="*/ 0 h 1340"/>
              <a:gd name="T82" fmla="*/ 841 w 906"/>
              <a:gd name="T83" fmla="*/ 0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06" h="1340">
                <a:moveTo>
                  <a:pt x="841" y="0"/>
                </a:moveTo>
                <a:lnTo>
                  <a:pt x="906" y="155"/>
                </a:lnTo>
                <a:lnTo>
                  <a:pt x="831" y="190"/>
                </a:lnTo>
                <a:lnTo>
                  <a:pt x="760" y="230"/>
                </a:lnTo>
                <a:lnTo>
                  <a:pt x="692" y="276"/>
                </a:lnTo>
                <a:lnTo>
                  <a:pt x="629" y="326"/>
                </a:lnTo>
                <a:lnTo>
                  <a:pt x="571" y="380"/>
                </a:lnTo>
                <a:lnTo>
                  <a:pt x="517" y="440"/>
                </a:lnTo>
                <a:lnTo>
                  <a:pt x="467" y="503"/>
                </a:lnTo>
                <a:lnTo>
                  <a:pt x="423" y="568"/>
                </a:lnTo>
                <a:lnTo>
                  <a:pt x="385" y="637"/>
                </a:lnTo>
                <a:lnTo>
                  <a:pt x="352" y="710"/>
                </a:lnTo>
                <a:lnTo>
                  <a:pt x="325" y="785"/>
                </a:lnTo>
                <a:lnTo>
                  <a:pt x="302" y="862"/>
                </a:lnTo>
                <a:lnTo>
                  <a:pt x="287" y="941"/>
                </a:lnTo>
                <a:lnTo>
                  <a:pt x="277" y="1021"/>
                </a:lnTo>
                <a:lnTo>
                  <a:pt x="273" y="1102"/>
                </a:lnTo>
                <a:lnTo>
                  <a:pt x="277" y="1184"/>
                </a:lnTo>
                <a:lnTo>
                  <a:pt x="387" y="1161"/>
                </a:lnTo>
                <a:lnTo>
                  <a:pt x="215" y="1340"/>
                </a:lnTo>
                <a:lnTo>
                  <a:pt x="0" y="1246"/>
                </a:lnTo>
                <a:lnTo>
                  <a:pt x="110" y="1221"/>
                </a:lnTo>
                <a:lnTo>
                  <a:pt x="106" y="1173"/>
                </a:lnTo>
                <a:lnTo>
                  <a:pt x="104" y="1123"/>
                </a:lnTo>
                <a:lnTo>
                  <a:pt x="104" y="1075"/>
                </a:lnTo>
                <a:lnTo>
                  <a:pt x="106" y="1027"/>
                </a:lnTo>
                <a:lnTo>
                  <a:pt x="112" y="979"/>
                </a:lnTo>
                <a:lnTo>
                  <a:pt x="117" y="931"/>
                </a:lnTo>
                <a:lnTo>
                  <a:pt x="135" y="839"/>
                </a:lnTo>
                <a:lnTo>
                  <a:pt x="158" y="747"/>
                </a:lnTo>
                <a:lnTo>
                  <a:pt x="190" y="658"/>
                </a:lnTo>
                <a:lnTo>
                  <a:pt x="229" y="572"/>
                </a:lnTo>
                <a:lnTo>
                  <a:pt x="273" y="489"/>
                </a:lnTo>
                <a:lnTo>
                  <a:pt x="325" y="411"/>
                </a:lnTo>
                <a:lnTo>
                  <a:pt x="383" y="338"/>
                </a:lnTo>
                <a:lnTo>
                  <a:pt x="444" y="267"/>
                </a:lnTo>
                <a:lnTo>
                  <a:pt x="514" y="202"/>
                </a:lnTo>
                <a:lnTo>
                  <a:pt x="589" y="142"/>
                </a:lnTo>
                <a:lnTo>
                  <a:pt x="667" y="88"/>
                </a:lnTo>
                <a:lnTo>
                  <a:pt x="752" y="40"/>
                </a:lnTo>
                <a:lnTo>
                  <a:pt x="841" y="0"/>
                </a:lnTo>
                <a:lnTo>
                  <a:pt x="841" y="0"/>
                </a:lnTo>
                <a:close/>
              </a:path>
            </a:pathLst>
          </a:custGeom>
          <a:solidFill>
            <a:srgbClr val="B5C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3171F266-21ED-F048-9F5F-21C1E592DC5A}"/>
              </a:ext>
            </a:extLst>
          </p:cNvPr>
          <p:cNvSpPr/>
          <p:nvPr/>
        </p:nvSpPr>
        <p:spPr>
          <a:xfrm rot="5400000">
            <a:off x="16870615" y="9363009"/>
            <a:ext cx="1848097" cy="720000"/>
          </a:xfrm>
          <a:prstGeom prst="rightArrow">
            <a:avLst>
              <a:gd name="adj1" fmla="val 27456"/>
              <a:gd name="adj2" fmla="val 45758"/>
            </a:avLst>
          </a:prstGeom>
          <a:solidFill>
            <a:srgbClr val="B5C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FC45954-CE27-554D-B47F-CFC8C986F793}"/>
              </a:ext>
            </a:extLst>
          </p:cNvPr>
          <p:cNvSpPr/>
          <p:nvPr/>
        </p:nvSpPr>
        <p:spPr>
          <a:xfrm>
            <a:off x="19347823" y="15238987"/>
            <a:ext cx="4034531" cy="1529230"/>
          </a:xfrm>
          <a:prstGeom prst="roundRect">
            <a:avLst/>
          </a:prstGeom>
          <a:noFill/>
          <a:ln w="88900">
            <a:solidFill>
              <a:srgbClr val="005B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1E6D8A46-CA2F-2B4D-8C5A-30F3163F302E}"/>
              </a:ext>
            </a:extLst>
          </p:cNvPr>
          <p:cNvSpPr txBox="1">
            <a:spLocks/>
          </p:cNvSpPr>
          <p:nvPr/>
        </p:nvSpPr>
        <p:spPr>
          <a:xfrm>
            <a:off x="19476067" y="15400183"/>
            <a:ext cx="4103161" cy="1259384"/>
          </a:xfrm>
          <a:prstGeom prst="rect">
            <a:avLst/>
          </a:prstGeom>
          <a:noFill/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31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Exact matches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Partial matches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1CBC2DAF-C837-6C4F-85AB-ADE512CA9F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210673"/>
              </p:ext>
            </p:extLst>
          </p:nvPr>
        </p:nvGraphicFramePr>
        <p:xfrm>
          <a:off x="23003017" y="14227005"/>
          <a:ext cx="6434247" cy="4684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92" name="Text Placeholder 4">
            <a:extLst>
              <a:ext uri="{FF2B5EF4-FFF2-40B4-BE49-F238E27FC236}">
                <a16:creationId xmlns:a16="http://schemas.microsoft.com/office/drawing/2014/main" id="{9D2A959C-C11D-7E4E-8303-D37685656F9E}"/>
              </a:ext>
            </a:extLst>
          </p:cNvPr>
          <p:cNvSpPr txBox="1">
            <a:spLocks/>
          </p:cNvSpPr>
          <p:nvPr/>
        </p:nvSpPr>
        <p:spPr>
          <a:xfrm>
            <a:off x="16686471" y="19441845"/>
            <a:ext cx="2184459" cy="6079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31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Ensembl e!</a:t>
            </a:r>
          </a:p>
        </p:txBody>
      </p:sp>
    </p:spTree>
    <p:extLst>
      <p:ext uri="{BB962C8B-B14F-4D97-AF65-F5344CB8AC3E}">
        <p14:creationId xmlns:p14="http://schemas.microsoft.com/office/powerpoint/2010/main" val="150592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503</Words>
  <Application>Microsoft Macintosh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Consolas</vt:lpstr>
      <vt:lpstr>Helvetica</vt:lpstr>
      <vt:lpstr>Helvetica Neue</vt:lpstr>
      <vt:lpstr>Office Theme</vt:lpstr>
      <vt:lpstr>Enhanced access to extensive phenotype and disease annotation of genes and genetic variation in Ensembl  </vt:lpstr>
    </vt:vector>
  </TitlesOfParts>
  <Manager/>
  <Company>EMBL-EBI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EMBL-EBI slide template</dc:title>
  <dc:subject/>
  <dc:creator>Spencer Phillips</dc:creator>
  <cp:keywords/>
  <dc:description/>
  <cp:lastModifiedBy>Irina Armean</cp:lastModifiedBy>
  <cp:revision>218</cp:revision>
  <cp:lastPrinted>2019-06-10T12:59:31Z</cp:lastPrinted>
  <dcterms:created xsi:type="dcterms:W3CDTF">2012-11-28T10:45:47Z</dcterms:created>
  <dcterms:modified xsi:type="dcterms:W3CDTF">2019-06-11T10:46:35Z</dcterms:modified>
  <cp:category/>
</cp:coreProperties>
</file>