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1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26.png"/><Relationship Id="rId7" Type="http://schemas.openxmlformats.org/officeDocument/2006/relationships/image" Target="../media/image14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10" Type="http://schemas.openxmlformats.org/officeDocument/2006/relationships/image" Target="../media/image29.svg"/><Relationship Id="rId4" Type="http://schemas.openxmlformats.org/officeDocument/2006/relationships/image" Target="../media/image27.svg"/><Relationship Id="rId9" Type="http://schemas.openxmlformats.org/officeDocument/2006/relationships/image" Target="../media/image28.pn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svg"/><Relationship Id="rId1" Type="http://schemas.openxmlformats.org/officeDocument/2006/relationships/image" Target="../media/image32.png"/><Relationship Id="rId6" Type="http://schemas.openxmlformats.org/officeDocument/2006/relationships/image" Target="../media/image37.svg"/><Relationship Id="rId5" Type="http://schemas.openxmlformats.org/officeDocument/2006/relationships/image" Target="../media/image36.png"/><Relationship Id="rId4" Type="http://schemas.openxmlformats.org/officeDocument/2006/relationships/image" Target="../media/image35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26.png"/><Relationship Id="rId7" Type="http://schemas.openxmlformats.org/officeDocument/2006/relationships/image" Target="../media/image14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10" Type="http://schemas.openxmlformats.org/officeDocument/2006/relationships/image" Target="../media/image29.svg"/><Relationship Id="rId4" Type="http://schemas.openxmlformats.org/officeDocument/2006/relationships/image" Target="../media/image27.svg"/><Relationship Id="rId9" Type="http://schemas.openxmlformats.org/officeDocument/2006/relationships/image" Target="../media/image28.pn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svg"/><Relationship Id="rId1" Type="http://schemas.openxmlformats.org/officeDocument/2006/relationships/image" Target="../media/image32.png"/><Relationship Id="rId6" Type="http://schemas.openxmlformats.org/officeDocument/2006/relationships/image" Target="../media/image37.svg"/><Relationship Id="rId5" Type="http://schemas.openxmlformats.org/officeDocument/2006/relationships/image" Target="../media/image36.png"/><Relationship Id="rId4" Type="http://schemas.openxmlformats.org/officeDocument/2006/relationships/image" Target="../media/image3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E29EB0B-B05A-4EFA-9EDB-627FCEC2C8A7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414C6DA-D5ED-4961-B568-C441FFE1A652}">
      <dgm:prSet/>
      <dgm:spPr/>
      <dgm:t>
        <a:bodyPr/>
        <a:lstStyle/>
        <a:p>
          <a:r>
            <a:rPr lang="en-ZA"/>
            <a:t>Automated Claim Submission – Set recurring claims with automated reminders.</a:t>
          </a:r>
          <a:endParaRPr lang="en-US"/>
        </a:p>
      </dgm:t>
    </dgm:pt>
    <dgm:pt modelId="{F4682162-4788-40AC-9C88-3BA80C6CA91A}" type="parTrans" cxnId="{6689B3B8-8CA6-4ED9-83C2-E9CE0A081CAC}">
      <dgm:prSet/>
      <dgm:spPr/>
      <dgm:t>
        <a:bodyPr/>
        <a:lstStyle/>
        <a:p>
          <a:endParaRPr lang="en-US"/>
        </a:p>
      </dgm:t>
    </dgm:pt>
    <dgm:pt modelId="{69FCC5E1-D626-4460-99A6-917A060179AE}" type="sibTrans" cxnId="{6689B3B8-8CA6-4ED9-83C2-E9CE0A081CAC}">
      <dgm:prSet/>
      <dgm:spPr/>
      <dgm:t>
        <a:bodyPr/>
        <a:lstStyle/>
        <a:p>
          <a:endParaRPr lang="en-US"/>
        </a:p>
      </dgm:t>
    </dgm:pt>
    <dgm:pt modelId="{EA852A7A-2E1A-4605-9E2B-D29209F968EC}">
      <dgm:prSet/>
      <dgm:spPr/>
      <dgm:t>
        <a:bodyPr/>
        <a:lstStyle/>
        <a:p>
          <a:r>
            <a:rPr lang="en-ZA"/>
            <a:t>Real-Time Tracking – Monitor claim status instantly</a:t>
          </a:r>
          <a:endParaRPr lang="en-US"/>
        </a:p>
      </dgm:t>
    </dgm:pt>
    <dgm:pt modelId="{26AF25B1-9468-4EE1-8D8D-F310AFD02B42}" type="parTrans" cxnId="{8121CFB5-4D16-4B47-B17A-0FD9C5E5437E}">
      <dgm:prSet/>
      <dgm:spPr/>
      <dgm:t>
        <a:bodyPr/>
        <a:lstStyle/>
        <a:p>
          <a:endParaRPr lang="en-US"/>
        </a:p>
      </dgm:t>
    </dgm:pt>
    <dgm:pt modelId="{B86E2DDA-25AE-4E65-8105-AA4582487378}" type="sibTrans" cxnId="{8121CFB5-4D16-4B47-B17A-0FD9C5E5437E}">
      <dgm:prSet/>
      <dgm:spPr/>
      <dgm:t>
        <a:bodyPr/>
        <a:lstStyle/>
        <a:p>
          <a:endParaRPr lang="en-US"/>
        </a:p>
      </dgm:t>
    </dgm:pt>
    <dgm:pt modelId="{C9A89D5D-BEFE-4814-A655-5BAF5CDF37EB}">
      <dgm:prSet/>
      <dgm:spPr/>
      <dgm:t>
        <a:bodyPr/>
        <a:lstStyle/>
        <a:p>
          <a:r>
            <a:rPr lang="en-ZA"/>
            <a:t>.Data Integrity – Minimize errors with automated calculations</a:t>
          </a:r>
          <a:endParaRPr lang="en-US"/>
        </a:p>
      </dgm:t>
    </dgm:pt>
    <dgm:pt modelId="{03F29F31-DE53-468A-AAA0-57399217B9CF}" type="parTrans" cxnId="{A5A2AC88-F809-4C02-A412-4B7D526B4CB2}">
      <dgm:prSet/>
      <dgm:spPr/>
      <dgm:t>
        <a:bodyPr/>
        <a:lstStyle/>
        <a:p>
          <a:endParaRPr lang="en-US"/>
        </a:p>
      </dgm:t>
    </dgm:pt>
    <dgm:pt modelId="{3E6A3AA1-F518-4DDE-A64F-FDE56185A0F4}" type="sibTrans" cxnId="{A5A2AC88-F809-4C02-A412-4B7D526B4CB2}">
      <dgm:prSet/>
      <dgm:spPr/>
      <dgm:t>
        <a:bodyPr/>
        <a:lstStyle/>
        <a:p>
          <a:endParaRPr lang="en-US"/>
        </a:p>
      </dgm:t>
    </dgm:pt>
    <dgm:pt modelId="{0369CA38-ED81-4BD2-90AE-EAB9D905E8EF}">
      <dgm:prSet/>
      <dgm:spPr/>
      <dgm:t>
        <a:bodyPr/>
        <a:lstStyle/>
        <a:p>
          <a:r>
            <a:rPr lang="en-ZA"/>
            <a:t>.Reports &amp; Analytics – Access detailed performance data.</a:t>
          </a:r>
          <a:endParaRPr lang="en-US"/>
        </a:p>
      </dgm:t>
    </dgm:pt>
    <dgm:pt modelId="{62A37F78-3EB4-4639-A174-2E35F6ECC208}" type="parTrans" cxnId="{435D84EF-7864-4F36-9F6D-D7D77F6C98D0}">
      <dgm:prSet/>
      <dgm:spPr/>
      <dgm:t>
        <a:bodyPr/>
        <a:lstStyle/>
        <a:p>
          <a:endParaRPr lang="en-US"/>
        </a:p>
      </dgm:t>
    </dgm:pt>
    <dgm:pt modelId="{7B3F8763-E120-4CEC-B35F-704FF025222B}" type="sibTrans" cxnId="{435D84EF-7864-4F36-9F6D-D7D77F6C98D0}">
      <dgm:prSet/>
      <dgm:spPr/>
      <dgm:t>
        <a:bodyPr/>
        <a:lstStyle/>
        <a:p>
          <a:endParaRPr lang="en-US"/>
        </a:p>
      </dgm:t>
    </dgm:pt>
    <dgm:pt modelId="{DB20B39E-F7B1-477C-9A53-934820D91CD1}">
      <dgm:prSet/>
      <dgm:spPr/>
      <dgm:t>
        <a:bodyPr/>
        <a:lstStyle/>
        <a:p>
          <a:r>
            <a:rPr lang="en-ZA"/>
            <a:t>Accounting Integration – Sync seamlessly with financial systems.</a:t>
          </a:r>
          <a:endParaRPr lang="en-US"/>
        </a:p>
      </dgm:t>
    </dgm:pt>
    <dgm:pt modelId="{F122A94F-90DF-4209-B7F8-A722147C1B54}" type="parTrans" cxnId="{244AC1CD-8051-4E47-A1E5-5769BE55BA5D}">
      <dgm:prSet/>
      <dgm:spPr/>
      <dgm:t>
        <a:bodyPr/>
        <a:lstStyle/>
        <a:p>
          <a:endParaRPr lang="en-US"/>
        </a:p>
      </dgm:t>
    </dgm:pt>
    <dgm:pt modelId="{FC839FF8-357B-4799-ACC2-2C788996A364}" type="sibTrans" cxnId="{244AC1CD-8051-4E47-A1E5-5769BE55BA5D}">
      <dgm:prSet/>
      <dgm:spPr/>
      <dgm:t>
        <a:bodyPr/>
        <a:lstStyle/>
        <a:p>
          <a:endParaRPr lang="en-US"/>
        </a:p>
      </dgm:t>
    </dgm:pt>
    <dgm:pt modelId="{E2A38E18-AE03-480E-BA18-8A7A022AB858}" type="pres">
      <dgm:prSet presAssocID="{2E29EB0B-B05A-4EFA-9EDB-627FCEC2C8A7}" presName="Name0" presStyleCnt="0">
        <dgm:presLayoutVars>
          <dgm:dir/>
          <dgm:animLvl val="lvl"/>
          <dgm:resizeHandles val="exact"/>
        </dgm:presLayoutVars>
      </dgm:prSet>
      <dgm:spPr/>
    </dgm:pt>
    <dgm:pt modelId="{1C177911-2A2D-4621-AFC6-B128DA76D553}" type="pres">
      <dgm:prSet presAssocID="{D414C6DA-D5ED-4961-B568-C441FFE1A652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A5A0555D-DBA4-4A82-89B4-8D7EC282301F}" type="pres">
      <dgm:prSet presAssocID="{69FCC5E1-D626-4460-99A6-917A060179AE}" presName="parTxOnlySpace" presStyleCnt="0"/>
      <dgm:spPr/>
    </dgm:pt>
    <dgm:pt modelId="{BEFD18F8-E09D-4D97-8C4D-34E2CFD60904}" type="pres">
      <dgm:prSet presAssocID="{EA852A7A-2E1A-4605-9E2B-D29209F968EC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94B36365-C19E-43BA-B608-517B187FFA91}" type="pres">
      <dgm:prSet presAssocID="{B86E2DDA-25AE-4E65-8105-AA4582487378}" presName="parTxOnlySpace" presStyleCnt="0"/>
      <dgm:spPr/>
    </dgm:pt>
    <dgm:pt modelId="{8B1C435F-92F8-4AB5-9476-E69B6869C812}" type="pres">
      <dgm:prSet presAssocID="{C9A89D5D-BEFE-4814-A655-5BAF5CDF37EB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0E893EFC-67D9-4A60-B4F9-F32657D99188}" type="pres">
      <dgm:prSet presAssocID="{3E6A3AA1-F518-4DDE-A64F-FDE56185A0F4}" presName="parTxOnlySpace" presStyleCnt="0"/>
      <dgm:spPr/>
    </dgm:pt>
    <dgm:pt modelId="{A2C87D8F-92A2-4396-A5E2-61B62494471E}" type="pres">
      <dgm:prSet presAssocID="{0369CA38-ED81-4BD2-90AE-EAB9D905E8EF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9EA0F8CE-E2B7-4F7C-94A2-DE783E7FD190}" type="pres">
      <dgm:prSet presAssocID="{7B3F8763-E120-4CEC-B35F-704FF025222B}" presName="parTxOnlySpace" presStyleCnt="0"/>
      <dgm:spPr/>
    </dgm:pt>
    <dgm:pt modelId="{2B5FB3DC-12CB-400D-A95D-37744BB7CACB}" type="pres">
      <dgm:prSet presAssocID="{DB20B39E-F7B1-477C-9A53-934820D91CD1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31829109-D822-49AC-9530-467D84FF0215}" type="presOf" srcId="{C9A89D5D-BEFE-4814-A655-5BAF5CDF37EB}" destId="{8B1C435F-92F8-4AB5-9476-E69B6869C812}" srcOrd="0" destOrd="0" presId="urn:microsoft.com/office/officeart/2005/8/layout/chevron1"/>
    <dgm:cxn modelId="{F15D503A-ACC0-4E51-BEFC-1FDBB8FB5530}" type="presOf" srcId="{D414C6DA-D5ED-4961-B568-C441FFE1A652}" destId="{1C177911-2A2D-4621-AFC6-B128DA76D553}" srcOrd="0" destOrd="0" presId="urn:microsoft.com/office/officeart/2005/8/layout/chevron1"/>
    <dgm:cxn modelId="{B3EA8F46-D1F3-45AE-AECC-530F2DBB045D}" type="presOf" srcId="{2E29EB0B-B05A-4EFA-9EDB-627FCEC2C8A7}" destId="{E2A38E18-AE03-480E-BA18-8A7A022AB858}" srcOrd="0" destOrd="0" presId="urn:microsoft.com/office/officeart/2005/8/layout/chevron1"/>
    <dgm:cxn modelId="{A7DB6677-73DB-42BA-A87A-E33BC165FA29}" type="presOf" srcId="{DB20B39E-F7B1-477C-9A53-934820D91CD1}" destId="{2B5FB3DC-12CB-400D-A95D-37744BB7CACB}" srcOrd="0" destOrd="0" presId="urn:microsoft.com/office/officeart/2005/8/layout/chevron1"/>
    <dgm:cxn modelId="{A5A2AC88-F809-4C02-A412-4B7D526B4CB2}" srcId="{2E29EB0B-B05A-4EFA-9EDB-627FCEC2C8A7}" destId="{C9A89D5D-BEFE-4814-A655-5BAF5CDF37EB}" srcOrd="2" destOrd="0" parTransId="{03F29F31-DE53-468A-AAA0-57399217B9CF}" sibTransId="{3E6A3AA1-F518-4DDE-A64F-FDE56185A0F4}"/>
    <dgm:cxn modelId="{8121CFB5-4D16-4B47-B17A-0FD9C5E5437E}" srcId="{2E29EB0B-B05A-4EFA-9EDB-627FCEC2C8A7}" destId="{EA852A7A-2E1A-4605-9E2B-D29209F968EC}" srcOrd="1" destOrd="0" parTransId="{26AF25B1-9468-4EE1-8D8D-F310AFD02B42}" sibTransId="{B86E2DDA-25AE-4E65-8105-AA4582487378}"/>
    <dgm:cxn modelId="{6689B3B8-8CA6-4ED9-83C2-E9CE0A081CAC}" srcId="{2E29EB0B-B05A-4EFA-9EDB-627FCEC2C8A7}" destId="{D414C6DA-D5ED-4961-B568-C441FFE1A652}" srcOrd="0" destOrd="0" parTransId="{F4682162-4788-40AC-9C88-3BA80C6CA91A}" sibTransId="{69FCC5E1-D626-4460-99A6-917A060179AE}"/>
    <dgm:cxn modelId="{244AC1CD-8051-4E47-A1E5-5769BE55BA5D}" srcId="{2E29EB0B-B05A-4EFA-9EDB-627FCEC2C8A7}" destId="{DB20B39E-F7B1-477C-9A53-934820D91CD1}" srcOrd="4" destOrd="0" parTransId="{F122A94F-90DF-4209-B7F8-A722147C1B54}" sibTransId="{FC839FF8-357B-4799-ACC2-2C788996A364}"/>
    <dgm:cxn modelId="{435D84EF-7864-4F36-9F6D-D7D77F6C98D0}" srcId="{2E29EB0B-B05A-4EFA-9EDB-627FCEC2C8A7}" destId="{0369CA38-ED81-4BD2-90AE-EAB9D905E8EF}" srcOrd="3" destOrd="0" parTransId="{62A37F78-3EB4-4639-A174-2E35F6ECC208}" sibTransId="{7B3F8763-E120-4CEC-B35F-704FF025222B}"/>
    <dgm:cxn modelId="{27A21FFB-440A-49D7-9EB2-85CBC32C01DA}" type="presOf" srcId="{EA852A7A-2E1A-4605-9E2B-D29209F968EC}" destId="{BEFD18F8-E09D-4D97-8C4D-34E2CFD60904}" srcOrd="0" destOrd="0" presId="urn:microsoft.com/office/officeart/2005/8/layout/chevron1"/>
    <dgm:cxn modelId="{BA1138FF-03B6-48F2-A34D-1DBB21CD065F}" type="presOf" srcId="{0369CA38-ED81-4BD2-90AE-EAB9D905E8EF}" destId="{A2C87D8F-92A2-4396-A5E2-61B62494471E}" srcOrd="0" destOrd="0" presId="urn:microsoft.com/office/officeart/2005/8/layout/chevron1"/>
    <dgm:cxn modelId="{AD53BBF5-8B2D-4234-AF17-C7FD50665553}" type="presParOf" srcId="{E2A38E18-AE03-480E-BA18-8A7A022AB858}" destId="{1C177911-2A2D-4621-AFC6-B128DA76D553}" srcOrd="0" destOrd="0" presId="urn:microsoft.com/office/officeart/2005/8/layout/chevron1"/>
    <dgm:cxn modelId="{3F16D8F7-2F29-4547-90BE-959802F6A45A}" type="presParOf" srcId="{E2A38E18-AE03-480E-BA18-8A7A022AB858}" destId="{A5A0555D-DBA4-4A82-89B4-8D7EC282301F}" srcOrd="1" destOrd="0" presId="urn:microsoft.com/office/officeart/2005/8/layout/chevron1"/>
    <dgm:cxn modelId="{771512F0-3EE4-4163-8656-4F5276722440}" type="presParOf" srcId="{E2A38E18-AE03-480E-BA18-8A7A022AB858}" destId="{BEFD18F8-E09D-4D97-8C4D-34E2CFD60904}" srcOrd="2" destOrd="0" presId="urn:microsoft.com/office/officeart/2005/8/layout/chevron1"/>
    <dgm:cxn modelId="{8551125A-A63E-4BC8-90F5-1DD7E0A30A9F}" type="presParOf" srcId="{E2A38E18-AE03-480E-BA18-8A7A022AB858}" destId="{94B36365-C19E-43BA-B608-517B187FFA91}" srcOrd="3" destOrd="0" presId="urn:microsoft.com/office/officeart/2005/8/layout/chevron1"/>
    <dgm:cxn modelId="{55E6B45D-E6DA-4952-AA8E-085B4B634C53}" type="presParOf" srcId="{E2A38E18-AE03-480E-BA18-8A7A022AB858}" destId="{8B1C435F-92F8-4AB5-9476-E69B6869C812}" srcOrd="4" destOrd="0" presId="urn:microsoft.com/office/officeart/2005/8/layout/chevron1"/>
    <dgm:cxn modelId="{164EAD01-AA9F-4E99-A85C-2DA41771FF8F}" type="presParOf" srcId="{E2A38E18-AE03-480E-BA18-8A7A022AB858}" destId="{0E893EFC-67D9-4A60-B4F9-F32657D99188}" srcOrd="5" destOrd="0" presId="urn:microsoft.com/office/officeart/2005/8/layout/chevron1"/>
    <dgm:cxn modelId="{DE393DF3-6B27-44FD-BDD1-940FE83E0934}" type="presParOf" srcId="{E2A38E18-AE03-480E-BA18-8A7A022AB858}" destId="{A2C87D8F-92A2-4396-A5E2-61B62494471E}" srcOrd="6" destOrd="0" presId="urn:microsoft.com/office/officeart/2005/8/layout/chevron1"/>
    <dgm:cxn modelId="{25FEC017-1DB6-4372-B111-B5AF2AD04633}" type="presParOf" srcId="{E2A38E18-AE03-480E-BA18-8A7A022AB858}" destId="{9EA0F8CE-E2B7-4F7C-94A2-DE783E7FD190}" srcOrd="7" destOrd="0" presId="urn:microsoft.com/office/officeart/2005/8/layout/chevron1"/>
    <dgm:cxn modelId="{928E7E93-496F-4BDB-B228-6289B1C4644F}" type="presParOf" srcId="{E2A38E18-AE03-480E-BA18-8A7A022AB858}" destId="{2B5FB3DC-12CB-400D-A95D-37744BB7CACB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91D9F45-E99D-4879-B726-1F304BFD590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CE16A004-E37F-45AD-AC94-D13BF47B8BB7}">
      <dgm:prSet/>
      <dgm:spPr/>
      <dgm:t>
        <a:bodyPr/>
        <a:lstStyle/>
        <a:p>
          <a:r>
            <a:rPr lang="en-US"/>
            <a:t>Step 1: Create Contract (Define terms and payment schedules).</a:t>
          </a:r>
        </a:p>
      </dgm:t>
    </dgm:pt>
    <dgm:pt modelId="{2DDECF67-E861-4D43-B88C-866CBD1951F0}" type="parTrans" cxnId="{DE516E7C-5D41-4BBD-92D6-FDC984FB1587}">
      <dgm:prSet/>
      <dgm:spPr/>
      <dgm:t>
        <a:bodyPr/>
        <a:lstStyle/>
        <a:p>
          <a:endParaRPr lang="en-US"/>
        </a:p>
      </dgm:t>
    </dgm:pt>
    <dgm:pt modelId="{AFAB91DC-3238-49D8-BA8F-70482B74B669}" type="sibTrans" cxnId="{DE516E7C-5D41-4BBD-92D6-FDC984FB1587}">
      <dgm:prSet/>
      <dgm:spPr/>
      <dgm:t>
        <a:bodyPr/>
        <a:lstStyle/>
        <a:p>
          <a:endParaRPr lang="en-US"/>
        </a:p>
      </dgm:t>
    </dgm:pt>
    <dgm:pt modelId="{62759A28-9D78-43D7-AC29-75E6C4936CD6}">
      <dgm:prSet/>
      <dgm:spPr/>
      <dgm:t>
        <a:bodyPr/>
        <a:lstStyle/>
        <a:p>
          <a:r>
            <a:rPr lang="en-US"/>
            <a:t>Step 2: Generate Monthly Claims (Automatic generation and submission).</a:t>
          </a:r>
        </a:p>
      </dgm:t>
    </dgm:pt>
    <dgm:pt modelId="{1D443350-429F-4948-94EC-C0B198E0A732}" type="parTrans" cxnId="{839087CF-EDC5-4B3A-9D81-3D3FCFBD89C6}">
      <dgm:prSet/>
      <dgm:spPr/>
      <dgm:t>
        <a:bodyPr/>
        <a:lstStyle/>
        <a:p>
          <a:endParaRPr lang="en-US"/>
        </a:p>
      </dgm:t>
    </dgm:pt>
    <dgm:pt modelId="{257BF577-7C04-441B-9B00-8EE54A5FF268}" type="sibTrans" cxnId="{839087CF-EDC5-4B3A-9D81-3D3FCFBD89C6}">
      <dgm:prSet/>
      <dgm:spPr/>
      <dgm:t>
        <a:bodyPr/>
        <a:lstStyle/>
        <a:p>
          <a:endParaRPr lang="en-US"/>
        </a:p>
      </dgm:t>
    </dgm:pt>
    <dgm:pt modelId="{54F5E875-3A83-4871-B599-35302A349DA4}">
      <dgm:prSet/>
      <dgm:spPr/>
      <dgm:t>
        <a:bodyPr/>
        <a:lstStyle/>
        <a:p>
          <a:r>
            <a:rPr lang="en-US"/>
            <a:t>Step 3: Track Status (Real-time monitoring of claim progress).</a:t>
          </a:r>
        </a:p>
      </dgm:t>
    </dgm:pt>
    <dgm:pt modelId="{06CA8B77-2CE7-4C7F-BE61-FA8D81043C75}" type="parTrans" cxnId="{7E919936-B965-4F37-A10C-9655CF152293}">
      <dgm:prSet/>
      <dgm:spPr/>
      <dgm:t>
        <a:bodyPr/>
        <a:lstStyle/>
        <a:p>
          <a:endParaRPr lang="en-US"/>
        </a:p>
      </dgm:t>
    </dgm:pt>
    <dgm:pt modelId="{9060F2B2-E5CD-41E3-B45F-0C34B1264E19}" type="sibTrans" cxnId="{7E919936-B965-4F37-A10C-9655CF152293}">
      <dgm:prSet/>
      <dgm:spPr/>
      <dgm:t>
        <a:bodyPr/>
        <a:lstStyle/>
        <a:p>
          <a:endParaRPr lang="en-US"/>
        </a:p>
      </dgm:t>
    </dgm:pt>
    <dgm:pt modelId="{5CF2C136-2A63-41FE-A6FB-189FE0A7297F}">
      <dgm:prSet/>
      <dgm:spPr/>
      <dgm:t>
        <a:bodyPr/>
        <a:lstStyle/>
        <a:p>
          <a:r>
            <a:rPr lang="en-US"/>
            <a:t>Step 4: Reconciliation &amp; Reporting (Automated financial matching and reports).</a:t>
          </a:r>
        </a:p>
      </dgm:t>
    </dgm:pt>
    <dgm:pt modelId="{8A2A6A72-07AC-4ED1-B51E-3026A2C99A5E}" type="parTrans" cxnId="{13EE6CB1-89E8-4A1E-A75E-4D46C58E51CD}">
      <dgm:prSet/>
      <dgm:spPr/>
      <dgm:t>
        <a:bodyPr/>
        <a:lstStyle/>
        <a:p>
          <a:endParaRPr lang="en-US"/>
        </a:p>
      </dgm:t>
    </dgm:pt>
    <dgm:pt modelId="{9A51AA88-60FD-4516-BACA-06BA82BDD9CA}" type="sibTrans" cxnId="{13EE6CB1-89E8-4A1E-A75E-4D46C58E51CD}">
      <dgm:prSet/>
      <dgm:spPr/>
      <dgm:t>
        <a:bodyPr/>
        <a:lstStyle/>
        <a:p>
          <a:endParaRPr lang="en-US"/>
        </a:p>
      </dgm:t>
    </dgm:pt>
    <dgm:pt modelId="{C14CEF51-B433-4803-B8C6-0DA978246EE7}" type="pres">
      <dgm:prSet presAssocID="{E91D9F45-E99D-4879-B726-1F304BFD5909}" presName="root" presStyleCnt="0">
        <dgm:presLayoutVars>
          <dgm:dir/>
          <dgm:resizeHandles val="exact"/>
        </dgm:presLayoutVars>
      </dgm:prSet>
      <dgm:spPr/>
    </dgm:pt>
    <dgm:pt modelId="{10C5C8C7-002B-4DA8-BF5C-06A7AE3B6D88}" type="pres">
      <dgm:prSet presAssocID="{CE16A004-E37F-45AD-AC94-D13BF47B8BB7}" presName="compNode" presStyleCnt="0"/>
      <dgm:spPr/>
    </dgm:pt>
    <dgm:pt modelId="{5C1C09FC-AA8D-45D2-995B-E350B53F06C5}" type="pres">
      <dgm:prSet presAssocID="{CE16A004-E37F-45AD-AC94-D13BF47B8BB7}" presName="bgRect" presStyleLbl="bgShp" presStyleIdx="0" presStyleCnt="4"/>
      <dgm:spPr/>
    </dgm:pt>
    <dgm:pt modelId="{6F1A9A45-79E9-4AEB-9207-4A7B108FFE33}" type="pres">
      <dgm:prSet presAssocID="{CE16A004-E37F-45AD-AC94-D13BF47B8BB7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ntract"/>
        </a:ext>
      </dgm:extLst>
    </dgm:pt>
    <dgm:pt modelId="{8ED1AC1B-8BE4-46EB-A033-AD2991DC877E}" type="pres">
      <dgm:prSet presAssocID="{CE16A004-E37F-45AD-AC94-D13BF47B8BB7}" presName="spaceRect" presStyleCnt="0"/>
      <dgm:spPr/>
    </dgm:pt>
    <dgm:pt modelId="{D60752D7-8684-4279-9822-8DCE9E57B701}" type="pres">
      <dgm:prSet presAssocID="{CE16A004-E37F-45AD-AC94-D13BF47B8BB7}" presName="parTx" presStyleLbl="revTx" presStyleIdx="0" presStyleCnt="4">
        <dgm:presLayoutVars>
          <dgm:chMax val="0"/>
          <dgm:chPref val="0"/>
        </dgm:presLayoutVars>
      </dgm:prSet>
      <dgm:spPr/>
    </dgm:pt>
    <dgm:pt modelId="{D8A6498F-A321-4AC9-BE4A-ABB263191F26}" type="pres">
      <dgm:prSet presAssocID="{AFAB91DC-3238-49D8-BA8F-70482B74B669}" presName="sibTrans" presStyleCnt="0"/>
      <dgm:spPr/>
    </dgm:pt>
    <dgm:pt modelId="{5DDF8FE7-1630-477D-9FBA-8F255CABB978}" type="pres">
      <dgm:prSet presAssocID="{62759A28-9D78-43D7-AC29-75E6C4936CD6}" presName="compNode" presStyleCnt="0"/>
      <dgm:spPr/>
    </dgm:pt>
    <dgm:pt modelId="{4950233D-BB24-44DA-8CF0-0B591F3F8FA7}" type="pres">
      <dgm:prSet presAssocID="{62759A28-9D78-43D7-AC29-75E6C4936CD6}" presName="bgRect" presStyleLbl="bgShp" presStyleIdx="1" presStyleCnt="4"/>
      <dgm:spPr/>
    </dgm:pt>
    <dgm:pt modelId="{D64598D0-E232-4CF2-A8DA-037E7B078F04}" type="pres">
      <dgm:prSet presAssocID="{62759A28-9D78-43D7-AC29-75E6C4936CD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08C77D83-8E7A-4C54-BE00-2C6435AD0829}" type="pres">
      <dgm:prSet presAssocID="{62759A28-9D78-43D7-AC29-75E6C4936CD6}" presName="spaceRect" presStyleCnt="0"/>
      <dgm:spPr/>
    </dgm:pt>
    <dgm:pt modelId="{D2EDA187-3B2B-4036-8BF0-15EFEFBF995D}" type="pres">
      <dgm:prSet presAssocID="{62759A28-9D78-43D7-AC29-75E6C4936CD6}" presName="parTx" presStyleLbl="revTx" presStyleIdx="1" presStyleCnt="4">
        <dgm:presLayoutVars>
          <dgm:chMax val="0"/>
          <dgm:chPref val="0"/>
        </dgm:presLayoutVars>
      </dgm:prSet>
      <dgm:spPr/>
    </dgm:pt>
    <dgm:pt modelId="{F231DC2E-ED1C-4CB1-8AFC-030E0A460502}" type="pres">
      <dgm:prSet presAssocID="{257BF577-7C04-441B-9B00-8EE54A5FF268}" presName="sibTrans" presStyleCnt="0"/>
      <dgm:spPr/>
    </dgm:pt>
    <dgm:pt modelId="{D80AB91E-E2EA-4755-9FE7-21D03425C121}" type="pres">
      <dgm:prSet presAssocID="{54F5E875-3A83-4871-B599-35302A349DA4}" presName="compNode" presStyleCnt="0"/>
      <dgm:spPr/>
    </dgm:pt>
    <dgm:pt modelId="{F36A6D15-AEE9-4E46-BCCA-3DBC0BA533D1}" type="pres">
      <dgm:prSet presAssocID="{54F5E875-3A83-4871-B599-35302A349DA4}" presName="bgRect" presStyleLbl="bgShp" presStyleIdx="2" presStyleCnt="4"/>
      <dgm:spPr/>
    </dgm:pt>
    <dgm:pt modelId="{8B5F9274-DC41-43FA-AFDE-EC3406F0BEF9}" type="pres">
      <dgm:prSet presAssocID="{54F5E875-3A83-4871-B599-35302A349DA4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rtbeat"/>
        </a:ext>
      </dgm:extLst>
    </dgm:pt>
    <dgm:pt modelId="{FF2A5010-25B4-460E-AE58-7B351CD2E8E6}" type="pres">
      <dgm:prSet presAssocID="{54F5E875-3A83-4871-B599-35302A349DA4}" presName="spaceRect" presStyleCnt="0"/>
      <dgm:spPr/>
    </dgm:pt>
    <dgm:pt modelId="{A4753579-6DEE-46D4-9137-9C21E79B05AE}" type="pres">
      <dgm:prSet presAssocID="{54F5E875-3A83-4871-B599-35302A349DA4}" presName="parTx" presStyleLbl="revTx" presStyleIdx="2" presStyleCnt="4">
        <dgm:presLayoutVars>
          <dgm:chMax val="0"/>
          <dgm:chPref val="0"/>
        </dgm:presLayoutVars>
      </dgm:prSet>
      <dgm:spPr/>
    </dgm:pt>
    <dgm:pt modelId="{8787042F-B135-4B34-AF7C-4D5A8480ABC4}" type="pres">
      <dgm:prSet presAssocID="{9060F2B2-E5CD-41E3-B45F-0C34B1264E19}" presName="sibTrans" presStyleCnt="0"/>
      <dgm:spPr/>
    </dgm:pt>
    <dgm:pt modelId="{4F792BD5-B4DB-4CCA-872B-52280DC5B891}" type="pres">
      <dgm:prSet presAssocID="{5CF2C136-2A63-41FE-A6FB-189FE0A7297F}" presName="compNode" presStyleCnt="0"/>
      <dgm:spPr/>
    </dgm:pt>
    <dgm:pt modelId="{C4C609EB-405C-4AB1-809D-F30516A9C383}" type="pres">
      <dgm:prSet presAssocID="{5CF2C136-2A63-41FE-A6FB-189FE0A7297F}" presName="bgRect" presStyleLbl="bgShp" presStyleIdx="3" presStyleCnt="4"/>
      <dgm:spPr/>
    </dgm:pt>
    <dgm:pt modelId="{02CB2743-A7BA-4970-BA9A-007ED678065F}" type="pres">
      <dgm:prSet presAssocID="{5CF2C136-2A63-41FE-A6FB-189FE0A7297F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B45B64C9-A77D-4A5C-BB98-C9F998E1F97E}" type="pres">
      <dgm:prSet presAssocID="{5CF2C136-2A63-41FE-A6FB-189FE0A7297F}" presName="spaceRect" presStyleCnt="0"/>
      <dgm:spPr/>
    </dgm:pt>
    <dgm:pt modelId="{82D1E721-C146-4946-AB42-A19004A34CB7}" type="pres">
      <dgm:prSet presAssocID="{5CF2C136-2A63-41FE-A6FB-189FE0A7297F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FBACB725-E356-44F6-81AB-C0C57CC846D2}" type="presOf" srcId="{54F5E875-3A83-4871-B599-35302A349DA4}" destId="{A4753579-6DEE-46D4-9137-9C21E79B05AE}" srcOrd="0" destOrd="0" presId="urn:microsoft.com/office/officeart/2018/2/layout/IconVerticalSolidList"/>
    <dgm:cxn modelId="{7E919936-B965-4F37-A10C-9655CF152293}" srcId="{E91D9F45-E99D-4879-B726-1F304BFD5909}" destId="{54F5E875-3A83-4871-B599-35302A349DA4}" srcOrd="2" destOrd="0" parTransId="{06CA8B77-2CE7-4C7F-BE61-FA8D81043C75}" sibTransId="{9060F2B2-E5CD-41E3-B45F-0C34B1264E19}"/>
    <dgm:cxn modelId="{BCD5335E-6833-49D9-A42E-81F87290E528}" type="presOf" srcId="{62759A28-9D78-43D7-AC29-75E6C4936CD6}" destId="{D2EDA187-3B2B-4036-8BF0-15EFEFBF995D}" srcOrd="0" destOrd="0" presId="urn:microsoft.com/office/officeart/2018/2/layout/IconVerticalSolidList"/>
    <dgm:cxn modelId="{C83D7D50-4E43-43FF-92BB-67D52DCE5FAF}" type="presOf" srcId="{5CF2C136-2A63-41FE-A6FB-189FE0A7297F}" destId="{82D1E721-C146-4946-AB42-A19004A34CB7}" srcOrd="0" destOrd="0" presId="urn:microsoft.com/office/officeart/2018/2/layout/IconVerticalSolidList"/>
    <dgm:cxn modelId="{DE516E7C-5D41-4BBD-92D6-FDC984FB1587}" srcId="{E91D9F45-E99D-4879-B726-1F304BFD5909}" destId="{CE16A004-E37F-45AD-AC94-D13BF47B8BB7}" srcOrd="0" destOrd="0" parTransId="{2DDECF67-E861-4D43-B88C-866CBD1951F0}" sibTransId="{AFAB91DC-3238-49D8-BA8F-70482B74B669}"/>
    <dgm:cxn modelId="{F0B455AA-8966-4214-B6E5-2311E92CA2DC}" type="presOf" srcId="{CE16A004-E37F-45AD-AC94-D13BF47B8BB7}" destId="{D60752D7-8684-4279-9822-8DCE9E57B701}" srcOrd="0" destOrd="0" presId="urn:microsoft.com/office/officeart/2018/2/layout/IconVerticalSolidList"/>
    <dgm:cxn modelId="{13EE6CB1-89E8-4A1E-A75E-4D46C58E51CD}" srcId="{E91D9F45-E99D-4879-B726-1F304BFD5909}" destId="{5CF2C136-2A63-41FE-A6FB-189FE0A7297F}" srcOrd="3" destOrd="0" parTransId="{8A2A6A72-07AC-4ED1-B51E-3026A2C99A5E}" sibTransId="{9A51AA88-60FD-4516-BACA-06BA82BDD9CA}"/>
    <dgm:cxn modelId="{D45DDBBF-1CB2-4C81-9CD1-4A558F850428}" type="presOf" srcId="{E91D9F45-E99D-4879-B726-1F304BFD5909}" destId="{C14CEF51-B433-4803-B8C6-0DA978246EE7}" srcOrd="0" destOrd="0" presId="urn:microsoft.com/office/officeart/2018/2/layout/IconVerticalSolidList"/>
    <dgm:cxn modelId="{839087CF-EDC5-4B3A-9D81-3D3FCFBD89C6}" srcId="{E91D9F45-E99D-4879-B726-1F304BFD5909}" destId="{62759A28-9D78-43D7-AC29-75E6C4936CD6}" srcOrd="1" destOrd="0" parTransId="{1D443350-429F-4948-94EC-C0B198E0A732}" sibTransId="{257BF577-7C04-441B-9B00-8EE54A5FF268}"/>
    <dgm:cxn modelId="{C1067FFB-0DDF-4CAA-8F74-886D7D3E556F}" type="presParOf" srcId="{C14CEF51-B433-4803-B8C6-0DA978246EE7}" destId="{10C5C8C7-002B-4DA8-BF5C-06A7AE3B6D88}" srcOrd="0" destOrd="0" presId="urn:microsoft.com/office/officeart/2018/2/layout/IconVerticalSolidList"/>
    <dgm:cxn modelId="{4B67542A-3EA0-4F04-9B38-EEE3EFA71E1F}" type="presParOf" srcId="{10C5C8C7-002B-4DA8-BF5C-06A7AE3B6D88}" destId="{5C1C09FC-AA8D-45D2-995B-E350B53F06C5}" srcOrd="0" destOrd="0" presId="urn:microsoft.com/office/officeart/2018/2/layout/IconVerticalSolidList"/>
    <dgm:cxn modelId="{75BAE1AC-89E2-42E9-8F52-8578C1AE94A5}" type="presParOf" srcId="{10C5C8C7-002B-4DA8-BF5C-06A7AE3B6D88}" destId="{6F1A9A45-79E9-4AEB-9207-4A7B108FFE33}" srcOrd="1" destOrd="0" presId="urn:microsoft.com/office/officeart/2018/2/layout/IconVerticalSolidList"/>
    <dgm:cxn modelId="{2D91BA52-8C3B-4922-AA1C-C9938D923371}" type="presParOf" srcId="{10C5C8C7-002B-4DA8-BF5C-06A7AE3B6D88}" destId="{8ED1AC1B-8BE4-46EB-A033-AD2991DC877E}" srcOrd="2" destOrd="0" presId="urn:microsoft.com/office/officeart/2018/2/layout/IconVerticalSolidList"/>
    <dgm:cxn modelId="{CC48F678-A348-431E-A5A3-CAE730F709C3}" type="presParOf" srcId="{10C5C8C7-002B-4DA8-BF5C-06A7AE3B6D88}" destId="{D60752D7-8684-4279-9822-8DCE9E57B701}" srcOrd="3" destOrd="0" presId="urn:microsoft.com/office/officeart/2018/2/layout/IconVerticalSolidList"/>
    <dgm:cxn modelId="{E2BF911D-F5EA-456C-AC40-9B1592EAE14D}" type="presParOf" srcId="{C14CEF51-B433-4803-B8C6-0DA978246EE7}" destId="{D8A6498F-A321-4AC9-BE4A-ABB263191F26}" srcOrd="1" destOrd="0" presId="urn:microsoft.com/office/officeart/2018/2/layout/IconVerticalSolidList"/>
    <dgm:cxn modelId="{77666A7A-AAA9-49D4-9F76-AEFD421BE585}" type="presParOf" srcId="{C14CEF51-B433-4803-B8C6-0DA978246EE7}" destId="{5DDF8FE7-1630-477D-9FBA-8F255CABB978}" srcOrd="2" destOrd="0" presId="urn:microsoft.com/office/officeart/2018/2/layout/IconVerticalSolidList"/>
    <dgm:cxn modelId="{E6C45805-7228-48C0-8D29-50B1040F2251}" type="presParOf" srcId="{5DDF8FE7-1630-477D-9FBA-8F255CABB978}" destId="{4950233D-BB24-44DA-8CF0-0B591F3F8FA7}" srcOrd="0" destOrd="0" presId="urn:microsoft.com/office/officeart/2018/2/layout/IconVerticalSolidList"/>
    <dgm:cxn modelId="{7E68BD8E-55D2-4BB1-B2A2-3CE10A64ACFF}" type="presParOf" srcId="{5DDF8FE7-1630-477D-9FBA-8F255CABB978}" destId="{D64598D0-E232-4CF2-A8DA-037E7B078F04}" srcOrd="1" destOrd="0" presId="urn:microsoft.com/office/officeart/2018/2/layout/IconVerticalSolidList"/>
    <dgm:cxn modelId="{B41004EB-4271-4A9E-9AD3-A9F0F900F7D6}" type="presParOf" srcId="{5DDF8FE7-1630-477D-9FBA-8F255CABB978}" destId="{08C77D83-8E7A-4C54-BE00-2C6435AD0829}" srcOrd="2" destOrd="0" presId="urn:microsoft.com/office/officeart/2018/2/layout/IconVerticalSolidList"/>
    <dgm:cxn modelId="{2977CE22-016C-41D6-ADF6-8B78C1BA6645}" type="presParOf" srcId="{5DDF8FE7-1630-477D-9FBA-8F255CABB978}" destId="{D2EDA187-3B2B-4036-8BF0-15EFEFBF995D}" srcOrd="3" destOrd="0" presId="urn:microsoft.com/office/officeart/2018/2/layout/IconVerticalSolidList"/>
    <dgm:cxn modelId="{6045D0AA-44C4-4CF5-BF89-506AF89035ED}" type="presParOf" srcId="{C14CEF51-B433-4803-B8C6-0DA978246EE7}" destId="{F231DC2E-ED1C-4CB1-8AFC-030E0A460502}" srcOrd="3" destOrd="0" presId="urn:microsoft.com/office/officeart/2018/2/layout/IconVerticalSolidList"/>
    <dgm:cxn modelId="{3C71F235-EFF4-4F6B-906F-B191537D0A4A}" type="presParOf" srcId="{C14CEF51-B433-4803-B8C6-0DA978246EE7}" destId="{D80AB91E-E2EA-4755-9FE7-21D03425C121}" srcOrd="4" destOrd="0" presId="urn:microsoft.com/office/officeart/2018/2/layout/IconVerticalSolidList"/>
    <dgm:cxn modelId="{FAF3A565-F56F-41DF-AD43-96AE35D92CA7}" type="presParOf" srcId="{D80AB91E-E2EA-4755-9FE7-21D03425C121}" destId="{F36A6D15-AEE9-4E46-BCCA-3DBC0BA533D1}" srcOrd="0" destOrd="0" presId="urn:microsoft.com/office/officeart/2018/2/layout/IconVerticalSolidList"/>
    <dgm:cxn modelId="{A7D31EB4-925A-40B6-9A39-E1821E8861A0}" type="presParOf" srcId="{D80AB91E-E2EA-4755-9FE7-21D03425C121}" destId="{8B5F9274-DC41-43FA-AFDE-EC3406F0BEF9}" srcOrd="1" destOrd="0" presId="urn:microsoft.com/office/officeart/2018/2/layout/IconVerticalSolidList"/>
    <dgm:cxn modelId="{025EEF66-F3D9-447C-A378-4BDC48B52A48}" type="presParOf" srcId="{D80AB91E-E2EA-4755-9FE7-21D03425C121}" destId="{FF2A5010-25B4-460E-AE58-7B351CD2E8E6}" srcOrd="2" destOrd="0" presId="urn:microsoft.com/office/officeart/2018/2/layout/IconVerticalSolidList"/>
    <dgm:cxn modelId="{557649EA-9D88-4CD9-B98A-15911BED1C9D}" type="presParOf" srcId="{D80AB91E-E2EA-4755-9FE7-21D03425C121}" destId="{A4753579-6DEE-46D4-9137-9C21E79B05AE}" srcOrd="3" destOrd="0" presId="urn:microsoft.com/office/officeart/2018/2/layout/IconVerticalSolidList"/>
    <dgm:cxn modelId="{91703BA0-5550-4B5D-9A93-B756FA73BE2E}" type="presParOf" srcId="{C14CEF51-B433-4803-B8C6-0DA978246EE7}" destId="{8787042F-B135-4B34-AF7C-4D5A8480ABC4}" srcOrd="5" destOrd="0" presId="urn:microsoft.com/office/officeart/2018/2/layout/IconVerticalSolidList"/>
    <dgm:cxn modelId="{A975CB64-A455-42E3-B6AB-F9BB8C314247}" type="presParOf" srcId="{C14CEF51-B433-4803-B8C6-0DA978246EE7}" destId="{4F792BD5-B4DB-4CCA-872B-52280DC5B891}" srcOrd="6" destOrd="0" presId="urn:microsoft.com/office/officeart/2018/2/layout/IconVerticalSolidList"/>
    <dgm:cxn modelId="{78617CB2-5EFE-494E-AC0C-D86A8690F476}" type="presParOf" srcId="{4F792BD5-B4DB-4CCA-872B-52280DC5B891}" destId="{C4C609EB-405C-4AB1-809D-F30516A9C383}" srcOrd="0" destOrd="0" presId="urn:microsoft.com/office/officeart/2018/2/layout/IconVerticalSolidList"/>
    <dgm:cxn modelId="{06574DDA-578D-4AE8-841A-3959EC6ABEC5}" type="presParOf" srcId="{4F792BD5-B4DB-4CCA-872B-52280DC5B891}" destId="{02CB2743-A7BA-4970-BA9A-007ED678065F}" srcOrd="1" destOrd="0" presId="urn:microsoft.com/office/officeart/2018/2/layout/IconVerticalSolidList"/>
    <dgm:cxn modelId="{1AD91C48-6D94-4911-9D95-8CA77597A0B9}" type="presParOf" srcId="{4F792BD5-B4DB-4CCA-872B-52280DC5B891}" destId="{B45B64C9-A77D-4A5C-BB98-C9F998E1F97E}" srcOrd="2" destOrd="0" presId="urn:microsoft.com/office/officeart/2018/2/layout/IconVerticalSolidList"/>
    <dgm:cxn modelId="{B3CED62B-800A-4BD0-BBEE-F2E61829551C}" type="presParOf" srcId="{4F792BD5-B4DB-4CCA-872B-52280DC5B891}" destId="{82D1E721-C146-4946-AB42-A19004A34CB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5D908FF-D33E-461D-A499-52E95BF5157B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ABC5F71-A90F-494C-BDAB-39C9B942FD47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Efficiency – Save time and reduce manual efforts.</a:t>
          </a:r>
        </a:p>
      </dgm:t>
    </dgm:pt>
    <dgm:pt modelId="{D3766A15-0765-4F4D-A907-104A896EF58F}" type="parTrans" cxnId="{595CD210-BC6A-4132-8885-4B09D78A3D0C}">
      <dgm:prSet/>
      <dgm:spPr/>
      <dgm:t>
        <a:bodyPr/>
        <a:lstStyle/>
        <a:p>
          <a:endParaRPr lang="en-US"/>
        </a:p>
      </dgm:t>
    </dgm:pt>
    <dgm:pt modelId="{18AF6905-65A2-4A27-8AE7-C5F37109F956}" type="sibTrans" cxnId="{595CD210-BC6A-4132-8885-4B09D78A3D0C}">
      <dgm:prSet/>
      <dgm:spPr/>
      <dgm:t>
        <a:bodyPr/>
        <a:lstStyle/>
        <a:p>
          <a:endParaRPr lang="en-US"/>
        </a:p>
      </dgm:t>
    </dgm:pt>
    <dgm:pt modelId="{226BC477-F874-4115-8910-94B72780D07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Transparency – Track claim statuses in real time.</a:t>
          </a:r>
        </a:p>
      </dgm:t>
    </dgm:pt>
    <dgm:pt modelId="{0896EEB9-559B-4742-A1E7-80D6FD556375}" type="parTrans" cxnId="{56AD0641-CEA5-4587-9193-4D11BEECB4E7}">
      <dgm:prSet/>
      <dgm:spPr/>
      <dgm:t>
        <a:bodyPr/>
        <a:lstStyle/>
        <a:p>
          <a:endParaRPr lang="en-US"/>
        </a:p>
      </dgm:t>
    </dgm:pt>
    <dgm:pt modelId="{E022498F-4C65-4BC1-AB17-B3012E748C56}" type="sibTrans" cxnId="{56AD0641-CEA5-4587-9193-4D11BEECB4E7}">
      <dgm:prSet/>
      <dgm:spPr/>
      <dgm:t>
        <a:bodyPr/>
        <a:lstStyle/>
        <a:p>
          <a:endParaRPr lang="en-US"/>
        </a:p>
      </dgm:t>
    </dgm:pt>
    <dgm:pt modelId="{A9CBDD4D-71C3-45AF-84DD-4C4DB65A628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Accuracy – Automated data processing reduces errors.</a:t>
          </a:r>
        </a:p>
      </dgm:t>
    </dgm:pt>
    <dgm:pt modelId="{562F9888-DDBB-401A-8F16-91358462CFC8}" type="parTrans" cxnId="{9060439D-528B-4A32-AAF6-BE62D8E01CD7}">
      <dgm:prSet/>
      <dgm:spPr/>
      <dgm:t>
        <a:bodyPr/>
        <a:lstStyle/>
        <a:p>
          <a:endParaRPr lang="en-US"/>
        </a:p>
      </dgm:t>
    </dgm:pt>
    <dgm:pt modelId="{A5B44692-9EB6-48C8-A841-1422B57B617C}" type="sibTrans" cxnId="{9060439D-528B-4A32-AAF6-BE62D8E01CD7}">
      <dgm:prSet/>
      <dgm:spPr/>
      <dgm:t>
        <a:bodyPr/>
        <a:lstStyle/>
        <a:p>
          <a:endParaRPr lang="en-US"/>
        </a:p>
      </dgm:t>
    </dgm:pt>
    <dgm:pt modelId="{4554720A-2540-48B1-AD8B-740268FF5CE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Scalability – Perfect for businesses of all sizes.</a:t>
          </a:r>
        </a:p>
      </dgm:t>
    </dgm:pt>
    <dgm:pt modelId="{1DE0BB50-90B5-48AB-84B0-7EAFA7DEF389}" type="parTrans" cxnId="{0A8AAF34-73DF-4047-8FB2-39E2DE873552}">
      <dgm:prSet/>
      <dgm:spPr/>
      <dgm:t>
        <a:bodyPr/>
        <a:lstStyle/>
        <a:p>
          <a:endParaRPr lang="en-US"/>
        </a:p>
      </dgm:t>
    </dgm:pt>
    <dgm:pt modelId="{67AC6C59-7AAE-4E1E-BB2F-57F94D4E3287}" type="sibTrans" cxnId="{0A8AAF34-73DF-4047-8FB2-39E2DE873552}">
      <dgm:prSet/>
      <dgm:spPr/>
      <dgm:t>
        <a:bodyPr/>
        <a:lstStyle/>
        <a:p>
          <a:endParaRPr lang="en-US"/>
        </a:p>
      </dgm:t>
    </dgm:pt>
    <dgm:pt modelId="{95EDBFB5-AB6D-4867-844C-1F5F20337570}" type="pres">
      <dgm:prSet presAssocID="{A5D908FF-D33E-461D-A499-52E95BF5157B}" presName="root" presStyleCnt="0">
        <dgm:presLayoutVars>
          <dgm:dir/>
          <dgm:resizeHandles val="exact"/>
        </dgm:presLayoutVars>
      </dgm:prSet>
      <dgm:spPr/>
    </dgm:pt>
    <dgm:pt modelId="{9812E66D-9199-4AEA-B383-AE71642834E4}" type="pres">
      <dgm:prSet presAssocID="{0ABC5F71-A90F-494C-BDAB-39C9B942FD47}" presName="compNode" presStyleCnt="0"/>
      <dgm:spPr/>
    </dgm:pt>
    <dgm:pt modelId="{FE7265DD-A629-427C-9B9B-BC137BCDFEAB}" type="pres">
      <dgm:prSet presAssocID="{0ABC5F71-A90F-494C-BDAB-39C9B942FD47}" presName="iconBgRect" presStyleLbl="bgShp" presStyleIdx="0" presStyleCnt="4"/>
      <dgm:spPr/>
    </dgm:pt>
    <dgm:pt modelId="{7AB3BA63-42FB-41F7-B49B-4A3ACF054D95}" type="pres">
      <dgm:prSet presAssocID="{0ABC5F71-A90F-494C-BDAB-39C9B942FD47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032C27E1-403A-4FA5-A399-92A19EFD6B0F}" type="pres">
      <dgm:prSet presAssocID="{0ABC5F71-A90F-494C-BDAB-39C9B942FD47}" presName="spaceRect" presStyleCnt="0"/>
      <dgm:spPr/>
    </dgm:pt>
    <dgm:pt modelId="{71FA602D-93FA-4581-9DF3-C09341C3AE3D}" type="pres">
      <dgm:prSet presAssocID="{0ABC5F71-A90F-494C-BDAB-39C9B942FD47}" presName="textRect" presStyleLbl="revTx" presStyleIdx="0" presStyleCnt="4">
        <dgm:presLayoutVars>
          <dgm:chMax val="1"/>
          <dgm:chPref val="1"/>
        </dgm:presLayoutVars>
      </dgm:prSet>
      <dgm:spPr/>
    </dgm:pt>
    <dgm:pt modelId="{F674D08B-3646-4F62-BC35-3712715A9E61}" type="pres">
      <dgm:prSet presAssocID="{18AF6905-65A2-4A27-8AE7-C5F37109F956}" presName="sibTrans" presStyleCnt="0"/>
      <dgm:spPr/>
    </dgm:pt>
    <dgm:pt modelId="{27E82BD7-4AA9-42E7-9F35-19C374454FD2}" type="pres">
      <dgm:prSet presAssocID="{226BC477-F874-4115-8910-94B72780D075}" presName="compNode" presStyleCnt="0"/>
      <dgm:spPr/>
    </dgm:pt>
    <dgm:pt modelId="{4408C295-365C-4C48-9C57-F92A1439EF97}" type="pres">
      <dgm:prSet presAssocID="{226BC477-F874-4115-8910-94B72780D075}" presName="iconBgRect" presStyleLbl="bgShp" presStyleIdx="1" presStyleCnt="4"/>
      <dgm:spPr/>
    </dgm:pt>
    <dgm:pt modelId="{F92EBA18-9E23-4ADA-A75D-53833DD21966}" type="pres">
      <dgm:prSet presAssocID="{226BC477-F874-4115-8910-94B72780D075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auge"/>
        </a:ext>
      </dgm:extLst>
    </dgm:pt>
    <dgm:pt modelId="{47053533-1BBE-4655-BFFB-ED430B3045D5}" type="pres">
      <dgm:prSet presAssocID="{226BC477-F874-4115-8910-94B72780D075}" presName="spaceRect" presStyleCnt="0"/>
      <dgm:spPr/>
    </dgm:pt>
    <dgm:pt modelId="{36EF175E-5CED-4FBA-995F-B3156EC762F7}" type="pres">
      <dgm:prSet presAssocID="{226BC477-F874-4115-8910-94B72780D075}" presName="textRect" presStyleLbl="revTx" presStyleIdx="1" presStyleCnt="4">
        <dgm:presLayoutVars>
          <dgm:chMax val="1"/>
          <dgm:chPref val="1"/>
        </dgm:presLayoutVars>
      </dgm:prSet>
      <dgm:spPr/>
    </dgm:pt>
    <dgm:pt modelId="{DDAEDB20-8427-4240-A73A-4BA93CF7C94F}" type="pres">
      <dgm:prSet presAssocID="{E022498F-4C65-4BC1-AB17-B3012E748C56}" presName="sibTrans" presStyleCnt="0"/>
      <dgm:spPr/>
    </dgm:pt>
    <dgm:pt modelId="{4EA0E262-1586-4BB4-8434-4603FA23E66C}" type="pres">
      <dgm:prSet presAssocID="{A9CBDD4D-71C3-45AF-84DD-4C4DB65A628E}" presName="compNode" presStyleCnt="0"/>
      <dgm:spPr/>
    </dgm:pt>
    <dgm:pt modelId="{30134E42-55BF-4734-860E-299FB0DFBC4D}" type="pres">
      <dgm:prSet presAssocID="{A9CBDD4D-71C3-45AF-84DD-4C4DB65A628E}" presName="iconBgRect" presStyleLbl="bgShp" presStyleIdx="2" presStyleCnt="4"/>
      <dgm:spPr/>
    </dgm:pt>
    <dgm:pt modelId="{FE21BE5C-8D7C-43ED-B6D9-63B93691DEBB}" type="pres">
      <dgm:prSet presAssocID="{A9CBDD4D-71C3-45AF-84DD-4C4DB65A628E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rget"/>
        </a:ext>
      </dgm:extLst>
    </dgm:pt>
    <dgm:pt modelId="{34CFCA8C-24DC-4B33-BEC5-C5A028BF7160}" type="pres">
      <dgm:prSet presAssocID="{A9CBDD4D-71C3-45AF-84DD-4C4DB65A628E}" presName="spaceRect" presStyleCnt="0"/>
      <dgm:spPr/>
    </dgm:pt>
    <dgm:pt modelId="{19FD6F15-625B-4AED-84E6-7B7FFF0D8F5D}" type="pres">
      <dgm:prSet presAssocID="{A9CBDD4D-71C3-45AF-84DD-4C4DB65A628E}" presName="textRect" presStyleLbl="revTx" presStyleIdx="2" presStyleCnt="4">
        <dgm:presLayoutVars>
          <dgm:chMax val="1"/>
          <dgm:chPref val="1"/>
        </dgm:presLayoutVars>
      </dgm:prSet>
      <dgm:spPr/>
    </dgm:pt>
    <dgm:pt modelId="{3EF6123F-DE41-425E-922A-219FC6C6F4FD}" type="pres">
      <dgm:prSet presAssocID="{A5B44692-9EB6-48C8-A841-1422B57B617C}" presName="sibTrans" presStyleCnt="0"/>
      <dgm:spPr/>
    </dgm:pt>
    <dgm:pt modelId="{D83760E3-E263-4BB4-8D1B-ABE06A1D0EFD}" type="pres">
      <dgm:prSet presAssocID="{4554720A-2540-48B1-AD8B-740268FF5CE2}" presName="compNode" presStyleCnt="0"/>
      <dgm:spPr/>
    </dgm:pt>
    <dgm:pt modelId="{C197D0D7-63BB-46C5-AD7A-938B4A44C962}" type="pres">
      <dgm:prSet presAssocID="{4554720A-2540-48B1-AD8B-740268FF5CE2}" presName="iconBgRect" presStyleLbl="bgShp" presStyleIdx="3" presStyleCnt="4"/>
      <dgm:spPr/>
    </dgm:pt>
    <dgm:pt modelId="{55D2376D-985D-4FE4-BDAC-C70591219CED}" type="pres">
      <dgm:prSet presAssocID="{4554720A-2540-48B1-AD8B-740268FF5CE2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Japanese Dolls"/>
        </a:ext>
      </dgm:extLst>
    </dgm:pt>
    <dgm:pt modelId="{D93EFC05-3EF1-4154-BA56-44760F2A8702}" type="pres">
      <dgm:prSet presAssocID="{4554720A-2540-48B1-AD8B-740268FF5CE2}" presName="spaceRect" presStyleCnt="0"/>
      <dgm:spPr/>
    </dgm:pt>
    <dgm:pt modelId="{394EE94A-EDC4-4A21-BDDC-F13AF9D3A0F1}" type="pres">
      <dgm:prSet presAssocID="{4554720A-2540-48B1-AD8B-740268FF5CE2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126D9A10-7324-4921-B115-0989AFD4A295}" type="presOf" srcId="{0ABC5F71-A90F-494C-BDAB-39C9B942FD47}" destId="{71FA602D-93FA-4581-9DF3-C09341C3AE3D}" srcOrd="0" destOrd="0" presId="urn:microsoft.com/office/officeart/2018/5/layout/IconCircleLabelList"/>
    <dgm:cxn modelId="{595CD210-BC6A-4132-8885-4B09D78A3D0C}" srcId="{A5D908FF-D33E-461D-A499-52E95BF5157B}" destId="{0ABC5F71-A90F-494C-BDAB-39C9B942FD47}" srcOrd="0" destOrd="0" parTransId="{D3766A15-0765-4F4D-A907-104A896EF58F}" sibTransId="{18AF6905-65A2-4A27-8AE7-C5F37109F956}"/>
    <dgm:cxn modelId="{7924B514-C3A5-4254-869A-68ECA7931522}" type="presOf" srcId="{4554720A-2540-48B1-AD8B-740268FF5CE2}" destId="{394EE94A-EDC4-4A21-BDDC-F13AF9D3A0F1}" srcOrd="0" destOrd="0" presId="urn:microsoft.com/office/officeart/2018/5/layout/IconCircleLabelList"/>
    <dgm:cxn modelId="{B731E420-A032-446F-A11D-BD45AD7DA533}" type="presOf" srcId="{A5D908FF-D33E-461D-A499-52E95BF5157B}" destId="{95EDBFB5-AB6D-4867-844C-1F5F20337570}" srcOrd="0" destOrd="0" presId="urn:microsoft.com/office/officeart/2018/5/layout/IconCircleLabelList"/>
    <dgm:cxn modelId="{0A8AAF34-73DF-4047-8FB2-39E2DE873552}" srcId="{A5D908FF-D33E-461D-A499-52E95BF5157B}" destId="{4554720A-2540-48B1-AD8B-740268FF5CE2}" srcOrd="3" destOrd="0" parTransId="{1DE0BB50-90B5-48AB-84B0-7EAFA7DEF389}" sibTransId="{67AC6C59-7AAE-4E1E-BB2F-57F94D4E3287}"/>
    <dgm:cxn modelId="{56AD0641-CEA5-4587-9193-4D11BEECB4E7}" srcId="{A5D908FF-D33E-461D-A499-52E95BF5157B}" destId="{226BC477-F874-4115-8910-94B72780D075}" srcOrd="1" destOrd="0" parTransId="{0896EEB9-559B-4742-A1E7-80D6FD556375}" sibTransId="{E022498F-4C65-4BC1-AB17-B3012E748C56}"/>
    <dgm:cxn modelId="{BDA0EF4B-7E32-40F4-BA69-8FFD2E62E057}" type="presOf" srcId="{226BC477-F874-4115-8910-94B72780D075}" destId="{36EF175E-5CED-4FBA-995F-B3156EC762F7}" srcOrd="0" destOrd="0" presId="urn:microsoft.com/office/officeart/2018/5/layout/IconCircleLabelList"/>
    <dgm:cxn modelId="{91C8529B-619C-437E-9EC6-EC9501F0F787}" type="presOf" srcId="{A9CBDD4D-71C3-45AF-84DD-4C4DB65A628E}" destId="{19FD6F15-625B-4AED-84E6-7B7FFF0D8F5D}" srcOrd="0" destOrd="0" presId="urn:microsoft.com/office/officeart/2018/5/layout/IconCircleLabelList"/>
    <dgm:cxn modelId="{9060439D-528B-4A32-AAF6-BE62D8E01CD7}" srcId="{A5D908FF-D33E-461D-A499-52E95BF5157B}" destId="{A9CBDD4D-71C3-45AF-84DD-4C4DB65A628E}" srcOrd="2" destOrd="0" parTransId="{562F9888-DDBB-401A-8F16-91358462CFC8}" sibTransId="{A5B44692-9EB6-48C8-A841-1422B57B617C}"/>
    <dgm:cxn modelId="{5DD545AC-0D81-4D09-9043-63734E4F986A}" type="presParOf" srcId="{95EDBFB5-AB6D-4867-844C-1F5F20337570}" destId="{9812E66D-9199-4AEA-B383-AE71642834E4}" srcOrd="0" destOrd="0" presId="urn:microsoft.com/office/officeart/2018/5/layout/IconCircleLabelList"/>
    <dgm:cxn modelId="{C4AE6DD5-AC9D-4805-A326-82F1072B5F12}" type="presParOf" srcId="{9812E66D-9199-4AEA-B383-AE71642834E4}" destId="{FE7265DD-A629-427C-9B9B-BC137BCDFEAB}" srcOrd="0" destOrd="0" presId="urn:microsoft.com/office/officeart/2018/5/layout/IconCircleLabelList"/>
    <dgm:cxn modelId="{FC7B41B5-163C-4A4D-9EDC-209C7A9F8EAA}" type="presParOf" srcId="{9812E66D-9199-4AEA-B383-AE71642834E4}" destId="{7AB3BA63-42FB-41F7-B49B-4A3ACF054D95}" srcOrd="1" destOrd="0" presId="urn:microsoft.com/office/officeart/2018/5/layout/IconCircleLabelList"/>
    <dgm:cxn modelId="{CFF37CFE-00C1-404C-8CEE-35FD306B2519}" type="presParOf" srcId="{9812E66D-9199-4AEA-B383-AE71642834E4}" destId="{032C27E1-403A-4FA5-A399-92A19EFD6B0F}" srcOrd="2" destOrd="0" presId="urn:microsoft.com/office/officeart/2018/5/layout/IconCircleLabelList"/>
    <dgm:cxn modelId="{AFE26742-3293-4C2B-9F60-411238399323}" type="presParOf" srcId="{9812E66D-9199-4AEA-B383-AE71642834E4}" destId="{71FA602D-93FA-4581-9DF3-C09341C3AE3D}" srcOrd="3" destOrd="0" presId="urn:microsoft.com/office/officeart/2018/5/layout/IconCircleLabelList"/>
    <dgm:cxn modelId="{CEA5004F-4087-477E-9C17-104B7A2E2D26}" type="presParOf" srcId="{95EDBFB5-AB6D-4867-844C-1F5F20337570}" destId="{F674D08B-3646-4F62-BC35-3712715A9E61}" srcOrd="1" destOrd="0" presId="urn:microsoft.com/office/officeart/2018/5/layout/IconCircleLabelList"/>
    <dgm:cxn modelId="{1FB7C9D8-5777-4898-A0C5-529B39E3C932}" type="presParOf" srcId="{95EDBFB5-AB6D-4867-844C-1F5F20337570}" destId="{27E82BD7-4AA9-42E7-9F35-19C374454FD2}" srcOrd="2" destOrd="0" presId="urn:microsoft.com/office/officeart/2018/5/layout/IconCircleLabelList"/>
    <dgm:cxn modelId="{FE261303-F5C9-436E-A2D9-98F301440985}" type="presParOf" srcId="{27E82BD7-4AA9-42E7-9F35-19C374454FD2}" destId="{4408C295-365C-4C48-9C57-F92A1439EF97}" srcOrd="0" destOrd="0" presId="urn:microsoft.com/office/officeart/2018/5/layout/IconCircleLabelList"/>
    <dgm:cxn modelId="{4FD6AF48-D04F-45C2-B871-AE67A93B5574}" type="presParOf" srcId="{27E82BD7-4AA9-42E7-9F35-19C374454FD2}" destId="{F92EBA18-9E23-4ADA-A75D-53833DD21966}" srcOrd="1" destOrd="0" presId="urn:microsoft.com/office/officeart/2018/5/layout/IconCircleLabelList"/>
    <dgm:cxn modelId="{9EC48294-4B08-4C95-9D5D-A24A67689C66}" type="presParOf" srcId="{27E82BD7-4AA9-42E7-9F35-19C374454FD2}" destId="{47053533-1BBE-4655-BFFB-ED430B3045D5}" srcOrd="2" destOrd="0" presId="urn:microsoft.com/office/officeart/2018/5/layout/IconCircleLabelList"/>
    <dgm:cxn modelId="{B179FDEB-2EBA-435D-95B1-21B0D01BC58A}" type="presParOf" srcId="{27E82BD7-4AA9-42E7-9F35-19C374454FD2}" destId="{36EF175E-5CED-4FBA-995F-B3156EC762F7}" srcOrd="3" destOrd="0" presId="urn:microsoft.com/office/officeart/2018/5/layout/IconCircleLabelList"/>
    <dgm:cxn modelId="{FB8228F9-3CEB-4C0B-983A-6532DEDAC356}" type="presParOf" srcId="{95EDBFB5-AB6D-4867-844C-1F5F20337570}" destId="{DDAEDB20-8427-4240-A73A-4BA93CF7C94F}" srcOrd="3" destOrd="0" presId="urn:microsoft.com/office/officeart/2018/5/layout/IconCircleLabelList"/>
    <dgm:cxn modelId="{8AD7FDB3-C565-45A2-B277-4B1CE14FAF3D}" type="presParOf" srcId="{95EDBFB5-AB6D-4867-844C-1F5F20337570}" destId="{4EA0E262-1586-4BB4-8434-4603FA23E66C}" srcOrd="4" destOrd="0" presId="urn:microsoft.com/office/officeart/2018/5/layout/IconCircleLabelList"/>
    <dgm:cxn modelId="{583F63A6-7321-4554-B719-20F290BB1705}" type="presParOf" srcId="{4EA0E262-1586-4BB4-8434-4603FA23E66C}" destId="{30134E42-55BF-4734-860E-299FB0DFBC4D}" srcOrd="0" destOrd="0" presId="urn:microsoft.com/office/officeart/2018/5/layout/IconCircleLabelList"/>
    <dgm:cxn modelId="{1DC25756-DA68-40AC-BBE2-1B5987BE1F7F}" type="presParOf" srcId="{4EA0E262-1586-4BB4-8434-4603FA23E66C}" destId="{FE21BE5C-8D7C-43ED-B6D9-63B93691DEBB}" srcOrd="1" destOrd="0" presId="urn:microsoft.com/office/officeart/2018/5/layout/IconCircleLabelList"/>
    <dgm:cxn modelId="{2ECAF5BC-5E27-4EFC-A464-BBE381A92351}" type="presParOf" srcId="{4EA0E262-1586-4BB4-8434-4603FA23E66C}" destId="{34CFCA8C-24DC-4B33-BEC5-C5A028BF7160}" srcOrd="2" destOrd="0" presId="urn:microsoft.com/office/officeart/2018/5/layout/IconCircleLabelList"/>
    <dgm:cxn modelId="{5687F982-B2C1-47B4-B82C-5BEB219EEE20}" type="presParOf" srcId="{4EA0E262-1586-4BB4-8434-4603FA23E66C}" destId="{19FD6F15-625B-4AED-84E6-7B7FFF0D8F5D}" srcOrd="3" destOrd="0" presId="urn:microsoft.com/office/officeart/2018/5/layout/IconCircleLabelList"/>
    <dgm:cxn modelId="{BF4E109A-1A78-4F7C-BBCB-D4786F2F7CD7}" type="presParOf" srcId="{95EDBFB5-AB6D-4867-844C-1F5F20337570}" destId="{3EF6123F-DE41-425E-922A-219FC6C6F4FD}" srcOrd="5" destOrd="0" presId="urn:microsoft.com/office/officeart/2018/5/layout/IconCircleLabelList"/>
    <dgm:cxn modelId="{C2AD9C2A-F15F-4522-B893-942FA471BD10}" type="presParOf" srcId="{95EDBFB5-AB6D-4867-844C-1F5F20337570}" destId="{D83760E3-E263-4BB4-8D1B-ABE06A1D0EFD}" srcOrd="6" destOrd="0" presId="urn:microsoft.com/office/officeart/2018/5/layout/IconCircleLabelList"/>
    <dgm:cxn modelId="{34CCC1FC-B9F4-40E3-B0D2-EB6E93938D87}" type="presParOf" srcId="{D83760E3-E263-4BB4-8D1B-ABE06A1D0EFD}" destId="{C197D0D7-63BB-46C5-AD7A-938B4A44C962}" srcOrd="0" destOrd="0" presId="urn:microsoft.com/office/officeart/2018/5/layout/IconCircleLabelList"/>
    <dgm:cxn modelId="{24A68BF7-9897-41BE-A1D2-955840AE4D86}" type="presParOf" srcId="{D83760E3-E263-4BB4-8D1B-ABE06A1D0EFD}" destId="{55D2376D-985D-4FE4-BDAC-C70591219CED}" srcOrd="1" destOrd="0" presId="urn:microsoft.com/office/officeart/2018/5/layout/IconCircleLabelList"/>
    <dgm:cxn modelId="{A9DB79D6-B827-450E-BE65-9ABA2F8B6937}" type="presParOf" srcId="{D83760E3-E263-4BB4-8D1B-ABE06A1D0EFD}" destId="{D93EFC05-3EF1-4154-BA56-44760F2A8702}" srcOrd="2" destOrd="0" presId="urn:microsoft.com/office/officeart/2018/5/layout/IconCircleLabelList"/>
    <dgm:cxn modelId="{9667DF3F-1DAA-49E8-B7F0-617D1B3E1CB7}" type="presParOf" srcId="{D83760E3-E263-4BB4-8D1B-ABE06A1D0EFD}" destId="{394EE94A-EDC4-4A21-BDDC-F13AF9D3A0F1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D5A54D3-28BA-4F0C-B9F9-9AC48544EC7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313AFF19-BB35-4D2A-A468-D9830991458A}">
      <dgm:prSet/>
      <dgm:spPr/>
      <dgm:t>
        <a:bodyPr/>
        <a:lstStyle/>
        <a:p>
          <a:r>
            <a:rPr lang="en-US"/>
            <a:t>Case Study: ABC Construction Company</a:t>
          </a:r>
        </a:p>
      </dgm:t>
    </dgm:pt>
    <dgm:pt modelId="{DA83B64B-95C5-4844-9B42-E6D3393082FE}" type="parTrans" cxnId="{F3F0DE37-A9B0-415F-80D6-A53EB30CB116}">
      <dgm:prSet/>
      <dgm:spPr/>
      <dgm:t>
        <a:bodyPr/>
        <a:lstStyle/>
        <a:p>
          <a:endParaRPr lang="en-US"/>
        </a:p>
      </dgm:t>
    </dgm:pt>
    <dgm:pt modelId="{6EC1B3A1-BAF7-443D-B9E1-C74BB834175D}" type="sibTrans" cxnId="{F3F0DE37-A9B0-415F-80D6-A53EB30CB116}">
      <dgm:prSet/>
      <dgm:spPr/>
      <dgm:t>
        <a:bodyPr/>
        <a:lstStyle/>
        <a:p>
          <a:endParaRPr lang="en-US"/>
        </a:p>
      </dgm:t>
    </dgm:pt>
    <dgm:pt modelId="{DFB730B6-9AA6-493C-911F-17C25A481786}">
      <dgm:prSet/>
      <dgm:spPr/>
      <dgm:t>
        <a:bodyPr/>
        <a:lstStyle/>
        <a:p>
          <a:r>
            <a:rPr lang="en-US"/>
            <a:t>Content: Challenge: ABC Construction was manually processing over 100 claims monthly, leading to delays, errors, and strained client relationships.</a:t>
          </a:r>
        </a:p>
      </dgm:t>
    </dgm:pt>
    <dgm:pt modelId="{C094CF84-BC0C-423A-B144-76CFA3571B14}" type="parTrans" cxnId="{267842E3-5C00-4C1A-8EFB-8F5049B07BE3}">
      <dgm:prSet/>
      <dgm:spPr/>
      <dgm:t>
        <a:bodyPr/>
        <a:lstStyle/>
        <a:p>
          <a:endParaRPr lang="en-US"/>
        </a:p>
      </dgm:t>
    </dgm:pt>
    <dgm:pt modelId="{23F9B382-92BC-49BA-9F7D-11547EC19DE8}" type="sibTrans" cxnId="{267842E3-5C00-4C1A-8EFB-8F5049B07BE3}">
      <dgm:prSet/>
      <dgm:spPr/>
      <dgm:t>
        <a:bodyPr/>
        <a:lstStyle/>
        <a:p>
          <a:endParaRPr lang="en-US"/>
        </a:p>
      </dgm:t>
    </dgm:pt>
    <dgm:pt modelId="{130A7861-5CEE-4300-AD92-3A969F216AB1}">
      <dgm:prSet/>
      <dgm:spPr/>
      <dgm:t>
        <a:bodyPr/>
        <a:lstStyle/>
        <a:p>
          <a:r>
            <a:rPr lang="en-US"/>
            <a:t>Solution: By implementing the Contract Monthly Claim System, ABC Construction automated claim generation, tracked claims in real time, and integrated with their accounting system.</a:t>
          </a:r>
        </a:p>
      </dgm:t>
    </dgm:pt>
    <dgm:pt modelId="{EBE09AC5-11C4-4ED9-94AE-DF514301F83A}" type="parTrans" cxnId="{5323F025-00E9-4E08-888B-BAB7CFE75A4B}">
      <dgm:prSet/>
      <dgm:spPr/>
      <dgm:t>
        <a:bodyPr/>
        <a:lstStyle/>
        <a:p>
          <a:endParaRPr lang="en-US"/>
        </a:p>
      </dgm:t>
    </dgm:pt>
    <dgm:pt modelId="{2B19E968-1623-4070-99F1-33A3B9D618CD}" type="sibTrans" cxnId="{5323F025-00E9-4E08-888B-BAB7CFE75A4B}">
      <dgm:prSet/>
      <dgm:spPr/>
      <dgm:t>
        <a:bodyPr/>
        <a:lstStyle/>
        <a:p>
          <a:endParaRPr lang="en-US"/>
        </a:p>
      </dgm:t>
    </dgm:pt>
    <dgm:pt modelId="{20653C61-63C5-49DD-9118-B5F963150524}">
      <dgm:prSet/>
      <dgm:spPr/>
      <dgm:t>
        <a:bodyPr/>
        <a:lstStyle/>
        <a:p>
          <a:r>
            <a:rPr lang="en-US"/>
            <a:t>Results: Claims Processing Time reduced by 40% (from 10 days to 6 days).Error Rate decreased by 30%, reducing rejected claims.Improved Cash Flow and Client Satisfaction due to faster, more accurate claims.</a:t>
          </a:r>
        </a:p>
      </dgm:t>
    </dgm:pt>
    <dgm:pt modelId="{B45F1A98-988B-4EFC-9035-D0AE5DA92838}" type="parTrans" cxnId="{2CCA6AFE-E362-44E5-9569-0F8A64C054C2}">
      <dgm:prSet/>
      <dgm:spPr/>
      <dgm:t>
        <a:bodyPr/>
        <a:lstStyle/>
        <a:p>
          <a:endParaRPr lang="en-US"/>
        </a:p>
      </dgm:t>
    </dgm:pt>
    <dgm:pt modelId="{85C08B03-1D04-4336-BAD3-8C4EFE7946F4}" type="sibTrans" cxnId="{2CCA6AFE-E362-44E5-9569-0F8A64C054C2}">
      <dgm:prSet/>
      <dgm:spPr/>
      <dgm:t>
        <a:bodyPr/>
        <a:lstStyle/>
        <a:p>
          <a:endParaRPr lang="en-US"/>
        </a:p>
      </dgm:t>
    </dgm:pt>
    <dgm:pt modelId="{47DE9970-8839-4023-84A5-AF2FF29F317B}">
      <dgm:prSet/>
      <dgm:spPr/>
      <dgm:t>
        <a:bodyPr/>
        <a:lstStyle/>
        <a:p>
          <a:r>
            <a:rPr lang="en-US"/>
            <a:t>Testimonial: "The system has cut processing time, improved accuracy, and boosted client trust."– John Smith, CFO, ABC Construction</a:t>
          </a:r>
        </a:p>
      </dgm:t>
    </dgm:pt>
    <dgm:pt modelId="{EED1ECCD-6ACE-4648-B184-6EB58AD9BF41}" type="parTrans" cxnId="{C17D0EAB-22E2-48DB-84E3-E3F22FB74C86}">
      <dgm:prSet/>
      <dgm:spPr/>
      <dgm:t>
        <a:bodyPr/>
        <a:lstStyle/>
        <a:p>
          <a:endParaRPr lang="en-US"/>
        </a:p>
      </dgm:t>
    </dgm:pt>
    <dgm:pt modelId="{B78B8D66-56F9-4D9F-BA1C-7FD304DC48B0}" type="sibTrans" cxnId="{C17D0EAB-22E2-48DB-84E3-E3F22FB74C86}">
      <dgm:prSet/>
      <dgm:spPr/>
      <dgm:t>
        <a:bodyPr/>
        <a:lstStyle/>
        <a:p>
          <a:endParaRPr lang="en-US"/>
        </a:p>
      </dgm:t>
    </dgm:pt>
    <dgm:pt modelId="{044363B5-F0A6-47EF-BEB6-4B3635476609}" type="pres">
      <dgm:prSet presAssocID="{4D5A54D3-28BA-4F0C-B9F9-9AC48544EC73}" presName="root" presStyleCnt="0">
        <dgm:presLayoutVars>
          <dgm:dir/>
          <dgm:resizeHandles val="exact"/>
        </dgm:presLayoutVars>
      </dgm:prSet>
      <dgm:spPr/>
    </dgm:pt>
    <dgm:pt modelId="{077373A6-2554-4200-8BDA-B8965237EA6A}" type="pres">
      <dgm:prSet presAssocID="{313AFF19-BB35-4D2A-A468-D9830991458A}" presName="compNode" presStyleCnt="0"/>
      <dgm:spPr/>
    </dgm:pt>
    <dgm:pt modelId="{0784C266-7B7C-4079-9F0F-484C90486DA4}" type="pres">
      <dgm:prSet presAssocID="{313AFF19-BB35-4D2A-A468-D9830991458A}" presName="bgRect" presStyleLbl="bgShp" presStyleIdx="0" presStyleCnt="5"/>
      <dgm:spPr/>
    </dgm:pt>
    <dgm:pt modelId="{17C56E10-5CCB-4D5F-8DCA-6015F68D2BD6}" type="pres">
      <dgm:prSet presAssocID="{313AFF19-BB35-4D2A-A468-D9830991458A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xcavator"/>
        </a:ext>
      </dgm:extLst>
    </dgm:pt>
    <dgm:pt modelId="{64EDCFB3-B366-440F-A5D5-55DE273D1933}" type="pres">
      <dgm:prSet presAssocID="{313AFF19-BB35-4D2A-A468-D9830991458A}" presName="spaceRect" presStyleCnt="0"/>
      <dgm:spPr/>
    </dgm:pt>
    <dgm:pt modelId="{11B262A2-4DCA-4C75-89E6-ACB2BB0EC39E}" type="pres">
      <dgm:prSet presAssocID="{313AFF19-BB35-4D2A-A468-D9830991458A}" presName="parTx" presStyleLbl="revTx" presStyleIdx="0" presStyleCnt="5">
        <dgm:presLayoutVars>
          <dgm:chMax val="0"/>
          <dgm:chPref val="0"/>
        </dgm:presLayoutVars>
      </dgm:prSet>
      <dgm:spPr/>
    </dgm:pt>
    <dgm:pt modelId="{0797C539-CEB2-494B-B8E6-704646E44B17}" type="pres">
      <dgm:prSet presAssocID="{6EC1B3A1-BAF7-443D-B9E1-C74BB834175D}" presName="sibTrans" presStyleCnt="0"/>
      <dgm:spPr/>
    </dgm:pt>
    <dgm:pt modelId="{43581577-44BD-4F6A-80B0-14CE378EF705}" type="pres">
      <dgm:prSet presAssocID="{DFB730B6-9AA6-493C-911F-17C25A481786}" presName="compNode" presStyleCnt="0"/>
      <dgm:spPr/>
    </dgm:pt>
    <dgm:pt modelId="{FFD89C3B-2CA0-4F14-A051-E4F89AC3216C}" type="pres">
      <dgm:prSet presAssocID="{DFB730B6-9AA6-493C-911F-17C25A481786}" presName="bgRect" presStyleLbl="bgShp" presStyleIdx="1" presStyleCnt="5"/>
      <dgm:spPr/>
    </dgm:pt>
    <dgm:pt modelId="{5C25BC57-4C60-4032-A2A1-534ABC1ADD77}" type="pres">
      <dgm:prSet presAssocID="{DFB730B6-9AA6-493C-911F-17C25A481786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Graph with Downward Trend"/>
        </a:ext>
      </dgm:extLst>
    </dgm:pt>
    <dgm:pt modelId="{1D83457B-9CA3-4871-926B-99EDA92A10D1}" type="pres">
      <dgm:prSet presAssocID="{DFB730B6-9AA6-493C-911F-17C25A481786}" presName="spaceRect" presStyleCnt="0"/>
      <dgm:spPr/>
    </dgm:pt>
    <dgm:pt modelId="{24F2D5C2-B77E-49C1-B3F2-80E604C5B79A}" type="pres">
      <dgm:prSet presAssocID="{DFB730B6-9AA6-493C-911F-17C25A481786}" presName="parTx" presStyleLbl="revTx" presStyleIdx="1" presStyleCnt="5">
        <dgm:presLayoutVars>
          <dgm:chMax val="0"/>
          <dgm:chPref val="0"/>
        </dgm:presLayoutVars>
      </dgm:prSet>
      <dgm:spPr/>
    </dgm:pt>
    <dgm:pt modelId="{20FA902E-5124-462B-BA04-16DCDD0675DC}" type="pres">
      <dgm:prSet presAssocID="{23F9B382-92BC-49BA-9F7D-11547EC19DE8}" presName="sibTrans" presStyleCnt="0"/>
      <dgm:spPr/>
    </dgm:pt>
    <dgm:pt modelId="{6A3CC958-1A5D-407B-9956-6C62F963AA18}" type="pres">
      <dgm:prSet presAssocID="{130A7861-5CEE-4300-AD92-3A969F216AB1}" presName="compNode" presStyleCnt="0"/>
      <dgm:spPr/>
    </dgm:pt>
    <dgm:pt modelId="{04A652CE-22E0-4ADA-A4DC-00F4F201C6F8}" type="pres">
      <dgm:prSet presAssocID="{130A7861-5CEE-4300-AD92-3A969F216AB1}" presName="bgRect" presStyleLbl="bgShp" presStyleIdx="2" presStyleCnt="5"/>
      <dgm:spPr/>
    </dgm:pt>
    <dgm:pt modelId="{3B6DDE5A-DB0C-444F-8CCD-663887577139}" type="pres">
      <dgm:prSet presAssocID="{130A7861-5CEE-4300-AD92-3A969F216AB1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A1C350FD-5363-4D55-940F-7410917EEA72}" type="pres">
      <dgm:prSet presAssocID="{130A7861-5CEE-4300-AD92-3A969F216AB1}" presName="spaceRect" presStyleCnt="0"/>
      <dgm:spPr/>
    </dgm:pt>
    <dgm:pt modelId="{942521E4-07EC-410E-B8AB-EA24545B5530}" type="pres">
      <dgm:prSet presAssocID="{130A7861-5CEE-4300-AD92-3A969F216AB1}" presName="parTx" presStyleLbl="revTx" presStyleIdx="2" presStyleCnt="5">
        <dgm:presLayoutVars>
          <dgm:chMax val="0"/>
          <dgm:chPref val="0"/>
        </dgm:presLayoutVars>
      </dgm:prSet>
      <dgm:spPr/>
    </dgm:pt>
    <dgm:pt modelId="{C044B351-1769-4AD8-97B3-8203C7A377C3}" type="pres">
      <dgm:prSet presAssocID="{2B19E968-1623-4070-99F1-33A3B9D618CD}" presName="sibTrans" presStyleCnt="0"/>
      <dgm:spPr/>
    </dgm:pt>
    <dgm:pt modelId="{7EA4F0E9-804D-4BA7-8F78-062068A14FA3}" type="pres">
      <dgm:prSet presAssocID="{20653C61-63C5-49DD-9118-B5F963150524}" presName="compNode" presStyleCnt="0"/>
      <dgm:spPr/>
    </dgm:pt>
    <dgm:pt modelId="{FD36F51A-72D6-451D-A1F9-57A664F9D7B9}" type="pres">
      <dgm:prSet presAssocID="{20653C61-63C5-49DD-9118-B5F963150524}" presName="bgRect" presStyleLbl="bgShp" presStyleIdx="3" presStyleCnt="5"/>
      <dgm:spPr/>
    </dgm:pt>
    <dgm:pt modelId="{079D9BCF-0524-4AFA-BF75-8E99C6F43995}" type="pres">
      <dgm:prSet presAssocID="{20653C61-63C5-49DD-9118-B5F963150524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088A3F75-3AD9-45D2-BA04-57A6656DABB4}" type="pres">
      <dgm:prSet presAssocID="{20653C61-63C5-49DD-9118-B5F963150524}" presName="spaceRect" presStyleCnt="0"/>
      <dgm:spPr/>
    </dgm:pt>
    <dgm:pt modelId="{705C26F1-E907-447F-986B-A34392B8BD8D}" type="pres">
      <dgm:prSet presAssocID="{20653C61-63C5-49DD-9118-B5F963150524}" presName="parTx" presStyleLbl="revTx" presStyleIdx="3" presStyleCnt="5">
        <dgm:presLayoutVars>
          <dgm:chMax val="0"/>
          <dgm:chPref val="0"/>
        </dgm:presLayoutVars>
      </dgm:prSet>
      <dgm:spPr/>
    </dgm:pt>
    <dgm:pt modelId="{0AEEFE18-4D95-436B-8D7C-655FC9240181}" type="pres">
      <dgm:prSet presAssocID="{85C08B03-1D04-4336-BAD3-8C4EFE7946F4}" presName="sibTrans" presStyleCnt="0"/>
      <dgm:spPr/>
    </dgm:pt>
    <dgm:pt modelId="{DC7891D5-D46D-4AC4-B76B-B04940443059}" type="pres">
      <dgm:prSet presAssocID="{47DE9970-8839-4023-84A5-AF2FF29F317B}" presName="compNode" presStyleCnt="0"/>
      <dgm:spPr/>
    </dgm:pt>
    <dgm:pt modelId="{C7206481-9062-4DBA-9D62-0AA643C2C578}" type="pres">
      <dgm:prSet presAssocID="{47DE9970-8839-4023-84A5-AF2FF29F317B}" presName="bgRect" presStyleLbl="bgShp" presStyleIdx="4" presStyleCnt="5"/>
      <dgm:spPr/>
    </dgm:pt>
    <dgm:pt modelId="{60B1E656-A9A8-4F4C-B84B-6F6C91E0C694}" type="pres">
      <dgm:prSet presAssocID="{47DE9970-8839-4023-84A5-AF2FF29F317B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nching Diagram"/>
        </a:ext>
      </dgm:extLst>
    </dgm:pt>
    <dgm:pt modelId="{2C1BCBF4-9A41-4B01-94B4-F2E7D8C53DE8}" type="pres">
      <dgm:prSet presAssocID="{47DE9970-8839-4023-84A5-AF2FF29F317B}" presName="spaceRect" presStyleCnt="0"/>
      <dgm:spPr/>
    </dgm:pt>
    <dgm:pt modelId="{CB1F9461-98FB-4201-937F-EB17472E9FE2}" type="pres">
      <dgm:prSet presAssocID="{47DE9970-8839-4023-84A5-AF2FF29F317B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5323F025-00E9-4E08-888B-BAB7CFE75A4B}" srcId="{4D5A54D3-28BA-4F0C-B9F9-9AC48544EC73}" destId="{130A7861-5CEE-4300-AD92-3A969F216AB1}" srcOrd="2" destOrd="0" parTransId="{EBE09AC5-11C4-4ED9-94AE-DF514301F83A}" sibTransId="{2B19E968-1623-4070-99F1-33A3B9D618CD}"/>
    <dgm:cxn modelId="{F50F6D35-7689-4725-B994-BD76384EE47B}" type="presOf" srcId="{DFB730B6-9AA6-493C-911F-17C25A481786}" destId="{24F2D5C2-B77E-49C1-B3F2-80E604C5B79A}" srcOrd="0" destOrd="0" presId="urn:microsoft.com/office/officeart/2018/2/layout/IconVerticalSolidList"/>
    <dgm:cxn modelId="{F3F0DE37-A9B0-415F-80D6-A53EB30CB116}" srcId="{4D5A54D3-28BA-4F0C-B9F9-9AC48544EC73}" destId="{313AFF19-BB35-4D2A-A468-D9830991458A}" srcOrd="0" destOrd="0" parTransId="{DA83B64B-95C5-4844-9B42-E6D3393082FE}" sibTransId="{6EC1B3A1-BAF7-443D-B9E1-C74BB834175D}"/>
    <dgm:cxn modelId="{52554142-C1BD-4E2A-8309-BC89BA9DA992}" type="presOf" srcId="{130A7861-5CEE-4300-AD92-3A969F216AB1}" destId="{942521E4-07EC-410E-B8AB-EA24545B5530}" srcOrd="0" destOrd="0" presId="urn:microsoft.com/office/officeart/2018/2/layout/IconVerticalSolidList"/>
    <dgm:cxn modelId="{20E6AE85-732F-41F8-A2C6-B37881356DDA}" type="presOf" srcId="{20653C61-63C5-49DD-9118-B5F963150524}" destId="{705C26F1-E907-447F-986B-A34392B8BD8D}" srcOrd="0" destOrd="0" presId="urn:microsoft.com/office/officeart/2018/2/layout/IconVerticalSolidList"/>
    <dgm:cxn modelId="{EC23F487-4838-4A4E-B012-45E940E0FF4E}" type="presOf" srcId="{313AFF19-BB35-4D2A-A468-D9830991458A}" destId="{11B262A2-4DCA-4C75-89E6-ACB2BB0EC39E}" srcOrd="0" destOrd="0" presId="urn:microsoft.com/office/officeart/2018/2/layout/IconVerticalSolidList"/>
    <dgm:cxn modelId="{043A4A8D-2AA7-4BD6-ABAF-58D6CAF51B4C}" type="presOf" srcId="{4D5A54D3-28BA-4F0C-B9F9-9AC48544EC73}" destId="{044363B5-F0A6-47EF-BEB6-4B3635476609}" srcOrd="0" destOrd="0" presId="urn:microsoft.com/office/officeart/2018/2/layout/IconVerticalSolidList"/>
    <dgm:cxn modelId="{C17D0EAB-22E2-48DB-84E3-E3F22FB74C86}" srcId="{4D5A54D3-28BA-4F0C-B9F9-9AC48544EC73}" destId="{47DE9970-8839-4023-84A5-AF2FF29F317B}" srcOrd="4" destOrd="0" parTransId="{EED1ECCD-6ACE-4648-B184-6EB58AD9BF41}" sibTransId="{B78B8D66-56F9-4D9F-BA1C-7FD304DC48B0}"/>
    <dgm:cxn modelId="{267842E3-5C00-4C1A-8EFB-8F5049B07BE3}" srcId="{4D5A54D3-28BA-4F0C-B9F9-9AC48544EC73}" destId="{DFB730B6-9AA6-493C-911F-17C25A481786}" srcOrd="1" destOrd="0" parTransId="{C094CF84-BC0C-423A-B144-76CFA3571B14}" sibTransId="{23F9B382-92BC-49BA-9F7D-11547EC19DE8}"/>
    <dgm:cxn modelId="{EBE66AF3-8402-4B14-A828-64F697B47744}" type="presOf" srcId="{47DE9970-8839-4023-84A5-AF2FF29F317B}" destId="{CB1F9461-98FB-4201-937F-EB17472E9FE2}" srcOrd="0" destOrd="0" presId="urn:microsoft.com/office/officeart/2018/2/layout/IconVerticalSolidList"/>
    <dgm:cxn modelId="{2CCA6AFE-E362-44E5-9569-0F8A64C054C2}" srcId="{4D5A54D3-28BA-4F0C-B9F9-9AC48544EC73}" destId="{20653C61-63C5-49DD-9118-B5F963150524}" srcOrd="3" destOrd="0" parTransId="{B45F1A98-988B-4EFC-9035-D0AE5DA92838}" sibTransId="{85C08B03-1D04-4336-BAD3-8C4EFE7946F4}"/>
    <dgm:cxn modelId="{1D0BC391-879C-4907-AE1B-3BD3FAAF3DCF}" type="presParOf" srcId="{044363B5-F0A6-47EF-BEB6-4B3635476609}" destId="{077373A6-2554-4200-8BDA-B8965237EA6A}" srcOrd="0" destOrd="0" presId="urn:microsoft.com/office/officeart/2018/2/layout/IconVerticalSolidList"/>
    <dgm:cxn modelId="{18874304-5AD0-49AF-B001-56BF01BE0D46}" type="presParOf" srcId="{077373A6-2554-4200-8BDA-B8965237EA6A}" destId="{0784C266-7B7C-4079-9F0F-484C90486DA4}" srcOrd="0" destOrd="0" presId="urn:microsoft.com/office/officeart/2018/2/layout/IconVerticalSolidList"/>
    <dgm:cxn modelId="{DD8EECDF-FF07-4287-A055-BBA2FFE2F6D6}" type="presParOf" srcId="{077373A6-2554-4200-8BDA-B8965237EA6A}" destId="{17C56E10-5CCB-4D5F-8DCA-6015F68D2BD6}" srcOrd="1" destOrd="0" presId="urn:microsoft.com/office/officeart/2018/2/layout/IconVerticalSolidList"/>
    <dgm:cxn modelId="{D52C1DE7-955B-4095-9328-096752F54D26}" type="presParOf" srcId="{077373A6-2554-4200-8BDA-B8965237EA6A}" destId="{64EDCFB3-B366-440F-A5D5-55DE273D1933}" srcOrd="2" destOrd="0" presId="urn:microsoft.com/office/officeart/2018/2/layout/IconVerticalSolidList"/>
    <dgm:cxn modelId="{16661E69-07DF-4404-8617-D434E8AA69CE}" type="presParOf" srcId="{077373A6-2554-4200-8BDA-B8965237EA6A}" destId="{11B262A2-4DCA-4C75-89E6-ACB2BB0EC39E}" srcOrd="3" destOrd="0" presId="urn:microsoft.com/office/officeart/2018/2/layout/IconVerticalSolidList"/>
    <dgm:cxn modelId="{ECEDF4D6-3F35-42D5-A91F-5315B641A0CC}" type="presParOf" srcId="{044363B5-F0A6-47EF-BEB6-4B3635476609}" destId="{0797C539-CEB2-494B-B8E6-704646E44B17}" srcOrd="1" destOrd="0" presId="urn:microsoft.com/office/officeart/2018/2/layout/IconVerticalSolidList"/>
    <dgm:cxn modelId="{6D0395F8-8C6E-4DD1-832B-66309262B1D8}" type="presParOf" srcId="{044363B5-F0A6-47EF-BEB6-4B3635476609}" destId="{43581577-44BD-4F6A-80B0-14CE378EF705}" srcOrd="2" destOrd="0" presId="urn:microsoft.com/office/officeart/2018/2/layout/IconVerticalSolidList"/>
    <dgm:cxn modelId="{6CDC86EE-843D-4B02-BE62-346E29CA193D}" type="presParOf" srcId="{43581577-44BD-4F6A-80B0-14CE378EF705}" destId="{FFD89C3B-2CA0-4F14-A051-E4F89AC3216C}" srcOrd="0" destOrd="0" presId="urn:microsoft.com/office/officeart/2018/2/layout/IconVerticalSolidList"/>
    <dgm:cxn modelId="{A865C698-EA64-45DB-8262-41F0783238A4}" type="presParOf" srcId="{43581577-44BD-4F6A-80B0-14CE378EF705}" destId="{5C25BC57-4C60-4032-A2A1-534ABC1ADD77}" srcOrd="1" destOrd="0" presId="urn:microsoft.com/office/officeart/2018/2/layout/IconVerticalSolidList"/>
    <dgm:cxn modelId="{A3563C92-4D97-4737-B63F-F28E4FABCBB8}" type="presParOf" srcId="{43581577-44BD-4F6A-80B0-14CE378EF705}" destId="{1D83457B-9CA3-4871-926B-99EDA92A10D1}" srcOrd="2" destOrd="0" presId="urn:microsoft.com/office/officeart/2018/2/layout/IconVerticalSolidList"/>
    <dgm:cxn modelId="{FA1439E5-CDE5-4C1B-B7D4-C15D0935CD64}" type="presParOf" srcId="{43581577-44BD-4F6A-80B0-14CE378EF705}" destId="{24F2D5C2-B77E-49C1-B3F2-80E604C5B79A}" srcOrd="3" destOrd="0" presId="urn:microsoft.com/office/officeart/2018/2/layout/IconVerticalSolidList"/>
    <dgm:cxn modelId="{035871A1-E056-40BB-98D5-A318FB4576A9}" type="presParOf" srcId="{044363B5-F0A6-47EF-BEB6-4B3635476609}" destId="{20FA902E-5124-462B-BA04-16DCDD0675DC}" srcOrd="3" destOrd="0" presId="urn:microsoft.com/office/officeart/2018/2/layout/IconVerticalSolidList"/>
    <dgm:cxn modelId="{4F949913-E267-4B50-A84C-FFE10D7EADB5}" type="presParOf" srcId="{044363B5-F0A6-47EF-BEB6-4B3635476609}" destId="{6A3CC958-1A5D-407B-9956-6C62F963AA18}" srcOrd="4" destOrd="0" presId="urn:microsoft.com/office/officeart/2018/2/layout/IconVerticalSolidList"/>
    <dgm:cxn modelId="{4FA3B653-162C-4C97-A184-8DFFD3167FED}" type="presParOf" srcId="{6A3CC958-1A5D-407B-9956-6C62F963AA18}" destId="{04A652CE-22E0-4ADA-A4DC-00F4F201C6F8}" srcOrd="0" destOrd="0" presId="urn:microsoft.com/office/officeart/2018/2/layout/IconVerticalSolidList"/>
    <dgm:cxn modelId="{C2F058CC-BC40-46C9-9BE5-41DF08F6ED36}" type="presParOf" srcId="{6A3CC958-1A5D-407B-9956-6C62F963AA18}" destId="{3B6DDE5A-DB0C-444F-8CCD-663887577139}" srcOrd="1" destOrd="0" presId="urn:microsoft.com/office/officeart/2018/2/layout/IconVerticalSolidList"/>
    <dgm:cxn modelId="{E03D0278-22AC-4AF5-96B2-8383C9FE06C0}" type="presParOf" srcId="{6A3CC958-1A5D-407B-9956-6C62F963AA18}" destId="{A1C350FD-5363-4D55-940F-7410917EEA72}" srcOrd="2" destOrd="0" presId="urn:microsoft.com/office/officeart/2018/2/layout/IconVerticalSolidList"/>
    <dgm:cxn modelId="{B6BF829C-E890-4880-9F4F-BAECE1653A25}" type="presParOf" srcId="{6A3CC958-1A5D-407B-9956-6C62F963AA18}" destId="{942521E4-07EC-410E-B8AB-EA24545B5530}" srcOrd="3" destOrd="0" presId="urn:microsoft.com/office/officeart/2018/2/layout/IconVerticalSolidList"/>
    <dgm:cxn modelId="{68DB06CC-0348-40EE-94FD-8BF534749538}" type="presParOf" srcId="{044363B5-F0A6-47EF-BEB6-4B3635476609}" destId="{C044B351-1769-4AD8-97B3-8203C7A377C3}" srcOrd="5" destOrd="0" presId="urn:microsoft.com/office/officeart/2018/2/layout/IconVerticalSolidList"/>
    <dgm:cxn modelId="{BEDBC813-09F2-4528-8B1D-F46052BD8810}" type="presParOf" srcId="{044363B5-F0A6-47EF-BEB6-4B3635476609}" destId="{7EA4F0E9-804D-4BA7-8F78-062068A14FA3}" srcOrd="6" destOrd="0" presId="urn:microsoft.com/office/officeart/2018/2/layout/IconVerticalSolidList"/>
    <dgm:cxn modelId="{4597657F-F764-4A2E-A98E-012E56F84D8B}" type="presParOf" srcId="{7EA4F0E9-804D-4BA7-8F78-062068A14FA3}" destId="{FD36F51A-72D6-451D-A1F9-57A664F9D7B9}" srcOrd="0" destOrd="0" presId="urn:microsoft.com/office/officeart/2018/2/layout/IconVerticalSolidList"/>
    <dgm:cxn modelId="{066C90F6-19F7-40E1-B354-E48F4D4E96BB}" type="presParOf" srcId="{7EA4F0E9-804D-4BA7-8F78-062068A14FA3}" destId="{079D9BCF-0524-4AFA-BF75-8E99C6F43995}" srcOrd="1" destOrd="0" presId="urn:microsoft.com/office/officeart/2018/2/layout/IconVerticalSolidList"/>
    <dgm:cxn modelId="{B7DC437B-12B8-4916-8C7C-5C23B6AFAF1A}" type="presParOf" srcId="{7EA4F0E9-804D-4BA7-8F78-062068A14FA3}" destId="{088A3F75-3AD9-45D2-BA04-57A6656DABB4}" srcOrd="2" destOrd="0" presId="urn:microsoft.com/office/officeart/2018/2/layout/IconVerticalSolidList"/>
    <dgm:cxn modelId="{9D2EBAE2-346A-4CA4-98F5-DD96ABB30A33}" type="presParOf" srcId="{7EA4F0E9-804D-4BA7-8F78-062068A14FA3}" destId="{705C26F1-E907-447F-986B-A34392B8BD8D}" srcOrd="3" destOrd="0" presId="urn:microsoft.com/office/officeart/2018/2/layout/IconVerticalSolidList"/>
    <dgm:cxn modelId="{80B0F07A-7468-402C-8632-E4C1FACF3BED}" type="presParOf" srcId="{044363B5-F0A6-47EF-BEB6-4B3635476609}" destId="{0AEEFE18-4D95-436B-8D7C-655FC9240181}" srcOrd="7" destOrd="0" presId="urn:microsoft.com/office/officeart/2018/2/layout/IconVerticalSolidList"/>
    <dgm:cxn modelId="{BEC94E03-D70C-4139-BD84-DB6AA11B4BCA}" type="presParOf" srcId="{044363B5-F0A6-47EF-BEB6-4B3635476609}" destId="{DC7891D5-D46D-4AC4-B76B-B04940443059}" srcOrd="8" destOrd="0" presId="urn:microsoft.com/office/officeart/2018/2/layout/IconVerticalSolidList"/>
    <dgm:cxn modelId="{12107471-B10D-4C52-9540-65670570F6F2}" type="presParOf" srcId="{DC7891D5-D46D-4AC4-B76B-B04940443059}" destId="{C7206481-9062-4DBA-9D62-0AA643C2C578}" srcOrd="0" destOrd="0" presId="urn:microsoft.com/office/officeart/2018/2/layout/IconVerticalSolidList"/>
    <dgm:cxn modelId="{C9777DD0-506D-47C8-A8E3-235B05D55256}" type="presParOf" srcId="{DC7891D5-D46D-4AC4-B76B-B04940443059}" destId="{60B1E656-A9A8-4F4C-B84B-6F6C91E0C694}" srcOrd="1" destOrd="0" presId="urn:microsoft.com/office/officeart/2018/2/layout/IconVerticalSolidList"/>
    <dgm:cxn modelId="{17E88467-23A7-48E7-B9C6-245A3ADF0234}" type="presParOf" srcId="{DC7891D5-D46D-4AC4-B76B-B04940443059}" destId="{2C1BCBF4-9A41-4B01-94B4-F2E7D8C53DE8}" srcOrd="2" destOrd="0" presId="urn:microsoft.com/office/officeart/2018/2/layout/IconVerticalSolidList"/>
    <dgm:cxn modelId="{34FBAD6F-6987-4B5E-B19F-71F1F4AAF326}" type="presParOf" srcId="{DC7891D5-D46D-4AC4-B76B-B04940443059}" destId="{CB1F9461-98FB-4201-937F-EB17472E9FE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914BD62-3E8C-4CD7-BC50-58F827E75044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2FE505E6-018F-4D1E-A7BD-2ADFD1B4CAA0}">
      <dgm:prSet/>
      <dgm:spPr/>
      <dgm:t>
        <a:bodyPr/>
        <a:lstStyle/>
        <a:p>
          <a:r>
            <a:rPr lang="en-US" dirty="0"/>
            <a:t>Testimonial 1: "The Contract Monthly Claim System has drastically reduced our claims processing time and improved accuracy. It’s been a game-changer for our business!"– John Smith, CFO, ABC Construction</a:t>
          </a:r>
        </a:p>
      </dgm:t>
    </dgm:pt>
    <dgm:pt modelId="{467C6355-F60B-4CB8-B6BD-B119243B3D26}" type="parTrans" cxnId="{60DA693A-0473-4A38-9413-8C2D3EE8412F}">
      <dgm:prSet/>
      <dgm:spPr/>
      <dgm:t>
        <a:bodyPr/>
        <a:lstStyle/>
        <a:p>
          <a:endParaRPr lang="en-US"/>
        </a:p>
      </dgm:t>
    </dgm:pt>
    <dgm:pt modelId="{A2A3534F-9EE7-42EF-9AA9-164DC07D310A}" type="sibTrans" cxnId="{60DA693A-0473-4A38-9413-8C2D3EE8412F}">
      <dgm:prSet/>
      <dgm:spPr/>
      <dgm:t>
        <a:bodyPr/>
        <a:lstStyle/>
        <a:p>
          <a:endParaRPr lang="en-US"/>
        </a:p>
      </dgm:t>
    </dgm:pt>
    <dgm:pt modelId="{AA2C50D1-E869-4BBF-84A9-D08BA4A91A76}">
      <dgm:prSet/>
      <dgm:spPr/>
      <dgm:t>
        <a:bodyPr/>
        <a:lstStyle/>
        <a:p>
          <a:r>
            <a:rPr lang="en-US" dirty="0"/>
            <a:t>Testimonial 2: "With real-time tracking and automated claim generation, our team can now focus on strategic tasks instead of chasing documents. We’ve seen a significant improvement in efficiency."– Jane Doe, Operations Manager, XYZ Corp.</a:t>
          </a:r>
        </a:p>
      </dgm:t>
    </dgm:pt>
    <dgm:pt modelId="{1BB92200-8EE0-415A-BBE2-91D7432F4CD9}" type="parTrans" cxnId="{72834E3E-0F00-4815-B3F6-01DED7CB820F}">
      <dgm:prSet/>
      <dgm:spPr/>
      <dgm:t>
        <a:bodyPr/>
        <a:lstStyle/>
        <a:p>
          <a:endParaRPr lang="en-US"/>
        </a:p>
      </dgm:t>
    </dgm:pt>
    <dgm:pt modelId="{8BF1025A-4BBF-4036-BA42-EC0AFF5BD89D}" type="sibTrans" cxnId="{72834E3E-0F00-4815-B3F6-01DED7CB820F}">
      <dgm:prSet/>
      <dgm:spPr/>
      <dgm:t>
        <a:bodyPr/>
        <a:lstStyle/>
        <a:p>
          <a:endParaRPr lang="en-US"/>
        </a:p>
      </dgm:t>
    </dgm:pt>
    <dgm:pt modelId="{F695233B-2A2C-4D46-BA87-2CC7D5DA54F7}">
      <dgm:prSet/>
      <dgm:spPr/>
      <dgm:t>
        <a:bodyPr/>
        <a:lstStyle/>
        <a:p>
          <a:r>
            <a:rPr lang="en-US" dirty="0"/>
            <a:t>Testimonial 3: "The system integrates seamlessly with our accounting software, reducing errors and speeding up reconciliation. It has saved us countless hours!"– David Lee, Financial Controller, LMN Ltd.</a:t>
          </a:r>
        </a:p>
      </dgm:t>
    </dgm:pt>
    <dgm:pt modelId="{515D09D8-C81E-40B8-9FD2-32137C8E349C}" type="parTrans" cxnId="{AAC2AF5F-B0C4-456B-A301-3D7582328126}">
      <dgm:prSet/>
      <dgm:spPr/>
      <dgm:t>
        <a:bodyPr/>
        <a:lstStyle/>
        <a:p>
          <a:endParaRPr lang="en-US"/>
        </a:p>
      </dgm:t>
    </dgm:pt>
    <dgm:pt modelId="{BD1782C4-C470-4E58-8642-A2586340DF27}" type="sibTrans" cxnId="{AAC2AF5F-B0C4-456B-A301-3D7582328126}">
      <dgm:prSet/>
      <dgm:spPr/>
      <dgm:t>
        <a:bodyPr/>
        <a:lstStyle/>
        <a:p>
          <a:endParaRPr lang="en-US"/>
        </a:p>
      </dgm:t>
    </dgm:pt>
    <dgm:pt modelId="{D4131C74-2FC6-4DCF-A9F3-3A332C2BC329}" type="pres">
      <dgm:prSet presAssocID="{6914BD62-3E8C-4CD7-BC50-58F827E75044}" presName="root" presStyleCnt="0">
        <dgm:presLayoutVars>
          <dgm:dir/>
          <dgm:resizeHandles val="exact"/>
        </dgm:presLayoutVars>
      </dgm:prSet>
      <dgm:spPr/>
    </dgm:pt>
    <dgm:pt modelId="{6FE7B5D2-9482-42A4-A8B9-D635EFFBBFFB}" type="pres">
      <dgm:prSet presAssocID="{2FE505E6-018F-4D1E-A7BD-2ADFD1B4CAA0}" presName="compNode" presStyleCnt="0"/>
      <dgm:spPr/>
    </dgm:pt>
    <dgm:pt modelId="{D5068517-352E-4852-8266-9A651A010F51}" type="pres">
      <dgm:prSet presAssocID="{2FE505E6-018F-4D1E-A7BD-2ADFD1B4CAA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ce"/>
        </a:ext>
      </dgm:extLst>
    </dgm:pt>
    <dgm:pt modelId="{4711D050-4612-4D68-BCA4-6C2B2C2824F2}" type="pres">
      <dgm:prSet presAssocID="{2FE505E6-018F-4D1E-A7BD-2ADFD1B4CAA0}" presName="spaceRect" presStyleCnt="0"/>
      <dgm:spPr/>
    </dgm:pt>
    <dgm:pt modelId="{E8E01F58-4BD9-4C8A-9373-FFC99EA5899A}" type="pres">
      <dgm:prSet presAssocID="{2FE505E6-018F-4D1E-A7BD-2ADFD1B4CAA0}" presName="textRect" presStyleLbl="revTx" presStyleIdx="0" presStyleCnt="3">
        <dgm:presLayoutVars>
          <dgm:chMax val="1"/>
          <dgm:chPref val="1"/>
        </dgm:presLayoutVars>
      </dgm:prSet>
      <dgm:spPr/>
    </dgm:pt>
    <dgm:pt modelId="{33ADC5F8-9C6B-4C27-8769-D8DAC2443259}" type="pres">
      <dgm:prSet presAssocID="{A2A3534F-9EE7-42EF-9AA9-164DC07D310A}" presName="sibTrans" presStyleCnt="0"/>
      <dgm:spPr/>
    </dgm:pt>
    <dgm:pt modelId="{660D2DE8-FA18-4D73-9744-0C12941D26E2}" type="pres">
      <dgm:prSet presAssocID="{AA2C50D1-E869-4BBF-84A9-D08BA4A91A76}" presName="compNode" presStyleCnt="0"/>
      <dgm:spPr/>
    </dgm:pt>
    <dgm:pt modelId="{8BAE0443-A6B2-4575-A103-2457BB3389F3}" type="pres">
      <dgm:prSet presAssocID="{AA2C50D1-E869-4BBF-84A9-D08BA4A91A7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orkflow"/>
        </a:ext>
      </dgm:extLst>
    </dgm:pt>
    <dgm:pt modelId="{D7CEFF5F-15A1-496C-AE5C-B573A72067B0}" type="pres">
      <dgm:prSet presAssocID="{AA2C50D1-E869-4BBF-84A9-D08BA4A91A76}" presName="spaceRect" presStyleCnt="0"/>
      <dgm:spPr/>
    </dgm:pt>
    <dgm:pt modelId="{4C719AD0-8C0C-4115-A86F-91BC050B1AD3}" type="pres">
      <dgm:prSet presAssocID="{AA2C50D1-E869-4BBF-84A9-D08BA4A91A76}" presName="textRect" presStyleLbl="revTx" presStyleIdx="1" presStyleCnt="3">
        <dgm:presLayoutVars>
          <dgm:chMax val="1"/>
          <dgm:chPref val="1"/>
        </dgm:presLayoutVars>
      </dgm:prSet>
      <dgm:spPr/>
    </dgm:pt>
    <dgm:pt modelId="{F1C96E1F-9AFD-47CF-94D7-75D409BBF1ED}" type="pres">
      <dgm:prSet presAssocID="{8BF1025A-4BBF-4036-BA42-EC0AFF5BD89D}" presName="sibTrans" presStyleCnt="0"/>
      <dgm:spPr/>
    </dgm:pt>
    <dgm:pt modelId="{FF411D96-5020-4755-8CB7-E29A237CF486}" type="pres">
      <dgm:prSet presAssocID="{F695233B-2A2C-4D46-BA87-2CC7D5DA54F7}" presName="compNode" presStyleCnt="0"/>
      <dgm:spPr/>
    </dgm:pt>
    <dgm:pt modelId="{E71D4FE0-2384-4AA1-80FE-C0FBC76F49A2}" type="pres">
      <dgm:prSet presAssocID="{F695233B-2A2C-4D46-BA87-2CC7D5DA54F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uge"/>
        </a:ext>
      </dgm:extLst>
    </dgm:pt>
    <dgm:pt modelId="{941EAE8B-7FD7-45CE-AB94-80E13F901E16}" type="pres">
      <dgm:prSet presAssocID="{F695233B-2A2C-4D46-BA87-2CC7D5DA54F7}" presName="spaceRect" presStyleCnt="0"/>
      <dgm:spPr/>
    </dgm:pt>
    <dgm:pt modelId="{D15B4FA6-F4D4-4480-B1B0-18E538553166}" type="pres">
      <dgm:prSet presAssocID="{F695233B-2A2C-4D46-BA87-2CC7D5DA54F7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67053303-E174-40D0-9A8C-9AED9C5A021A}" type="presOf" srcId="{2FE505E6-018F-4D1E-A7BD-2ADFD1B4CAA0}" destId="{E8E01F58-4BD9-4C8A-9373-FFC99EA5899A}" srcOrd="0" destOrd="0" presId="urn:microsoft.com/office/officeart/2018/2/layout/IconLabelList"/>
    <dgm:cxn modelId="{3D705417-7196-4EAF-856B-8B0FD18273FB}" type="presOf" srcId="{6914BD62-3E8C-4CD7-BC50-58F827E75044}" destId="{D4131C74-2FC6-4DCF-A9F3-3A332C2BC329}" srcOrd="0" destOrd="0" presId="urn:microsoft.com/office/officeart/2018/2/layout/IconLabelList"/>
    <dgm:cxn modelId="{60DA693A-0473-4A38-9413-8C2D3EE8412F}" srcId="{6914BD62-3E8C-4CD7-BC50-58F827E75044}" destId="{2FE505E6-018F-4D1E-A7BD-2ADFD1B4CAA0}" srcOrd="0" destOrd="0" parTransId="{467C6355-F60B-4CB8-B6BD-B119243B3D26}" sibTransId="{A2A3534F-9EE7-42EF-9AA9-164DC07D310A}"/>
    <dgm:cxn modelId="{72834E3E-0F00-4815-B3F6-01DED7CB820F}" srcId="{6914BD62-3E8C-4CD7-BC50-58F827E75044}" destId="{AA2C50D1-E869-4BBF-84A9-D08BA4A91A76}" srcOrd="1" destOrd="0" parTransId="{1BB92200-8EE0-415A-BBE2-91D7432F4CD9}" sibTransId="{8BF1025A-4BBF-4036-BA42-EC0AFF5BD89D}"/>
    <dgm:cxn modelId="{AAC2AF5F-B0C4-456B-A301-3D7582328126}" srcId="{6914BD62-3E8C-4CD7-BC50-58F827E75044}" destId="{F695233B-2A2C-4D46-BA87-2CC7D5DA54F7}" srcOrd="2" destOrd="0" parTransId="{515D09D8-C81E-40B8-9FD2-32137C8E349C}" sibTransId="{BD1782C4-C470-4E58-8642-A2586340DF27}"/>
    <dgm:cxn modelId="{0DE96585-B8BA-4045-9F0B-1B59268E7817}" type="presOf" srcId="{F695233B-2A2C-4D46-BA87-2CC7D5DA54F7}" destId="{D15B4FA6-F4D4-4480-B1B0-18E538553166}" srcOrd="0" destOrd="0" presId="urn:microsoft.com/office/officeart/2018/2/layout/IconLabelList"/>
    <dgm:cxn modelId="{CAF06A87-8791-48F7-96B7-5404F4755564}" type="presOf" srcId="{AA2C50D1-E869-4BBF-84A9-D08BA4A91A76}" destId="{4C719AD0-8C0C-4115-A86F-91BC050B1AD3}" srcOrd="0" destOrd="0" presId="urn:microsoft.com/office/officeart/2018/2/layout/IconLabelList"/>
    <dgm:cxn modelId="{A0622EE9-1225-4E6F-8E21-A975E662BD44}" type="presParOf" srcId="{D4131C74-2FC6-4DCF-A9F3-3A332C2BC329}" destId="{6FE7B5D2-9482-42A4-A8B9-D635EFFBBFFB}" srcOrd="0" destOrd="0" presId="urn:microsoft.com/office/officeart/2018/2/layout/IconLabelList"/>
    <dgm:cxn modelId="{042D4F37-5C23-47F6-BAFB-ED0C4D98A6EE}" type="presParOf" srcId="{6FE7B5D2-9482-42A4-A8B9-D635EFFBBFFB}" destId="{D5068517-352E-4852-8266-9A651A010F51}" srcOrd="0" destOrd="0" presId="urn:microsoft.com/office/officeart/2018/2/layout/IconLabelList"/>
    <dgm:cxn modelId="{5F6D820C-4348-44C1-A0D8-A56DB3F7B714}" type="presParOf" srcId="{6FE7B5D2-9482-42A4-A8B9-D635EFFBBFFB}" destId="{4711D050-4612-4D68-BCA4-6C2B2C2824F2}" srcOrd="1" destOrd="0" presId="urn:microsoft.com/office/officeart/2018/2/layout/IconLabelList"/>
    <dgm:cxn modelId="{09F3CC7A-E775-4AD4-A370-90AF240F1730}" type="presParOf" srcId="{6FE7B5D2-9482-42A4-A8B9-D635EFFBBFFB}" destId="{E8E01F58-4BD9-4C8A-9373-FFC99EA5899A}" srcOrd="2" destOrd="0" presId="urn:microsoft.com/office/officeart/2018/2/layout/IconLabelList"/>
    <dgm:cxn modelId="{E1A0532E-DB50-4EDB-B968-7CA926EA7D82}" type="presParOf" srcId="{D4131C74-2FC6-4DCF-A9F3-3A332C2BC329}" destId="{33ADC5F8-9C6B-4C27-8769-D8DAC2443259}" srcOrd="1" destOrd="0" presId="urn:microsoft.com/office/officeart/2018/2/layout/IconLabelList"/>
    <dgm:cxn modelId="{B480754E-6A81-4226-93C7-E0A639E81761}" type="presParOf" srcId="{D4131C74-2FC6-4DCF-A9F3-3A332C2BC329}" destId="{660D2DE8-FA18-4D73-9744-0C12941D26E2}" srcOrd="2" destOrd="0" presId="urn:microsoft.com/office/officeart/2018/2/layout/IconLabelList"/>
    <dgm:cxn modelId="{AF0535EE-C53A-4881-9734-77C8A2DA5E7A}" type="presParOf" srcId="{660D2DE8-FA18-4D73-9744-0C12941D26E2}" destId="{8BAE0443-A6B2-4575-A103-2457BB3389F3}" srcOrd="0" destOrd="0" presId="urn:microsoft.com/office/officeart/2018/2/layout/IconLabelList"/>
    <dgm:cxn modelId="{823C1385-4A4E-4325-9A97-9061E6232EAC}" type="presParOf" srcId="{660D2DE8-FA18-4D73-9744-0C12941D26E2}" destId="{D7CEFF5F-15A1-496C-AE5C-B573A72067B0}" srcOrd="1" destOrd="0" presId="urn:microsoft.com/office/officeart/2018/2/layout/IconLabelList"/>
    <dgm:cxn modelId="{E2A629DB-45D8-4E94-94B8-DB0B4A12A2BE}" type="presParOf" srcId="{660D2DE8-FA18-4D73-9744-0C12941D26E2}" destId="{4C719AD0-8C0C-4115-A86F-91BC050B1AD3}" srcOrd="2" destOrd="0" presId="urn:microsoft.com/office/officeart/2018/2/layout/IconLabelList"/>
    <dgm:cxn modelId="{504C39FE-B3B4-471C-82F1-60FFC3E245EB}" type="presParOf" srcId="{D4131C74-2FC6-4DCF-A9F3-3A332C2BC329}" destId="{F1C96E1F-9AFD-47CF-94D7-75D409BBF1ED}" srcOrd="3" destOrd="0" presId="urn:microsoft.com/office/officeart/2018/2/layout/IconLabelList"/>
    <dgm:cxn modelId="{2CB2420C-FA1E-4882-9B9F-6CDBFD0DDF62}" type="presParOf" srcId="{D4131C74-2FC6-4DCF-A9F3-3A332C2BC329}" destId="{FF411D96-5020-4755-8CB7-E29A237CF486}" srcOrd="4" destOrd="0" presId="urn:microsoft.com/office/officeart/2018/2/layout/IconLabelList"/>
    <dgm:cxn modelId="{ADF594D3-6CD4-450B-B2C3-0ED1220337AD}" type="presParOf" srcId="{FF411D96-5020-4755-8CB7-E29A237CF486}" destId="{E71D4FE0-2384-4AA1-80FE-C0FBC76F49A2}" srcOrd="0" destOrd="0" presId="urn:microsoft.com/office/officeart/2018/2/layout/IconLabelList"/>
    <dgm:cxn modelId="{8D7EE329-D537-4520-8B8A-3E4E339FF146}" type="presParOf" srcId="{FF411D96-5020-4755-8CB7-E29A237CF486}" destId="{941EAE8B-7FD7-45CE-AB94-80E13F901E16}" srcOrd="1" destOrd="0" presId="urn:microsoft.com/office/officeart/2018/2/layout/IconLabelList"/>
    <dgm:cxn modelId="{51C432A7-1239-4E4A-A61A-5573EC5CDC4B}" type="presParOf" srcId="{FF411D96-5020-4755-8CB7-E29A237CF486}" destId="{D15B4FA6-F4D4-4480-B1B0-18E538553166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177911-2A2D-4621-AFC6-B128DA76D553}">
      <dsp:nvSpPr>
        <dsp:cNvPr id="0" name=""/>
        <dsp:cNvSpPr/>
      </dsp:nvSpPr>
      <dsp:spPr>
        <a:xfrm>
          <a:off x="2791" y="1577824"/>
          <a:ext cx="2484079" cy="99363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1300" kern="1200"/>
            <a:t>Automated Claim Submission – Set recurring claims with automated reminders.</a:t>
          </a:r>
          <a:endParaRPr lang="en-US" sz="1300" kern="1200"/>
        </a:p>
      </dsp:txBody>
      <dsp:txXfrm>
        <a:off x="499607" y="1577824"/>
        <a:ext cx="1490448" cy="993631"/>
      </dsp:txXfrm>
    </dsp:sp>
    <dsp:sp modelId="{BEFD18F8-E09D-4D97-8C4D-34E2CFD60904}">
      <dsp:nvSpPr>
        <dsp:cNvPr id="0" name=""/>
        <dsp:cNvSpPr/>
      </dsp:nvSpPr>
      <dsp:spPr>
        <a:xfrm>
          <a:off x="2238462" y="1577824"/>
          <a:ext cx="2484079" cy="99363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1300" kern="1200"/>
            <a:t>Real-Time Tracking – Monitor claim status instantly</a:t>
          </a:r>
          <a:endParaRPr lang="en-US" sz="1300" kern="1200"/>
        </a:p>
      </dsp:txBody>
      <dsp:txXfrm>
        <a:off x="2735278" y="1577824"/>
        <a:ext cx="1490448" cy="993631"/>
      </dsp:txXfrm>
    </dsp:sp>
    <dsp:sp modelId="{8B1C435F-92F8-4AB5-9476-E69B6869C812}">
      <dsp:nvSpPr>
        <dsp:cNvPr id="0" name=""/>
        <dsp:cNvSpPr/>
      </dsp:nvSpPr>
      <dsp:spPr>
        <a:xfrm>
          <a:off x="4474133" y="1577824"/>
          <a:ext cx="2484079" cy="99363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1300" kern="1200"/>
            <a:t>.Data Integrity – Minimize errors with automated calculations</a:t>
          </a:r>
          <a:endParaRPr lang="en-US" sz="1300" kern="1200"/>
        </a:p>
      </dsp:txBody>
      <dsp:txXfrm>
        <a:off x="4970949" y="1577824"/>
        <a:ext cx="1490448" cy="993631"/>
      </dsp:txXfrm>
    </dsp:sp>
    <dsp:sp modelId="{A2C87D8F-92A2-4396-A5E2-61B62494471E}">
      <dsp:nvSpPr>
        <dsp:cNvPr id="0" name=""/>
        <dsp:cNvSpPr/>
      </dsp:nvSpPr>
      <dsp:spPr>
        <a:xfrm>
          <a:off x="6709804" y="1577824"/>
          <a:ext cx="2484079" cy="99363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1300" kern="1200"/>
            <a:t>.Reports &amp; Analytics – Access detailed performance data.</a:t>
          </a:r>
          <a:endParaRPr lang="en-US" sz="1300" kern="1200"/>
        </a:p>
      </dsp:txBody>
      <dsp:txXfrm>
        <a:off x="7206620" y="1577824"/>
        <a:ext cx="1490448" cy="993631"/>
      </dsp:txXfrm>
    </dsp:sp>
    <dsp:sp modelId="{2B5FB3DC-12CB-400D-A95D-37744BB7CACB}">
      <dsp:nvSpPr>
        <dsp:cNvPr id="0" name=""/>
        <dsp:cNvSpPr/>
      </dsp:nvSpPr>
      <dsp:spPr>
        <a:xfrm>
          <a:off x="8945475" y="1577824"/>
          <a:ext cx="2484079" cy="99363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1300" kern="1200"/>
            <a:t>Accounting Integration – Sync seamlessly with financial systems.</a:t>
          </a:r>
          <a:endParaRPr lang="en-US" sz="1300" kern="1200"/>
        </a:p>
      </dsp:txBody>
      <dsp:txXfrm>
        <a:off x="9442291" y="1577824"/>
        <a:ext cx="1490448" cy="99363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1C09FC-AA8D-45D2-995B-E350B53F06C5}">
      <dsp:nvSpPr>
        <dsp:cNvPr id="0" name=""/>
        <dsp:cNvSpPr/>
      </dsp:nvSpPr>
      <dsp:spPr>
        <a:xfrm>
          <a:off x="0" y="1515"/>
          <a:ext cx="10896600" cy="76785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1A9A45-79E9-4AEB-9207-4A7B108FFE33}">
      <dsp:nvSpPr>
        <dsp:cNvPr id="0" name=""/>
        <dsp:cNvSpPr/>
      </dsp:nvSpPr>
      <dsp:spPr>
        <a:xfrm>
          <a:off x="232276" y="174282"/>
          <a:ext cx="422320" cy="4223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0752D7-8684-4279-9822-8DCE9E57B701}">
      <dsp:nvSpPr>
        <dsp:cNvPr id="0" name=""/>
        <dsp:cNvSpPr/>
      </dsp:nvSpPr>
      <dsp:spPr>
        <a:xfrm>
          <a:off x="886872" y="1515"/>
          <a:ext cx="10009727" cy="7678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265" tIns="81265" rIns="81265" bIns="8126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Step 1: Create Contract (Define terms and payment schedules).</a:t>
          </a:r>
        </a:p>
      </dsp:txBody>
      <dsp:txXfrm>
        <a:off x="886872" y="1515"/>
        <a:ext cx="10009727" cy="767855"/>
      </dsp:txXfrm>
    </dsp:sp>
    <dsp:sp modelId="{4950233D-BB24-44DA-8CF0-0B591F3F8FA7}">
      <dsp:nvSpPr>
        <dsp:cNvPr id="0" name=""/>
        <dsp:cNvSpPr/>
      </dsp:nvSpPr>
      <dsp:spPr>
        <a:xfrm>
          <a:off x="0" y="961333"/>
          <a:ext cx="10896600" cy="76785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4598D0-E232-4CF2-A8DA-037E7B078F04}">
      <dsp:nvSpPr>
        <dsp:cNvPr id="0" name=""/>
        <dsp:cNvSpPr/>
      </dsp:nvSpPr>
      <dsp:spPr>
        <a:xfrm>
          <a:off x="232276" y="1134101"/>
          <a:ext cx="422320" cy="4223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EDA187-3B2B-4036-8BF0-15EFEFBF995D}">
      <dsp:nvSpPr>
        <dsp:cNvPr id="0" name=""/>
        <dsp:cNvSpPr/>
      </dsp:nvSpPr>
      <dsp:spPr>
        <a:xfrm>
          <a:off x="886872" y="961333"/>
          <a:ext cx="10009727" cy="7678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265" tIns="81265" rIns="81265" bIns="8126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Step 2: Generate Monthly Claims (Automatic generation and submission).</a:t>
          </a:r>
        </a:p>
      </dsp:txBody>
      <dsp:txXfrm>
        <a:off x="886872" y="961333"/>
        <a:ext cx="10009727" cy="767855"/>
      </dsp:txXfrm>
    </dsp:sp>
    <dsp:sp modelId="{F36A6D15-AEE9-4E46-BCCA-3DBC0BA533D1}">
      <dsp:nvSpPr>
        <dsp:cNvPr id="0" name=""/>
        <dsp:cNvSpPr/>
      </dsp:nvSpPr>
      <dsp:spPr>
        <a:xfrm>
          <a:off x="0" y="1921152"/>
          <a:ext cx="10896600" cy="76785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5F9274-DC41-43FA-AFDE-EC3406F0BEF9}">
      <dsp:nvSpPr>
        <dsp:cNvPr id="0" name=""/>
        <dsp:cNvSpPr/>
      </dsp:nvSpPr>
      <dsp:spPr>
        <a:xfrm>
          <a:off x="232276" y="2093920"/>
          <a:ext cx="422320" cy="42232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753579-6DEE-46D4-9137-9C21E79B05AE}">
      <dsp:nvSpPr>
        <dsp:cNvPr id="0" name=""/>
        <dsp:cNvSpPr/>
      </dsp:nvSpPr>
      <dsp:spPr>
        <a:xfrm>
          <a:off x="886872" y="1921152"/>
          <a:ext cx="10009727" cy="7678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265" tIns="81265" rIns="81265" bIns="8126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Step 3: Track Status (Real-time monitoring of claim progress).</a:t>
          </a:r>
        </a:p>
      </dsp:txBody>
      <dsp:txXfrm>
        <a:off x="886872" y="1921152"/>
        <a:ext cx="10009727" cy="767855"/>
      </dsp:txXfrm>
    </dsp:sp>
    <dsp:sp modelId="{C4C609EB-405C-4AB1-809D-F30516A9C383}">
      <dsp:nvSpPr>
        <dsp:cNvPr id="0" name=""/>
        <dsp:cNvSpPr/>
      </dsp:nvSpPr>
      <dsp:spPr>
        <a:xfrm>
          <a:off x="0" y="2880971"/>
          <a:ext cx="10896600" cy="76785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CB2743-A7BA-4970-BA9A-007ED678065F}">
      <dsp:nvSpPr>
        <dsp:cNvPr id="0" name=""/>
        <dsp:cNvSpPr/>
      </dsp:nvSpPr>
      <dsp:spPr>
        <a:xfrm>
          <a:off x="232276" y="3053739"/>
          <a:ext cx="422320" cy="42232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D1E721-C146-4946-AB42-A19004A34CB7}">
      <dsp:nvSpPr>
        <dsp:cNvPr id="0" name=""/>
        <dsp:cNvSpPr/>
      </dsp:nvSpPr>
      <dsp:spPr>
        <a:xfrm>
          <a:off x="886872" y="2880971"/>
          <a:ext cx="10009727" cy="7678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265" tIns="81265" rIns="81265" bIns="8126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Step 4: Reconciliation &amp; Reporting (Automated financial matching and reports).</a:t>
          </a:r>
        </a:p>
      </dsp:txBody>
      <dsp:txXfrm>
        <a:off x="886872" y="2880971"/>
        <a:ext cx="10009727" cy="76785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7265DD-A629-427C-9B9B-BC137BCDFEAB}">
      <dsp:nvSpPr>
        <dsp:cNvPr id="0" name=""/>
        <dsp:cNvSpPr/>
      </dsp:nvSpPr>
      <dsp:spPr>
        <a:xfrm>
          <a:off x="587842" y="704661"/>
          <a:ext cx="1448560" cy="144856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B3BA63-42FB-41F7-B49B-4A3ACF054D95}">
      <dsp:nvSpPr>
        <dsp:cNvPr id="0" name=""/>
        <dsp:cNvSpPr/>
      </dsp:nvSpPr>
      <dsp:spPr>
        <a:xfrm>
          <a:off x="896552" y="1013371"/>
          <a:ext cx="831141" cy="83114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FA602D-93FA-4581-9DF3-C09341C3AE3D}">
      <dsp:nvSpPr>
        <dsp:cNvPr id="0" name=""/>
        <dsp:cNvSpPr/>
      </dsp:nvSpPr>
      <dsp:spPr>
        <a:xfrm>
          <a:off x="124778" y="2604413"/>
          <a:ext cx="23746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Efficiency – Save time and reduce manual efforts.</a:t>
          </a:r>
        </a:p>
      </dsp:txBody>
      <dsp:txXfrm>
        <a:off x="124778" y="2604413"/>
        <a:ext cx="2374689" cy="720000"/>
      </dsp:txXfrm>
    </dsp:sp>
    <dsp:sp modelId="{4408C295-365C-4C48-9C57-F92A1439EF97}">
      <dsp:nvSpPr>
        <dsp:cNvPr id="0" name=""/>
        <dsp:cNvSpPr/>
      </dsp:nvSpPr>
      <dsp:spPr>
        <a:xfrm>
          <a:off x="3378102" y="704661"/>
          <a:ext cx="1448560" cy="144856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2EBA18-9E23-4ADA-A75D-53833DD21966}">
      <dsp:nvSpPr>
        <dsp:cNvPr id="0" name=""/>
        <dsp:cNvSpPr/>
      </dsp:nvSpPr>
      <dsp:spPr>
        <a:xfrm>
          <a:off x="3686812" y="1013371"/>
          <a:ext cx="831141" cy="83114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EF175E-5CED-4FBA-995F-B3156EC762F7}">
      <dsp:nvSpPr>
        <dsp:cNvPr id="0" name=""/>
        <dsp:cNvSpPr/>
      </dsp:nvSpPr>
      <dsp:spPr>
        <a:xfrm>
          <a:off x="2915038" y="2604413"/>
          <a:ext cx="23746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Transparency – Track claim statuses in real time.</a:t>
          </a:r>
        </a:p>
      </dsp:txBody>
      <dsp:txXfrm>
        <a:off x="2915038" y="2604413"/>
        <a:ext cx="2374689" cy="720000"/>
      </dsp:txXfrm>
    </dsp:sp>
    <dsp:sp modelId="{30134E42-55BF-4734-860E-299FB0DFBC4D}">
      <dsp:nvSpPr>
        <dsp:cNvPr id="0" name=""/>
        <dsp:cNvSpPr/>
      </dsp:nvSpPr>
      <dsp:spPr>
        <a:xfrm>
          <a:off x="6168362" y="704661"/>
          <a:ext cx="1448560" cy="144856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21BE5C-8D7C-43ED-B6D9-63B93691DEBB}">
      <dsp:nvSpPr>
        <dsp:cNvPr id="0" name=""/>
        <dsp:cNvSpPr/>
      </dsp:nvSpPr>
      <dsp:spPr>
        <a:xfrm>
          <a:off x="6477071" y="1013371"/>
          <a:ext cx="831141" cy="83114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FD6F15-625B-4AED-84E6-7B7FFF0D8F5D}">
      <dsp:nvSpPr>
        <dsp:cNvPr id="0" name=""/>
        <dsp:cNvSpPr/>
      </dsp:nvSpPr>
      <dsp:spPr>
        <a:xfrm>
          <a:off x="5705297" y="2604413"/>
          <a:ext cx="23746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Accuracy – Automated data processing reduces errors.</a:t>
          </a:r>
        </a:p>
      </dsp:txBody>
      <dsp:txXfrm>
        <a:off x="5705297" y="2604413"/>
        <a:ext cx="2374689" cy="720000"/>
      </dsp:txXfrm>
    </dsp:sp>
    <dsp:sp modelId="{C197D0D7-63BB-46C5-AD7A-938B4A44C962}">
      <dsp:nvSpPr>
        <dsp:cNvPr id="0" name=""/>
        <dsp:cNvSpPr/>
      </dsp:nvSpPr>
      <dsp:spPr>
        <a:xfrm>
          <a:off x="8958621" y="704661"/>
          <a:ext cx="1448560" cy="144856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D2376D-985D-4FE4-BDAC-C70591219CED}">
      <dsp:nvSpPr>
        <dsp:cNvPr id="0" name=""/>
        <dsp:cNvSpPr/>
      </dsp:nvSpPr>
      <dsp:spPr>
        <a:xfrm>
          <a:off x="9267331" y="1013371"/>
          <a:ext cx="831141" cy="83114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4EE94A-EDC4-4A21-BDDC-F13AF9D3A0F1}">
      <dsp:nvSpPr>
        <dsp:cNvPr id="0" name=""/>
        <dsp:cNvSpPr/>
      </dsp:nvSpPr>
      <dsp:spPr>
        <a:xfrm>
          <a:off x="8495557" y="2604413"/>
          <a:ext cx="23746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Scalability – Perfect for businesses of all sizes.</a:t>
          </a:r>
        </a:p>
      </dsp:txBody>
      <dsp:txXfrm>
        <a:off x="8495557" y="2604413"/>
        <a:ext cx="2374689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84C266-7B7C-4079-9F0F-484C90486DA4}">
      <dsp:nvSpPr>
        <dsp:cNvPr id="0" name=""/>
        <dsp:cNvSpPr/>
      </dsp:nvSpPr>
      <dsp:spPr>
        <a:xfrm>
          <a:off x="0" y="2851"/>
          <a:ext cx="10896600" cy="60743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C56E10-5CCB-4D5F-8DCA-6015F68D2BD6}">
      <dsp:nvSpPr>
        <dsp:cNvPr id="0" name=""/>
        <dsp:cNvSpPr/>
      </dsp:nvSpPr>
      <dsp:spPr>
        <a:xfrm>
          <a:off x="183750" y="139525"/>
          <a:ext cx="334091" cy="33409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B262A2-4DCA-4C75-89E6-ACB2BB0EC39E}">
      <dsp:nvSpPr>
        <dsp:cNvPr id="0" name=""/>
        <dsp:cNvSpPr/>
      </dsp:nvSpPr>
      <dsp:spPr>
        <a:xfrm>
          <a:off x="701592" y="2851"/>
          <a:ext cx="10195007" cy="6074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287" tIns="64287" rIns="64287" bIns="64287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Case Study: ABC Construction Company</a:t>
          </a:r>
        </a:p>
      </dsp:txBody>
      <dsp:txXfrm>
        <a:off x="701592" y="2851"/>
        <a:ext cx="10195007" cy="607439"/>
      </dsp:txXfrm>
    </dsp:sp>
    <dsp:sp modelId="{FFD89C3B-2CA0-4F14-A051-E4F89AC3216C}">
      <dsp:nvSpPr>
        <dsp:cNvPr id="0" name=""/>
        <dsp:cNvSpPr/>
      </dsp:nvSpPr>
      <dsp:spPr>
        <a:xfrm>
          <a:off x="0" y="762151"/>
          <a:ext cx="10896600" cy="60743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25BC57-4C60-4032-A2A1-534ABC1ADD77}">
      <dsp:nvSpPr>
        <dsp:cNvPr id="0" name=""/>
        <dsp:cNvSpPr/>
      </dsp:nvSpPr>
      <dsp:spPr>
        <a:xfrm>
          <a:off x="183750" y="898825"/>
          <a:ext cx="334091" cy="33409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F2D5C2-B77E-49C1-B3F2-80E604C5B79A}">
      <dsp:nvSpPr>
        <dsp:cNvPr id="0" name=""/>
        <dsp:cNvSpPr/>
      </dsp:nvSpPr>
      <dsp:spPr>
        <a:xfrm>
          <a:off x="701592" y="762151"/>
          <a:ext cx="10195007" cy="6074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287" tIns="64287" rIns="64287" bIns="64287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Content: Challenge: ABC Construction was manually processing over 100 claims monthly, leading to delays, errors, and strained client relationships.</a:t>
          </a:r>
        </a:p>
      </dsp:txBody>
      <dsp:txXfrm>
        <a:off x="701592" y="762151"/>
        <a:ext cx="10195007" cy="607439"/>
      </dsp:txXfrm>
    </dsp:sp>
    <dsp:sp modelId="{04A652CE-22E0-4ADA-A4DC-00F4F201C6F8}">
      <dsp:nvSpPr>
        <dsp:cNvPr id="0" name=""/>
        <dsp:cNvSpPr/>
      </dsp:nvSpPr>
      <dsp:spPr>
        <a:xfrm>
          <a:off x="0" y="1521451"/>
          <a:ext cx="10896600" cy="60743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6DDE5A-DB0C-444F-8CCD-663887577139}">
      <dsp:nvSpPr>
        <dsp:cNvPr id="0" name=""/>
        <dsp:cNvSpPr/>
      </dsp:nvSpPr>
      <dsp:spPr>
        <a:xfrm>
          <a:off x="183750" y="1658125"/>
          <a:ext cx="334091" cy="33409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2521E4-07EC-410E-B8AB-EA24545B5530}">
      <dsp:nvSpPr>
        <dsp:cNvPr id="0" name=""/>
        <dsp:cNvSpPr/>
      </dsp:nvSpPr>
      <dsp:spPr>
        <a:xfrm>
          <a:off x="701592" y="1521451"/>
          <a:ext cx="10195007" cy="6074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287" tIns="64287" rIns="64287" bIns="64287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Solution: By implementing the Contract Monthly Claim System, ABC Construction automated claim generation, tracked claims in real time, and integrated with their accounting system.</a:t>
          </a:r>
        </a:p>
      </dsp:txBody>
      <dsp:txXfrm>
        <a:off x="701592" y="1521451"/>
        <a:ext cx="10195007" cy="607439"/>
      </dsp:txXfrm>
    </dsp:sp>
    <dsp:sp modelId="{FD36F51A-72D6-451D-A1F9-57A664F9D7B9}">
      <dsp:nvSpPr>
        <dsp:cNvPr id="0" name=""/>
        <dsp:cNvSpPr/>
      </dsp:nvSpPr>
      <dsp:spPr>
        <a:xfrm>
          <a:off x="0" y="2280750"/>
          <a:ext cx="10896600" cy="607439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9D9BCF-0524-4AFA-BF75-8E99C6F43995}">
      <dsp:nvSpPr>
        <dsp:cNvPr id="0" name=""/>
        <dsp:cNvSpPr/>
      </dsp:nvSpPr>
      <dsp:spPr>
        <a:xfrm>
          <a:off x="183750" y="2417424"/>
          <a:ext cx="334091" cy="33409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5C26F1-E907-447F-986B-A34392B8BD8D}">
      <dsp:nvSpPr>
        <dsp:cNvPr id="0" name=""/>
        <dsp:cNvSpPr/>
      </dsp:nvSpPr>
      <dsp:spPr>
        <a:xfrm>
          <a:off x="701592" y="2280750"/>
          <a:ext cx="10195007" cy="6074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287" tIns="64287" rIns="64287" bIns="64287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Results: Claims Processing Time reduced by 40% (from 10 days to 6 days).Error Rate decreased by 30%, reducing rejected claims.Improved Cash Flow and Client Satisfaction due to faster, more accurate claims.</a:t>
          </a:r>
        </a:p>
      </dsp:txBody>
      <dsp:txXfrm>
        <a:off x="701592" y="2280750"/>
        <a:ext cx="10195007" cy="607439"/>
      </dsp:txXfrm>
    </dsp:sp>
    <dsp:sp modelId="{C7206481-9062-4DBA-9D62-0AA643C2C578}">
      <dsp:nvSpPr>
        <dsp:cNvPr id="0" name=""/>
        <dsp:cNvSpPr/>
      </dsp:nvSpPr>
      <dsp:spPr>
        <a:xfrm>
          <a:off x="0" y="3040050"/>
          <a:ext cx="10896600" cy="607439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B1E656-A9A8-4F4C-B84B-6F6C91E0C694}">
      <dsp:nvSpPr>
        <dsp:cNvPr id="0" name=""/>
        <dsp:cNvSpPr/>
      </dsp:nvSpPr>
      <dsp:spPr>
        <a:xfrm>
          <a:off x="183750" y="3176724"/>
          <a:ext cx="334091" cy="334091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1F9461-98FB-4201-937F-EB17472E9FE2}">
      <dsp:nvSpPr>
        <dsp:cNvPr id="0" name=""/>
        <dsp:cNvSpPr/>
      </dsp:nvSpPr>
      <dsp:spPr>
        <a:xfrm>
          <a:off x="701592" y="3040050"/>
          <a:ext cx="10195007" cy="6074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287" tIns="64287" rIns="64287" bIns="64287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Testimonial: "The system has cut processing time, improved accuracy, and boosted client trust."– John Smith, CFO, ABC Construction</a:t>
          </a:r>
        </a:p>
      </dsp:txBody>
      <dsp:txXfrm>
        <a:off x="701592" y="3040050"/>
        <a:ext cx="10195007" cy="60743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068517-352E-4852-8266-9A651A010F51}">
      <dsp:nvSpPr>
        <dsp:cNvPr id="0" name=""/>
        <dsp:cNvSpPr/>
      </dsp:nvSpPr>
      <dsp:spPr>
        <a:xfrm>
          <a:off x="938418" y="422241"/>
          <a:ext cx="1449604" cy="14496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E01F58-4BD9-4C8A-9373-FFC99EA5899A}">
      <dsp:nvSpPr>
        <dsp:cNvPr id="0" name=""/>
        <dsp:cNvSpPr/>
      </dsp:nvSpPr>
      <dsp:spPr>
        <a:xfrm>
          <a:off x="52549" y="2292944"/>
          <a:ext cx="3221343" cy="9351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Testimonial 1: "The Contract Monthly Claim System has drastically reduced our claims processing time and improved accuracy. It’s been a game-changer for our business!"– John Smith, CFO, ABC Construction</a:t>
          </a:r>
        </a:p>
      </dsp:txBody>
      <dsp:txXfrm>
        <a:off x="52549" y="2292944"/>
        <a:ext cx="3221343" cy="935156"/>
      </dsp:txXfrm>
    </dsp:sp>
    <dsp:sp modelId="{8BAE0443-A6B2-4575-A103-2457BB3389F3}">
      <dsp:nvSpPr>
        <dsp:cNvPr id="0" name=""/>
        <dsp:cNvSpPr/>
      </dsp:nvSpPr>
      <dsp:spPr>
        <a:xfrm>
          <a:off x="4723497" y="422241"/>
          <a:ext cx="1449604" cy="14496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719AD0-8C0C-4115-A86F-91BC050B1AD3}">
      <dsp:nvSpPr>
        <dsp:cNvPr id="0" name=""/>
        <dsp:cNvSpPr/>
      </dsp:nvSpPr>
      <dsp:spPr>
        <a:xfrm>
          <a:off x="3837628" y="2292944"/>
          <a:ext cx="3221343" cy="9351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Testimonial 2: "With real-time tracking and automated claim generation, our team can now focus on strategic tasks instead of chasing documents. We’ve seen a significant improvement in efficiency."– Jane Doe, Operations Manager, XYZ Corp.</a:t>
          </a:r>
        </a:p>
      </dsp:txBody>
      <dsp:txXfrm>
        <a:off x="3837628" y="2292944"/>
        <a:ext cx="3221343" cy="935156"/>
      </dsp:txXfrm>
    </dsp:sp>
    <dsp:sp modelId="{E71D4FE0-2384-4AA1-80FE-C0FBC76F49A2}">
      <dsp:nvSpPr>
        <dsp:cNvPr id="0" name=""/>
        <dsp:cNvSpPr/>
      </dsp:nvSpPr>
      <dsp:spPr>
        <a:xfrm>
          <a:off x="8508576" y="422241"/>
          <a:ext cx="1449604" cy="14496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5B4FA6-F4D4-4480-B1B0-18E538553166}">
      <dsp:nvSpPr>
        <dsp:cNvPr id="0" name=""/>
        <dsp:cNvSpPr/>
      </dsp:nvSpPr>
      <dsp:spPr>
        <a:xfrm>
          <a:off x="7622707" y="2292944"/>
          <a:ext cx="3221343" cy="9351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Testimonial 3: "The system integrates seamlessly with our accounting software, reducing errors and speeding up reconciliation. It has saved us countless hours!"– David Lee, Financial Controller, LMN Ltd.</a:t>
          </a:r>
        </a:p>
      </dsp:txBody>
      <dsp:txXfrm>
        <a:off x="7622707" y="2292944"/>
        <a:ext cx="3221343" cy="9351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33821-597E-4B4F-8572-5DA1CB1835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8640" y="950976"/>
            <a:ext cx="6509385" cy="3556730"/>
          </a:xfrm>
        </p:spPr>
        <p:txBody>
          <a:bodyPr anchor="t">
            <a:normAutofit/>
          </a:bodyPr>
          <a:lstStyle>
            <a:lvl1pPr algn="l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C38D70-8FF5-47D7-A0DD-087A227BC9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572000"/>
            <a:ext cx="6481953" cy="1485900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B5B485-516D-48B7-AF1D-69AEEA351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614DDB-2831-4FF8-9DA7-0449659D7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F178F6-65BA-4964-80E2-DB6EA3355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490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07F1B-6F93-4E6E-8C8C-D01A9DEB6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7D2968-FE85-492F-A77B-1771F4EAA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48641" y="2028826"/>
            <a:ext cx="11094348" cy="402907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592DA2-B1FB-45C6-B10C-141AC2BFB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CA6D78-CE47-4CA7-B3B6-AFAE5175F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EDC5C0-8780-4819-A8FC-32A0141D2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090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B8F9A8-05F2-4F79-B689-1FA2F31965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472612" y="952499"/>
            <a:ext cx="2207417" cy="51054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D615BC-61CD-4D59-8E85-B59072E2B2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57924" y="952499"/>
            <a:ext cx="8914688" cy="51054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F81C46-8CC0-4B79-AF2E-84C86C6A8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A76817-4D29-4888-B68C-A35F5A069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0B21A-30A9-4173-9E3F-D985B86A3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55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A45AC-24E0-45A1-90C3-7BF96C3FC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018E1-7CA3-4B5E-9683-554FDFC63E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95D32D-7150-4DF2-B992-A2B4F5605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D03F0C-FCA3-464C-B6ED-864DB51E7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C41006-DAE1-4326-B1AE-FD527A653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899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73B84-BE32-464A-A765-975C21B5C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923" y="952500"/>
            <a:ext cx="6678695" cy="3962398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0145C2-97CF-4887-904A-8ADC80525A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43860" y="952501"/>
            <a:ext cx="3500440" cy="396239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524559-DA32-4398-A8EE-EED2469D6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967BE1-F1AC-4732-B52E-1C7D63DEF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A13C03-DDF0-48C6-B1BF-D28875F82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532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6F411-42B3-4A17-BE7E-861BE7E7D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E0603-F4C0-40AC-A53E-40449D53D7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8640" y="2029968"/>
            <a:ext cx="5281506" cy="41481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BC5634-2887-4182-A9BE-B382357D4F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7928" y="2029968"/>
            <a:ext cx="5281506" cy="41481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6B6E74-28E1-4684-B515-4265ED7B1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D375EA-A8F8-485D-A82F-CD85D4C9E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D9E4B0-F5E3-407F-A548-B616E7749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737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2161A-7627-4D64-AF08-10D702AFE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659" y="950976"/>
            <a:ext cx="10802729" cy="88179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3B6884-07D8-4CC4-BE99-516F1433BE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2918" y="1832772"/>
            <a:ext cx="5281507" cy="742638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13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82C638-B5A8-4F8C-85AE-33BEAF54C0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8640" y="2600531"/>
            <a:ext cx="528150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0D1933-A703-4BDC-A697-728E899EED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7927" y="1832772"/>
            <a:ext cx="5283202" cy="742638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13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925DBD-4D51-4A2D-B1E4-6D094CD1E8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7927" y="2600531"/>
            <a:ext cx="528320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2636E2-E26E-42F7-9E05-3F756C7D1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F7281B-0E5C-421E-AFFE-775F57C5D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483462-E410-4DC7-AE53-27AABECFE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983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CFA68-31B5-48C5-929A-842FDF0FD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5A2600-419E-46E9-946F-FBDEDBA1D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85F9A9-98FF-4653-A570-9F351A1AB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D44457-95F1-4B15-A647-B14F91F7A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440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19EABA-1008-4E49-9184-3A946ECD7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5C3BD0-269D-4127-B5F7-84B0D8A74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623447-C740-4495-93EC-7252B1B92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415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D1155-71E7-4F0A-BB62-933743CF6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52500"/>
            <a:ext cx="4124084" cy="2362200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B6D44-5A1E-4176-8766-4B81E045D5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0700" y="952500"/>
            <a:ext cx="5934074" cy="49085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810EC6-11DD-4B5D-A2D2-4DCF73E583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8641" y="3429000"/>
            <a:ext cx="4124084" cy="24399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5DFCDF-666E-4DB4-A1C0-79D40A007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A69AC-15E6-4B19-A59D-DBDBE923D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79F0EE-74DE-4FEC-81E9-E40D53397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861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3CA4F-6508-4AD6-8367-A0288D888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1" y="952500"/>
            <a:ext cx="4124084" cy="239791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06BFCD-2F93-4D99-89EA-F0359FB782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22119" y="987425"/>
            <a:ext cx="602218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F4C1F7-1272-41C8-8C29-676316D02D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8641" y="3429000"/>
            <a:ext cx="4124084" cy="24399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CDD491-0FE6-4B42-AAA6-B698E46F1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58F83F-4E9F-4607-A69B-DFC932560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324484-C6E4-4D8A-BDAB-09B1FBB43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37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90E843-90BA-4A7D-8F9F-FFE49387A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39" y="950976"/>
            <a:ext cx="10995659" cy="107784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F7CA62-9B55-49B4-94B6-EAAF7D5AE0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8641" y="2028826"/>
            <a:ext cx="10995660" cy="40290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3CEA03-AAFA-4A69-A3DA-1DD0EF273F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88729" y="6449535"/>
            <a:ext cx="2983095" cy="30845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4CDE23C7-78A4-413A-A84B-93D4CC0A9EB1}" type="datetimeFigureOut">
              <a:rPr lang="en-US" smtClean="0"/>
              <a:pPr/>
              <a:t>11/22/2024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E97F43-1ECB-4FC2-863E-26CEE24A00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57924" y="17377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C7F9D8-4B2E-4871-B2AE-EFC06BE231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10710" y="6449535"/>
            <a:ext cx="932279" cy="30845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6CB39E08-E0E5-4B1A-8F7D-08FE7678A3B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62919E4-C488-4107-9EF1-66152F848008}"/>
              </a:ext>
            </a:extLst>
          </p:cNvPr>
          <p:cNvCxnSpPr>
            <a:cxnSpLocks/>
          </p:cNvCxnSpPr>
          <p:nvPr/>
        </p:nvCxnSpPr>
        <p:spPr>
          <a:xfrm>
            <a:off x="643467" y="678719"/>
            <a:ext cx="1090506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BF79732-4088-424C-A653-4534E4389443}"/>
              </a:ext>
            </a:extLst>
          </p:cNvPr>
          <p:cNvCxnSpPr>
            <a:cxnSpLocks/>
          </p:cNvCxnSpPr>
          <p:nvPr/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2586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44" r:id="rId6"/>
    <p:sldLayoutId id="2147483740" r:id="rId7"/>
    <p:sldLayoutId id="2147483741" r:id="rId8"/>
    <p:sldLayoutId id="2147483742" r:id="rId9"/>
    <p:sldLayoutId id="2147483743" r:id="rId10"/>
    <p:sldLayoutId id="214748374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mailto:info@yourcompany.com" TargetMode="External"/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3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11" Type="http://schemas.openxmlformats.org/officeDocument/2006/relationships/image" Target="../media/image7.png"/><Relationship Id="rId5" Type="http://schemas.openxmlformats.org/officeDocument/2006/relationships/diagramColors" Target="../diagrams/colors1.xml"/><Relationship Id="rId10" Type="http://schemas.openxmlformats.org/officeDocument/2006/relationships/image" Target="../media/image6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Hexagonal background with blue neon lights">
            <a:extLst>
              <a:ext uri="{FF2B5EF4-FFF2-40B4-BE49-F238E27FC236}">
                <a16:creationId xmlns:a16="http://schemas.microsoft.com/office/drawing/2014/main" id="{C6A66CAD-8052-1315-DF44-3CAC3B30340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" y="10"/>
            <a:ext cx="1219199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A11AF7C-474A-F0FA-795F-5B37152441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8640" y="3928770"/>
            <a:ext cx="5127674" cy="2129129"/>
          </a:xfrm>
        </p:spPr>
        <p:txBody>
          <a:bodyPr anchor="b">
            <a:normAutofit fontScale="90000"/>
          </a:bodyPr>
          <a:lstStyle/>
          <a:p>
            <a:r>
              <a:rPr lang="en-ZA" sz="5400" dirty="0">
                <a:solidFill>
                  <a:srgbClr val="FFFFFF"/>
                </a:solidFill>
              </a:rPr>
              <a:t>Contract Monthly Claim System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16F74F-DE9F-17DC-FF4A-5E5D9AAE6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7186" y="952506"/>
            <a:ext cx="5127674" cy="1338358"/>
          </a:xfrm>
        </p:spPr>
        <p:txBody>
          <a:bodyPr anchor="t">
            <a:normAutofit/>
          </a:bodyPr>
          <a:lstStyle/>
          <a:p>
            <a:r>
              <a:rPr lang="en-ZA" dirty="0">
                <a:solidFill>
                  <a:srgbClr val="FFFFFF"/>
                </a:solidFill>
              </a:rPr>
              <a:t>Streamlining Monthly Claims for Enhanced Efficiency </a:t>
            </a:r>
          </a:p>
          <a:p>
            <a:r>
              <a:rPr lang="en-ZA" dirty="0">
                <a:solidFill>
                  <a:srgbClr val="FFFFFF"/>
                </a:solidFill>
              </a:rPr>
              <a:t>ST10050486 – </a:t>
            </a:r>
            <a:r>
              <a:rPr lang="en-ZA" dirty="0" err="1">
                <a:solidFill>
                  <a:srgbClr val="FFFFFF"/>
                </a:solidFill>
              </a:rPr>
              <a:t>imaad</a:t>
            </a:r>
            <a:r>
              <a:rPr lang="en-ZA" dirty="0">
                <a:solidFill>
                  <a:srgbClr val="FFFFFF"/>
                </a:solidFill>
              </a:rPr>
              <a:t> </a:t>
            </a:r>
            <a:r>
              <a:rPr lang="en-ZA" dirty="0" err="1">
                <a:solidFill>
                  <a:srgbClr val="FFFFFF"/>
                </a:solidFill>
              </a:rPr>
              <a:t>kajee</a:t>
            </a:r>
            <a:r>
              <a:rPr lang="en-ZA" dirty="0">
                <a:solidFill>
                  <a:srgbClr val="FFFFFF"/>
                </a:solidFill>
              </a:rPr>
              <a:t> – Prog 2B</a:t>
            </a:r>
          </a:p>
          <a:p>
            <a:endParaRPr lang="en-ZA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72386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B957CFC-E9B2-4BC8-BD75-9F3B5E3388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2A6ABA-379A-B317-B1EC-225A7B985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52499"/>
            <a:ext cx="7566660" cy="912587"/>
          </a:xfrm>
        </p:spPr>
        <p:txBody>
          <a:bodyPr>
            <a:normAutofit/>
          </a:bodyPr>
          <a:lstStyle/>
          <a:p>
            <a:r>
              <a:rPr lang="en-US" sz="3200"/>
              <a:t>What Our Clients Are Saying</a:t>
            </a:r>
            <a:endParaRPr lang="en-ZA" sz="320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F784426-8AB9-43C9-8340-281290602D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78719"/>
            <a:ext cx="1090506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B96E92E-4D99-41CA-848E-4028B6DA26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486F8C1-B452-3D4F-5286-C87DFC51BA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1563469"/>
              </p:ext>
            </p:extLst>
          </p:nvPr>
        </p:nvGraphicFramePr>
        <p:xfrm>
          <a:off x="647700" y="2191657"/>
          <a:ext cx="10896600" cy="36503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572170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7011A86-DB53-41C7-94D9-9B8BF9DF1F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5258B9E-C015-412F-9B81-E40D361E9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Pen placed on top of a signature line">
            <a:extLst>
              <a:ext uri="{FF2B5EF4-FFF2-40B4-BE49-F238E27FC236}">
                <a16:creationId xmlns:a16="http://schemas.microsoft.com/office/drawing/2014/main" id="{D659E30B-9256-D4D4-F944-FA4BA49CD54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rcRect b="15730"/>
          <a:stretch/>
        </p:blipFill>
        <p:spPr>
          <a:xfrm>
            <a:off x="-1" y="1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2C938B9-9FD6-8CB4-0A14-E4325FA8D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52500"/>
            <a:ext cx="4804105" cy="182879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Let’s Take the Next Step Together</a:t>
            </a:r>
            <a:endParaRPr lang="en-ZA">
              <a:solidFill>
                <a:srgbClr val="FFFFFF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14332FE-82B3-4EC0-8568-D876314402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7700" y="677785"/>
            <a:ext cx="10905066" cy="0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4E9536-9ADF-4756-D634-12BCD32D42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640" y="2895600"/>
            <a:ext cx="4804104" cy="3162300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1000" dirty="0">
                <a:solidFill>
                  <a:srgbClr val="FFFFFF"/>
                </a:solidFill>
              </a:rPr>
              <a:t>The Contract Monthly Claim System helps you:</a:t>
            </a:r>
          </a:p>
          <a:p>
            <a:pPr>
              <a:lnSpc>
                <a:spcPct val="110000"/>
              </a:lnSpc>
            </a:pPr>
            <a:r>
              <a:rPr lang="en-US" sz="1000" dirty="0">
                <a:solidFill>
                  <a:srgbClr val="FFFFFF"/>
                </a:solidFill>
              </a:rPr>
              <a:t>Streamline claim submissions and tracking.</a:t>
            </a:r>
          </a:p>
          <a:p>
            <a:pPr>
              <a:lnSpc>
                <a:spcPct val="110000"/>
              </a:lnSpc>
            </a:pPr>
            <a:r>
              <a:rPr lang="en-US" sz="1000" dirty="0">
                <a:solidFill>
                  <a:srgbClr val="FFFFFF"/>
                </a:solidFill>
              </a:rPr>
              <a:t>Improve accuracy and reduce errors.</a:t>
            </a:r>
          </a:p>
          <a:p>
            <a:pPr>
              <a:lnSpc>
                <a:spcPct val="110000"/>
              </a:lnSpc>
            </a:pPr>
            <a:r>
              <a:rPr lang="en-US" sz="1000" dirty="0">
                <a:solidFill>
                  <a:srgbClr val="FFFFFF"/>
                </a:solidFill>
              </a:rPr>
              <a:t>Gain real-time insights to make data-driven decisions.</a:t>
            </a:r>
          </a:p>
          <a:p>
            <a:pPr>
              <a:lnSpc>
                <a:spcPct val="110000"/>
              </a:lnSpc>
            </a:pPr>
            <a:r>
              <a:rPr lang="en-US" sz="1000" dirty="0">
                <a:solidFill>
                  <a:srgbClr val="FFFFFF"/>
                </a:solidFill>
              </a:rPr>
              <a:t>Enhance client satisfaction and cash flow.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000" dirty="0">
                <a:solidFill>
                  <a:srgbClr val="FFFFFF"/>
                </a:solidFill>
              </a:rPr>
              <a:t>Call to Action: Ready to optimize your claims process? Contact us for a personalized demo today!</a:t>
            </a:r>
          </a:p>
          <a:p>
            <a:pPr>
              <a:lnSpc>
                <a:spcPct val="110000"/>
              </a:lnSpc>
            </a:pPr>
            <a:r>
              <a:rPr lang="en-US" sz="1000" dirty="0">
                <a:solidFill>
                  <a:srgbClr val="FFFFFF"/>
                </a:solidFill>
              </a:rPr>
              <a:t>Contact Info: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000" dirty="0">
                <a:solidFill>
                  <a:srgbClr val="FFFFFF"/>
                </a:solidFill>
              </a:rPr>
              <a:t>Email: </a:t>
            </a:r>
            <a:r>
              <a:rPr lang="en-US" sz="1000" dirty="0">
                <a:solidFill>
                  <a:srgbClr val="FFFFFF"/>
                </a:solidFill>
                <a:hlinkClick r:id="rId3"/>
              </a:rPr>
              <a:t>info@yourcompany.com</a:t>
            </a:r>
            <a:endParaRPr lang="en-US" sz="1000" dirty="0">
              <a:solidFill>
                <a:srgbClr val="FFFFFF"/>
              </a:solidFill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sz="1000" dirty="0">
                <a:solidFill>
                  <a:srgbClr val="FFFFFF"/>
                </a:solidFill>
              </a:rPr>
              <a:t>Phone: (123) 456-7890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000" dirty="0">
                <a:solidFill>
                  <a:srgbClr val="FFFFFF"/>
                </a:solidFill>
              </a:rPr>
              <a:t>Website: www.yourcompany.com</a:t>
            </a:r>
            <a:endParaRPr lang="en-ZA" sz="1000" dirty="0">
              <a:solidFill>
                <a:srgbClr val="FFFFFF"/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B5E59FA-8FDE-43F6-BEAF-F8D715BA55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307633"/>
            <a:ext cx="10905066" cy="0"/>
          </a:xfrm>
          <a:prstGeom prst="line">
            <a:avLst/>
          </a:prstGeom>
          <a:ln w="952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2003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0936E-A1CD-0DB4-450B-C680F4128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50976"/>
            <a:ext cx="5547360" cy="1828798"/>
          </a:xfrm>
        </p:spPr>
        <p:txBody>
          <a:bodyPr>
            <a:normAutofit/>
          </a:bodyPr>
          <a:lstStyle/>
          <a:p>
            <a:r>
              <a:rPr lang="en-US"/>
              <a:t>What is the Contract Monthly Claim System?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296AB7-9FE7-561F-9A42-42A52022B6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136" y="2895600"/>
            <a:ext cx="5547360" cy="3175088"/>
          </a:xfrm>
        </p:spPr>
        <p:txBody>
          <a:bodyPr>
            <a:normAutofit/>
          </a:bodyPr>
          <a:lstStyle/>
          <a:p>
            <a:r>
              <a:rPr lang="en-US"/>
              <a:t>The Contract Monthly Claim System is an automated platform designed to streamline the submission, tracking, and reconciliation of contract-related monthly claims, ensuring accuracy, transparency, and efficiency.</a:t>
            </a:r>
            <a:endParaRPr lang="en-ZA"/>
          </a:p>
        </p:txBody>
      </p:sp>
      <p:pic>
        <p:nvPicPr>
          <p:cNvPr id="5" name="Picture 4" descr="A blue paper with a pen&#10;&#10;Description automatically generated">
            <a:extLst>
              <a:ext uri="{FF2B5EF4-FFF2-40B4-BE49-F238E27FC236}">
                <a16:creationId xmlns:a16="http://schemas.microsoft.com/office/drawing/2014/main" id="{21D6A92F-6478-F460-399E-0D08A2C1B7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7404" y="1109541"/>
            <a:ext cx="4804105" cy="4804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158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249F9-FE8F-DBE3-1EFC-4BE2FDA9F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 Core Features</a:t>
            </a:r>
          </a:p>
        </p:txBody>
      </p:sp>
      <p:graphicFrame>
        <p:nvGraphicFramePr>
          <p:cNvPr id="1028" name="Content Placeholder 2">
            <a:extLst>
              <a:ext uri="{FF2B5EF4-FFF2-40B4-BE49-F238E27FC236}">
                <a16:creationId xmlns:a16="http://schemas.microsoft.com/office/drawing/2014/main" id="{989472B9-9F03-B996-93AC-59BA233789A5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06801654"/>
              </p:ext>
            </p:extLst>
          </p:nvPr>
        </p:nvGraphicFramePr>
        <p:xfrm>
          <a:off x="211016" y="2028825"/>
          <a:ext cx="11432346" cy="41492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Content Placeholder 5" descr="A yellow bell with a exclamation mark&#10;&#10;Description automatically generated">
            <a:extLst>
              <a:ext uri="{FF2B5EF4-FFF2-40B4-BE49-F238E27FC236}">
                <a16:creationId xmlns:a16="http://schemas.microsoft.com/office/drawing/2014/main" id="{08754B41-33BE-74B6-3F51-C1A3069C60B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455" y="2192913"/>
            <a:ext cx="1077849" cy="1077849"/>
          </a:xfrm>
        </p:spPr>
      </p:pic>
      <p:pic>
        <p:nvPicPr>
          <p:cNvPr id="1026" name="Picture 2" descr="Bar graph ">
            <a:extLst>
              <a:ext uri="{FF2B5EF4-FFF2-40B4-BE49-F238E27FC236}">
                <a16:creationId xmlns:a16="http://schemas.microsoft.com/office/drawing/2014/main" id="{9A01862B-87CE-313D-C18E-324BA2DD90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1673" y="2322793"/>
            <a:ext cx="1002664" cy="947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A computer screen with a speedometer and a graph&#10;&#10;Description automatically generated">
            <a:extLst>
              <a:ext uri="{FF2B5EF4-FFF2-40B4-BE49-F238E27FC236}">
                <a16:creationId xmlns:a16="http://schemas.microsoft.com/office/drawing/2014/main" id="{689813B6-9C45-EF9D-D822-F3B6C08CDED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3741" y="2322794"/>
            <a:ext cx="948714" cy="947968"/>
          </a:xfrm>
          <a:prstGeom prst="rect">
            <a:avLst/>
          </a:prstGeom>
        </p:spPr>
      </p:pic>
      <p:pic>
        <p:nvPicPr>
          <p:cNvPr id="10" name="Picture 9" descr="A calculator and a paper with a graph&#10;&#10;Description automatically generated">
            <a:extLst>
              <a:ext uri="{FF2B5EF4-FFF2-40B4-BE49-F238E27FC236}">
                <a16:creationId xmlns:a16="http://schemas.microsoft.com/office/drawing/2014/main" id="{A2CD53F0-FBD3-9A18-B7F0-93F036D79D8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5206" y="2322793"/>
            <a:ext cx="1077848" cy="947969"/>
          </a:xfrm>
          <a:prstGeom prst="rect">
            <a:avLst/>
          </a:prstGeom>
        </p:spPr>
      </p:pic>
      <p:pic>
        <p:nvPicPr>
          <p:cNvPr id="12" name="Picture 11" descr="A puzzle pieces with different colors&#10;&#10;Description automatically generated">
            <a:extLst>
              <a:ext uri="{FF2B5EF4-FFF2-40B4-BE49-F238E27FC236}">
                <a16:creationId xmlns:a16="http://schemas.microsoft.com/office/drawing/2014/main" id="{CC6353F4-510A-6E71-B1C9-835E2164885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863" y="2230505"/>
            <a:ext cx="1002664" cy="1002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4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8F928-E685-C6E7-3117-7E5281928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52499"/>
            <a:ext cx="7566660" cy="912587"/>
          </a:xfrm>
        </p:spPr>
        <p:txBody>
          <a:bodyPr>
            <a:normAutofit/>
          </a:bodyPr>
          <a:lstStyle/>
          <a:p>
            <a:r>
              <a:rPr lang="en-US" sz="3200"/>
              <a:t>How the System Works: Workflow</a:t>
            </a:r>
            <a:endParaRPr lang="en-ZA" sz="320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D91E863-6723-7592-698F-929C92D73C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6179278"/>
              </p:ext>
            </p:extLst>
          </p:nvPr>
        </p:nvGraphicFramePr>
        <p:xfrm>
          <a:off x="647700" y="2191657"/>
          <a:ext cx="10896600" cy="36503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51567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92AA9-992E-54CB-FF44-78C9A01A6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Why Choose This System?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5EE62A9-F18E-8A4F-CD63-086127045E7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49275" y="2028825"/>
          <a:ext cx="10995025" cy="40290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203373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27682-6504-998E-B752-11911B5E0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52499"/>
            <a:ext cx="7566660" cy="912587"/>
          </a:xfrm>
        </p:spPr>
        <p:txBody>
          <a:bodyPr>
            <a:normAutofit/>
          </a:bodyPr>
          <a:lstStyle/>
          <a:p>
            <a:r>
              <a:rPr lang="en-ZA" sz="3200"/>
              <a:t>Real-Life Success: Case Study</a:t>
            </a:r>
          </a:p>
        </p:txBody>
      </p:sp>
      <p:graphicFrame>
        <p:nvGraphicFramePr>
          <p:cNvPr id="20" name="Content Placeholder 2">
            <a:extLst>
              <a:ext uri="{FF2B5EF4-FFF2-40B4-BE49-F238E27FC236}">
                <a16:creationId xmlns:a16="http://schemas.microsoft.com/office/drawing/2014/main" id="{F586F117-B6C0-1575-C50B-D213CA1B56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0433279"/>
              </p:ext>
            </p:extLst>
          </p:nvPr>
        </p:nvGraphicFramePr>
        <p:xfrm>
          <a:off x="647700" y="2191657"/>
          <a:ext cx="10896600" cy="36503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41203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A1260-4A19-49F5-CBE1-C39CFD568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User-Friendly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759FFC-7EB4-D9D1-DAF8-CFE4027013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howcase</a:t>
            </a:r>
            <a:r>
              <a:rPr lang="en-US" dirty="0"/>
              <a:t> 2-3 key screens from the system (e.g., dashboard, claim submission form, report generation page).Provide a brief description for each screen shot.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544857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gital padlock art">
            <a:extLst>
              <a:ext uri="{FF2B5EF4-FFF2-40B4-BE49-F238E27FC236}">
                <a16:creationId xmlns:a16="http://schemas.microsoft.com/office/drawing/2014/main" id="{8078F161-1B89-626B-07B3-01C298A75F9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rcRect t="20308" b="3161"/>
          <a:stretch/>
        </p:blipFill>
        <p:spPr>
          <a:xfrm>
            <a:off x="20" y="1"/>
            <a:ext cx="12191979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72DB085-51DA-FF86-DF41-917DE536D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4425" y="952501"/>
            <a:ext cx="4804105" cy="194309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Security &amp; Compliance at the Core</a:t>
            </a:r>
            <a:endParaRPr lang="en-ZA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BAF23-7D00-BE5D-53D0-DF7B6C8820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9984" y="2895600"/>
            <a:ext cx="4804104" cy="3149587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400" b="1" dirty="0">
                <a:solidFill>
                  <a:srgbClr val="FFFFFF"/>
                </a:solidFill>
              </a:rPr>
              <a:t>Data Protection: </a:t>
            </a:r>
            <a:r>
              <a:rPr lang="en-US" sz="1400" dirty="0">
                <a:solidFill>
                  <a:srgbClr val="FFFFFF"/>
                </a:solidFill>
              </a:rPr>
              <a:t>GDPR Compliant and data encryption ensure that sensitive information is protected at all times.</a:t>
            </a:r>
          </a:p>
          <a:p>
            <a:pPr>
              <a:lnSpc>
                <a:spcPct val="110000"/>
              </a:lnSpc>
            </a:pPr>
            <a:r>
              <a:rPr lang="en-US" sz="1400" b="1" dirty="0">
                <a:solidFill>
                  <a:srgbClr val="FFFFFF"/>
                </a:solidFill>
              </a:rPr>
              <a:t>Audit Trails</a:t>
            </a:r>
            <a:r>
              <a:rPr lang="en-US" sz="1400" dirty="0">
                <a:solidFill>
                  <a:srgbClr val="FFFFFF"/>
                </a:solidFill>
              </a:rPr>
              <a:t>: Every action within the system is logged, providing complete transparency for auditing purposes.</a:t>
            </a:r>
          </a:p>
          <a:p>
            <a:pPr>
              <a:lnSpc>
                <a:spcPct val="110000"/>
              </a:lnSpc>
            </a:pPr>
            <a:r>
              <a:rPr lang="en-US" sz="1400" b="1" dirty="0">
                <a:solidFill>
                  <a:srgbClr val="FFFFFF"/>
                </a:solidFill>
              </a:rPr>
              <a:t>Role-based Access: </a:t>
            </a:r>
            <a:r>
              <a:rPr lang="en-US" sz="1400" dirty="0">
                <a:solidFill>
                  <a:srgbClr val="FFFFFF"/>
                </a:solidFill>
              </a:rPr>
              <a:t>Only authorized users can access sensitive data, ensuring confidentiality and data integrity.</a:t>
            </a:r>
          </a:p>
          <a:p>
            <a:pPr>
              <a:lnSpc>
                <a:spcPct val="110000"/>
              </a:lnSpc>
            </a:pPr>
            <a:r>
              <a:rPr lang="en-US" sz="1400" b="1" dirty="0">
                <a:solidFill>
                  <a:srgbClr val="FFFFFF"/>
                </a:solidFill>
              </a:rPr>
              <a:t>Industry Standards</a:t>
            </a:r>
            <a:r>
              <a:rPr lang="en-US" sz="1400" dirty="0">
                <a:solidFill>
                  <a:srgbClr val="FFFFFF"/>
                </a:solidFill>
              </a:rPr>
              <a:t>: Compliant with key financial and legal standards to meet the requirements of your industry.</a:t>
            </a:r>
            <a:endParaRPr lang="en-ZA" sz="1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28957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Financial graphs on a dark display">
            <a:extLst>
              <a:ext uri="{FF2B5EF4-FFF2-40B4-BE49-F238E27FC236}">
                <a16:creationId xmlns:a16="http://schemas.microsoft.com/office/drawing/2014/main" id="{6B81232A-3F82-84BC-7785-A2124F20826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rcRect t="10000"/>
          <a:stretch/>
        </p:blipFill>
        <p:spPr>
          <a:xfrm>
            <a:off x="-1" y="1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F9CF798-9CFD-571D-D8AD-1BABB6F3C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52501"/>
            <a:ext cx="5547360" cy="2476499"/>
          </a:xfrm>
        </p:spPr>
        <p:txBody>
          <a:bodyPr>
            <a:normAutofit/>
          </a:bodyPr>
          <a:lstStyle/>
          <a:p>
            <a:r>
              <a:rPr lang="en-ZA" sz="4400">
                <a:solidFill>
                  <a:srgbClr val="FFFFFF"/>
                </a:solidFill>
              </a:rPr>
              <a:t>Data-Driven Insights &amp; Analytics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18F1E2-ADCC-D19C-7579-F2CC8D9DE6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15300" y="952499"/>
            <a:ext cx="3433232" cy="5079811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300" dirty="0">
                <a:solidFill>
                  <a:srgbClr val="FFFFFF"/>
                </a:solidFill>
              </a:rPr>
              <a:t>Real-Time Claims Tracking :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300" dirty="0">
                <a:solidFill>
                  <a:srgbClr val="FFFFFF"/>
                </a:solidFill>
              </a:rPr>
              <a:t>Monitor the status of each claim instantly, ensuring timely follow-ups and reducing delays.</a:t>
            </a:r>
          </a:p>
          <a:p>
            <a:pPr>
              <a:lnSpc>
                <a:spcPct val="110000"/>
              </a:lnSpc>
            </a:pPr>
            <a:r>
              <a:rPr lang="en-US" sz="1300" dirty="0">
                <a:solidFill>
                  <a:srgbClr val="FFFFFF"/>
                </a:solidFill>
              </a:rPr>
              <a:t>Claims Processing Metrics :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300" dirty="0">
                <a:solidFill>
                  <a:srgbClr val="FFFFFF"/>
                </a:solidFill>
              </a:rPr>
              <a:t>Track key performance indicators (KPIs) like claims approval time, error rates, and payment cycles for continuous improvement.</a:t>
            </a:r>
          </a:p>
          <a:p>
            <a:pPr>
              <a:lnSpc>
                <a:spcPct val="110000"/>
              </a:lnSpc>
            </a:pPr>
            <a:r>
              <a:rPr lang="en-US" sz="1300" dirty="0">
                <a:solidFill>
                  <a:srgbClr val="FFFFFF"/>
                </a:solidFill>
              </a:rPr>
              <a:t>Financial Analytics :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300" dirty="0">
                <a:solidFill>
                  <a:srgbClr val="FFFFFF"/>
                </a:solidFill>
              </a:rPr>
              <a:t>Access detailed reports on total claims submitted, rejected claims, and payment status to optimize cash flow and identify trends.</a:t>
            </a:r>
          </a:p>
          <a:p>
            <a:pPr>
              <a:lnSpc>
                <a:spcPct val="110000"/>
              </a:lnSpc>
            </a:pPr>
            <a:r>
              <a:rPr lang="en-US" sz="1300" dirty="0">
                <a:solidFill>
                  <a:srgbClr val="FFFFFF"/>
                </a:solidFill>
              </a:rPr>
              <a:t>Customizable Dashboards :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300" dirty="0">
                <a:solidFill>
                  <a:srgbClr val="FFFFFF"/>
                </a:solidFill>
              </a:rPr>
              <a:t>Create personalized dashboards to focus on the metrics that matter most to your team and stakeholders.</a:t>
            </a:r>
            <a:endParaRPr lang="en-ZA" sz="13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7870999"/>
      </p:ext>
    </p:extLst>
  </p:cSld>
  <p:clrMapOvr>
    <a:masterClrMapping/>
  </p:clrMapOvr>
</p:sld>
</file>

<file path=ppt/theme/theme1.xml><?xml version="1.0" encoding="utf-8"?>
<a:theme xmlns:a="http://schemas.openxmlformats.org/drawingml/2006/main" name="Tribune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Amasis-Univers">
      <a:majorFont>
        <a:latin typeface="Amasis MT Pro Medium"/>
        <a:ea typeface=""/>
        <a:cs typeface=""/>
      </a:majorFont>
      <a:minorFont>
        <a:latin typeface="Univer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ribuneVTI" id="{4D84C650-59FC-4F6B-ADA6-B11C508FF6CE}" vid="{0E07EAE6-ACBC-4250-8522-FC108A45043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A378A39B6628C4EBD18C290EFF0FEB0" ma:contentTypeVersion="4" ma:contentTypeDescription="Create a new document." ma:contentTypeScope="" ma:versionID="ceba9ba13bf1e985777437fd17476564">
  <xsd:schema xmlns:xsd="http://www.w3.org/2001/XMLSchema" xmlns:xs="http://www.w3.org/2001/XMLSchema" xmlns:p="http://schemas.microsoft.com/office/2006/metadata/properties" xmlns:ns3="7a177434-7e4f-423e-8448-1f0c53a0d771" targetNamespace="http://schemas.microsoft.com/office/2006/metadata/properties" ma:root="true" ma:fieldsID="7412e21ab852653b848768cd37728250" ns3:_="">
    <xsd:import namespace="7a177434-7e4f-423e-8448-1f0c53a0d77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a177434-7e4f-423e-8448-1f0c53a0d77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DB45A72-E0ED-4611-91F5-4EE62BF4088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a177434-7e4f-423e-8448-1f0c53a0d77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7E5D3F3-07E2-49E1-A633-B9443DFC6D8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F4D0786-5C2C-4C15-82E1-825A975F4741}">
  <ds:schemaRefs>
    <ds:schemaRef ds:uri="http://schemas.microsoft.com/office/infopath/2007/PartnerControls"/>
    <ds:schemaRef ds:uri="http://schemas.microsoft.com/office/2006/metadata/properties"/>
    <ds:schemaRef ds:uri="http://schemas.microsoft.com/office/2006/documentManagement/types"/>
    <ds:schemaRef ds:uri="http://purl.org/dc/elements/1.1/"/>
    <ds:schemaRef ds:uri="7a177434-7e4f-423e-8448-1f0c53a0d771"/>
    <ds:schemaRef ds:uri="http://purl.org/dc/terms/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</TotalTime>
  <Words>737</Words>
  <Application>Microsoft Office PowerPoint</Application>
  <PresentationFormat>Widescreen</PresentationFormat>
  <Paragraphs>58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Amasis MT Pro Medium</vt:lpstr>
      <vt:lpstr>Arial</vt:lpstr>
      <vt:lpstr>Univers Light</vt:lpstr>
      <vt:lpstr>TribuneVTI</vt:lpstr>
      <vt:lpstr>Contract Monthly Claim System </vt:lpstr>
      <vt:lpstr>What is the Contract Monthly Claim System?</vt:lpstr>
      <vt:lpstr> Core Features</vt:lpstr>
      <vt:lpstr>How the System Works: Workflow</vt:lpstr>
      <vt:lpstr>Why Choose This System?</vt:lpstr>
      <vt:lpstr>Real-Life Success: Case Study</vt:lpstr>
      <vt:lpstr>User-Friendly Interface</vt:lpstr>
      <vt:lpstr>Security &amp; Compliance at the Core</vt:lpstr>
      <vt:lpstr>Data-Driven Insights &amp; Analytics</vt:lpstr>
      <vt:lpstr>What Our Clients Are Saying</vt:lpstr>
      <vt:lpstr>Let’s Take the Next Step Together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Sarika Govender</dc:creator>
  <cp:lastModifiedBy>Sarika Govender</cp:lastModifiedBy>
  <cp:revision>1</cp:revision>
  <dcterms:created xsi:type="dcterms:W3CDTF">2024-11-22T16:30:33Z</dcterms:created>
  <dcterms:modified xsi:type="dcterms:W3CDTF">2024-11-22T18:07:38Z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0x010100DA378A39B6628C4EBD18C290EFF0FEB0</vt:lpwstr>
  </property>
</Properties>
</file>