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2" r:id="rId4"/>
    <p:sldId id="257" r:id="rId5"/>
    <p:sldId id="258" r:id="rId6"/>
    <p:sldId id="259" r:id="rId7"/>
    <p:sldId id="260" r:id="rId8"/>
    <p:sldId id="261" r:id="rId9"/>
    <p:sldId id="267" r:id="rId10"/>
    <p:sldId id="263"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3"/>
    <p:restoredTop sz="94694"/>
  </p:normalViewPr>
  <p:slideViewPr>
    <p:cSldViewPr snapToGrid="0" snapToObjects="1">
      <p:cViewPr varScale="1">
        <p:scale>
          <a:sx n="81" d="100"/>
          <a:sy n="81" d="100"/>
        </p:scale>
        <p:origin x="21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roy.gbiv.com/untangled/2008/rest-apis-must-be-hypertext-driven" TargetMode="External"/><Relationship Id="rId3" Type="http://schemas.openxmlformats.org/officeDocument/2006/relationships/hyperlink" Target="https://www.service-architecture.com/articles/web-services/representational_state_transfer_rest.html" TargetMode="External"/><Relationship Id="rId7" Type="http://schemas.openxmlformats.org/officeDocument/2006/relationships/hyperlink" Target="https://www.restapitutorial.com/" TargetMode="External"/><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2.xml"/><Relationship Id="rId6" Type="http://schemas.openxmlformats.org/officeDocument/2006/relationships/hyperlink" Target="https://en.wikipedia.org/wiki/Representational_state_transfer" TargetMode="External"/><Relationship Id="rId5" Type="http://schemas.openxmlformats.org/officeDocument/2006/relationships/hyperlink" Target="https://restfulapi.net/" TargetMode="External"/><Relationship Id="rId4" Type="http://schemas.openxmlformats.org/officeDocument/2006/relationships/hyperlink" Target="https://bbvaopen4u.com/en/actualidad/find-out-5-key-features-rest-api" TargetMode="External"/><Relationship Id="rId9" Type="http://schemas.openxmlformats.org/officeDocument/2006/relationships/hyperlink" Target="https://phppot.com/php/php-restful-web-serv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D302-93F0-C54B-9701-CD40E8DBC63B}"/>
              </a:ext>
            </a:extLst>
          </p:cNvPr>
          <p:cNvSpPr>
            <a:spLocks noGrp="1"/>
          </p:cNvSpPr>
          <p:nvPr>
            <p:ph type="ctrTitle"/>
          </p:nvPr>
        </p:nvSpPr>
        <p:spPr/>
        <p:txBody>
          <a:bodyPr/>
          <a:lstStyle/>
          <a:p>
            <a:r>
              <a:rPr lang="en-US" dirty="0"/>
              <a:t>REST Methodologies</a:t>
            </a:r>
          </a:p>
        </p:txBody>
      </p:sp>
      <p:sp>
        <p:nvSpPr>
          <p:cNvPr id="3" name="Subtitle 2">
            <a:extLst>
              <a:ext uri="{FF2B5EF4-FFF2-40B4-BE49-F238E27FC236}">
                <a16:creationId xmlns:a16="http://schemas.microsoft.com/office/drawing/2014/main" id="{FB30656E-8453-474D-B647-4CD7ECFF3212}"/>
              </a:ext>
            </a:extLst>
          </p:cNvPr>
          <p:cNvSpPr>
            <a:spLocks noGrp="1"/>
          </p:cNvSpPr>
          <p:nvPr>
            <p:ph type="subTitle" idx="1"/>
          </p:nvPr>
        </p:nvSpPr>
        <p:spPr/>
        <p:txBody>
          <a:bodyPr/>
          <a:lstStyle/>
          <a:p>
            <a:r>
              <a:rPr lang="en-US" dirty="0"/>
              <a:t>For the Non-Technical or Business Professional</a:t>
            </a:r>
          </a:p>
        </p:txBody>
      </p:sp>
    </p:spTree>
    <p:extLst>
      <p:ext uri="{BB962C8B-B14F-4D97-AF65-F5344CB8AC3E}">
        <p14:creationId xmlns:p14="http://schemas.microsoft.com/office/powerpoint/2010/main" val="201991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The objective is to build a RESTful web service in PHP to provide resource data based on the request with the network call by the external clients. Also, the following list of steps are implemented while customizing this example without depending on any framework.</a:t>
            </a:r>
          </a:p>
          <a:p>
            <a:r>
              <a:rPr lang="en-US" dirty="0"/>
              <a:t>Create request URI with patterns that follow REST principles.</a:t>
            </a:r>
          </a:p>
          <a:p>
            <a:r>
              <a:rPr lang="en-US" dirty="0"/>
              <a:t>Make the RESTful service to be capable of responding to the requests in JSON, XML, HTML formats.</a:t>
            </a:r>
          </a:p>
          <a:p>
            <a:r>
              <a:rPr lang="en-US" dirty="0"/>
              <a:t>Demonstrate the use of HTTP Status code based on different scenarios.</a:t>
            </a:r>
          </a:p>
          <a:p>
            <a:r>
              <a:rPr lang="en-US" dirty="0"/>
              <a:t>Demonstrate the use of Request Headers.</a:t>
            </a:r>
          </a:p>
          <a:p>
            <a:r>
              <a:rPr lang="en-US" dirty="0"/>
              <a:t>Test the RESTful web service using a REST client.</a:t>
            </a:r>
          </a:p>
        </p:txBody>
      </p:sp>
    </p:spTree>
    <p:extLst>
      <p:ext uri="{BB962C8B-B14F-4D97-AF65-F5344CB8AC3E}">
        <p14:creationId xmlns:p14="http://schemas.microsoft.com/office/powerpoint/2010/main" val="215201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Response status codes are part of the HTTP specification. Here are a few of the most common ones:</a:t>
            </a:r>
          </a:p>
          <a:p>
            <a:r>
              <a:rPr lang="en-US" dirty="0"/>
              <a:t>200 OK</a:t>
            </a:r>
          </a:p>
          <a:p>
            <a:r>
              <a:rPr lang="en-US" dirty="0"/>
              <a:t>201 CREATED</a:t>
            </a:r>
          </a:p>
          <a:p>
            <a:r>
              <a:rPr lang="en-US" dirty="0"/>
              <a:t>400 BAD REQUEST</a:t>
            </a:r>
          </a:p>
          <a:p>
            <a:r>
              <a:rPr lang="en-US" dirty="0"/>
              <a:t>404 NOT FOUND</a:t>
            </a:r>
          </a:p>
          <a:p>
            <a:r>
              <a:rPr lang="en-US" dirty="0"/>
              <a:t>409 CONFLICT</a:t>
            </a:r>
          </a:p>
          <a:p>
            <a:r>
              <a:rPr lang="en-US" dirty="0"/>
              <a:t>500 INTERNAL SERVER ERROR</a:t>
            </a:r>
          </a:p>
          <a:p>
            <a:endParaRPr lang="en-US" dirty="0"/>
          </a:p>
        </p:txBody>
      </p:sp>
    </p:spTree>
    <p:extLst>
      <p:ext uri="{BB962C8B-B14F-4D97-AF65-F5344CB8AC3E}">
        <p14:creationId xmlns:p14="http://schemas.microsoft.com/office/powerpoint/2010/main" val="377545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 References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r>
              <a:rPr lang="en-US" dirty="0">
                <a:hlinkClick r:id="rId2"/>
              </a:rPr>
              <a:t>https://www.ics.uci.edu/~fielding/pubs/dissertation/rest_arch_style.htm</a:t>
            </a:r>
            <a:endParaRPr lang="en-US" dirty="0"/>
          </a:p>
          <a:p>
            <a:r>
              <a:rPr lang="en-US" dirty="0">
                <a:hlinkClick r:id="rId3"/>
              </a:rPr>
              <a:t>https://www.service-architecture.com/articles/web-services/representational_state_transfer_rest.html</a:t>
            </a:r>
            <a:endParaRPr lang="en-US" dirty="0"/>
          </a:p>
          <a:p>
            <a:r>
              <a:rPr lang="en-US" dirty="0">
                <a:hlinkClick r:id="rId4"/>
              </a:rPr>
              <a:t>https://bbvaopen4u.com/en/actualidad/find-out-5-key-features-rest-api</a:t>
            </a:r>
            <a:endParaRPr lang="en-US" dirty="0"/>
          </a:p>
          <a:p>
            <a:r>
              <a:rPr lang="en-US" dirty="0">
                <a:hlinkClick r:id="rId5"/>
              </a:rPr>
              <a:t>https://restfulapi.net/</a:t>
            </a:r>
            <a:endParaRPr lang="en-US" dirty="0"/>
          </a:p>
          <a:p>
            <a:r>
              <a:rPr lang="en-US" dirty="0">
                <a:hlinkClick r:id="rId6"/>
              </a:rPr>
              <a:t>https://en.wikipedia.org/wiki/Representational_state_transfer</a:t>
            </a:r>
            <a:endParaRPr lang="en-US" dirty="0"/>
          </a:p>
          <a:p>
            <a:r>
              <a:rPr lang="en-US" dirty="0">
                <a:hlinkClick r:id="rId7"/>
              </a:rPr>
              <a:t>https://www.restapitutorial.com</a:t>
            </a:r>
            <a:endParaRPr lang="en-US" dirty="0"/>
          </a:p>
          <a:p>
            <a:r>
              <a:rPr lang="en-US" dirty="0">
                <a:hlinkClick r:id="rId8"/>
              </a:rPr>
              <a:t>https://roy.gbiv.com/untangled/2008/rest-apis-must-be-hypertext-driven</a:t>
            </a:r>
            <a:endParaRPr lang="en-US" dirty="0"/>
          </a:p>
          <a:p>
            <a:r>
              <a:rPr lang="en-US" dirty="0">
                <a:hlinkClick r:id="rId9"/>
              </a:rPr>
              <a:t>https://phppot.com/php/php-restful-web-service/</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52427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RESTful API provides services to access resources from external applications or REST clients. Some of the predominant uses of the RESTful API are:</a:t>
            </a:r>
          </a:p>
          <a:p>
            <a:r>
              <a:rPr lang="en-US" b="1" dirty="0"/>
              <a:t>REST</a:t>
            </a:r>
            <a:r>
              <a:rPr lang="en-US" dirty="0"/>
              <a:t> (</a:t>
            </a:r>
            <a:r>
              <a:rPr lang="en-US" b="1" dirty="0"/>
              <a:t>Representational State Transfer)</a:t>
            </a:r>
            <a:r>
              <a:rPr lang="en-US" dirty="0"/>
              <a:t> is one of the popular architectural style used to develop web services.</a:t>
            </a:r>
          </a:p>
          <a:p>
            <a:r>
              <a:rPr lang="en-US" dirty="0"/>
              <a:t>As an interface with multi-platform support which is used to access resources from outside application coded in various programming languages like PHP, JAVA, Android and more.</a:t>
            </a:r>
          </a:p>
          <a:p>
            <a:r>
              <a:rPr lang="en-US" dirty="0"/>
              <a:t>REST is the simple architectural style for transmitting data over HTTP.</a:t>
            </a:r>
          </a:p>
          <a:p>
            <a:r>
              <a:rPr lang="en-US" dirty="0"/>
              <a:t>The REST API is the most suitable resource provider for an AJAX-based application interface which requires data to update UI without page reload.</a:t>
            </a:r>
          </a:p>
          <a:p>
            <a:r>
              <a:rPr lang="en-US" dirty="0"/>
              <a:t>By meeting more the REST constraints, the web applications or services can support a wide range of clients.</a:t>
            </a:r>
          </a:p>
          <a:p>
            <a:r>
              <a:rPr lang="en-US" dirty="0"/>
              <a:t>Every resource is identified via a URI (Uniform Resource Identifier).</a:t>
            </a:r>
          </a:p>
          <a:p>
            <a:endParaRPr lang="en-US" dirty="0"/>
          </a:p>
          <a:p>
            <a:pPr marL="0" indent="0">
              <a:buNone/>
            </a:pPr>
            <a:endParaRPr lang="en-US" dirty="0"/>
          </a:p>
        </p:txBody>
      </p:sp>
    </p:spTree>
    <p:extLst>
      <p:ext uri="{BB962C8B-B14F-4D97-AF65-F5344CB8AC3E}">
        <p14:creationId xmlns:p14="http://schemas.microsoft.com/office/powerpoint/2010/main" val="393742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r>
              <a:rPr lang="en-US" dirty="0"/>
              <a:t>REST (Representational state transfer) is an architecture coding style.</a:t>
            </a:r>
          </a:p>
          <a:p>
            <a:r>
              <a:rPr lang="en-US" dirty="0"/>
              <a:t>The architecture is guided by six restraints, that must be adhered to in order to be considered RESTful.</a:t>
            </a:r>
          </a:p>
          <a:p>
            <a:r>
              <a:rPr lang="en-US" dirty="0"/>
              <a:t>REST was presented by Roy Fielding in 2000.</a:t>
            </a:r>
          </a:p>
          <a:p>
            <a:r>
              <a:rPr lang="en-US" dirty="0"/>
              <a:t>REST style lends itself for the distributed hypermedia systems.</a:t>
            </a:r>
          </a:p>
          <a:p>
            <a:r>
              <a:rPr lang="en-US" dirty="0"/>
              <a:t>REST considers retrievable data to be a resource.</a:t>
            </a:r>
          </a:p>
          <a:p>
            <a:r>
              <a:rPr lang="en-US" dirty="0"/>
              <a:t>REST resources must have a resource identifier. </a:t>
            </a:r>
          </a:p>
        </p:txBody>
      </p:sp>
    </p:spTree>
    <p:extLst>
      <p:ext uri="{BB962C8B-B14F-4D97-AF65-F5344CB8AC3E}">
        <p14:creationId xmlns:p14="http://schemas.microsoft.com/office/powerpoint/2010/main" val="415517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 Constraints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The six constraints are:</a:t>
            </a:r>
          </a:p>
          <a:p>
            <a:pPr marL="0" indent="0">
              <a:buNone/>
            </a:pPr>
            <a:endParaRPr lang="en-US" dirty="0"/>
          </a:p>
          <a:p>
            <a:pPr>
              <a:buFont typeface="+mj-lt"/>
              <a:buAutoNum type="arabicPeriod"/>
            </a:pPr>
            <a:r>
              <a:rPr lang="en-US" b="1" dirty="0"/>
              <a:t>Client-server Architecture: </a:t>
            </a:r>
            <a:r>
              <a:rPr lang="en-US" dirty="0"/>
              <a:t>This insures the separation of concerns. Data is handled by the server. The user interface is handled by the client.</a:t>
            </a:r>
          </a:p>
          <a:p>
            <a:pPr>
              <a:buFont typeface="+mj-lt"/>
              <a:buAutoNum type="arabicPeriod"/>
            </a:pPr>
            <a:r>
              <a:rPr lang="en-US" b="1" dirty="0"/>
              <a:t>Statelessness:</a:t>
            </a:r>
            <a:r>
              <a:rPr lang="en-US" dirty="0"/>
              <a:t> The server does not retain any information about the client’s state.</a:t>
            </a:r>
          </a:p>
          <a:p>
            <a:pPr>
              <a:buFont typeface="+mj-lt"/>
              <a:buAutoNum type="arabicPeriod"/>
            </a:pPr>
            <a:r>
              <a:rPr lang="en-US" b="1" dirty="0" err="1"/>
              <a:t>Cacheability</a:t>
            </a:r>
            <a:r>
              <a:rPr lang="en-US" b="1" dirty="0"/>
              <a:t>:</a:t>
            </a:r>
            <a:r>
              <a:rPr lang="en-US" dirty="0"/>
              <a:t> The server is able to save a copy of different responses.</a:t>
            </a:r>
          </a:p>
          <a:p>
            <a:pPr>
              <a:buFont typeface="+mj-lt"/>
              <a:buAutoNum type="arabicPeriod"/>
            </a:pPr>
            <a:r>
              <a:rPr lang="en-US" b="1" dirty="0"/>
              <a:t>Layered System: </a:t>
            </a:r>
            <a:r>
              <a:rPr lang="en-US" dirty="0"/>
              <a:t>Client does not know if it is connected directly to the server.</a:t>
            </a:r>
          </a:p>
          <a:p>
            <a:pPr>
              <a:buFont typeface="+mj-lt"/>
              <a:buAutoNum type="arabicPeriod"/>
            </a:pPr>
            <a:r>
              <a:rPr lang="en-US" b="1" dirty="0"/>
              <a:t>Code on Demand: </a:t>
            </a:r>
            <a:r>
              <a:rPr lang="en-US" dirty="0"/>
              <a:t>Server is allowed to send executable code to clients.</a:t>
            </a:r>
          </a:p>
          <a:p>
            <a:pPr>
              <a:buFont typeface="+mj-lt"/>
              <a:buAutoNum type="arabicPeriod"/>
            </a:pPr>
            <a:r>
              <a:rPr lang="en-US" b="1" dirty="0"/>
              <a:t>Uniform Interface: </a:t>
            </a:r>
            <a:r>
              <a:rPr lang="en-US" dirty="0"/>
              <a:t>Resource identification in request, Resource manipulation through representations, Self-descriptive messages, Hypermedia as application state engine.</a:t>
            </a:r>
          </a:p>
        </p:txBody>
      </p:sp>
    </p:spTree>
    <p:extLst>
      <p:ext uri="{BB962C8B-B14F-4D97-AF65-F5344CB8AC3E}">
        <p14:creationId xmlns:p14="http://schemas.microsoft.com/office/powerpoint/2010/main" val="44432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 Verbs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457200" lvl="1" indent="0">
              <a:buNone/>
            </a:pPr>
            <a:r>
              <a:rPr lang="en-US" dirty="0"/>
              <a:t>The five verbs are:</a:t>
            </a:r>
          </a:p>
          <a:p>
            <a:pPr marL="457200" lvl="1" indent="0">
              <a:buNone/>
            </a:pPr>
            <a:endParaRPr lang="en-US" b="1" dirty="0"/>
          </a:p>
          <a:p>
            <a:pPr lvl="1"/>
            <a:r>
              <a:rPr lang="en-US" b="1" dirty="0"/>
              <a:t>GET:</a:t>
            </a:r>
            <a:r>
              <a:rPr lang="en-US" dirty="0"/>
              <a:t>   Request for a representation state of a resource.</a:t>
            </a:r>
          </a:p>
          <a:p>
            <a:pPr lvl="1"/>
            <a:r>
              <a:rPr lang="en-US" b="1" dirty="0"/>
              <a:t>POST: </a:t>
            </a:r>
            <a:r>
              <a:rPr lang="en-US" dirty="0"/>
              <a:t>Request to create a resource using the included representation state.</a:t>
            </a:r>
          </a:p>
          <a:p>
            <a:pPr lvl="1"/>
            <a:r>
              <a:rPr lang="en-US" b="1" dirty="0"/>
              <a:t>PUT: </a:t>
            </a:r>
            <a:r>
              <a:rPr lang="en-US" dirty="0"/>
              <a:t>Request to modify a resource.</a:t>
            </a:r>
          </a:p>
          <a:p>
            <a:pPr lvl="1"/>
            <a:r>
              <a:rPr lang="en-US" b="1" dirty="0"/>
              <a:t>DELETE: </a:t>
            </a:r>
            <a:r>
              <a:rPr lang="en-US" dirty="0"/>
              <a:t>Request to removal of a resource.</a:t>
            </a:r>
          </a:p>
          <a:p>
            <a:pPr lvl="1"/>
            <a:r>
              <a:rPr lang="en-US" b="1" dirty="0"/>
              <a:t>PATCH: </a:t>
            </a:r>
            <a:r>
              <a:rPr lang="en-US" dirty="0"/>
              <a:t>Request to modify the parts of a resource.</a:t>
            </a:r>
          </a:p>
        </p:txBody>
      </p:sp>
    </p:spTree>
    <p:extLst>
      <p:ext uri="{BB962C8B-B14F-4D97-AF65-F5344CB8AC3E}">
        <p14:creationId xmlns:p14="http://schemas.microsoft.com/office/powerpoint/2010/main" val="89979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The relationship between HTTP messages and REST:</a:t>
            </a:r>
          </a:p>
          <a:p>
            <a:r>
              <a:rPr lang="en-US" dirty="0"/>
              <a:t>HTTP (Hypertext Transfer Protocol) is a standardized interface / protocol that is part of the internet protocol application layer.</a:t>
            </a:r>
          </a:p>
          <a:p>
            <a:r>
              <a:rPr lang="en-US" dirty="0"/>
              <a:t>HTTP must be leveraged by a REST based application to make a requests of a server for a representational state of a resource in order to be considered RESTful.</a:t>
            </a:r>
          </a:p>
          <a:p>
            <a:r>
              <a:rPr lang="en-US" dirty="0"/>
              <a:t>If the engine of application state (and hence the API) is not being driven by hypertext, then it cannot be RESTful and cannot be a REST API.</a:t>
            </a:r>
          </a:p>
          <a:p>
            <a:r>
              <a:rPr lang="en-US" dirty="0"/>
              <a:t>REST (</a:t>
            </a:r>
            <a:r>
              <a:rPr lang="en-US" dirty="0" err="1"/>
              <a:t>REpresentational</a:t>
            </a:r>
            <a:r>
              <a:rPr lang="en-US" dirty="0"/>
              <a:t> State Transfer) refers to a distributed hypermedia system architectural style, originated by Roy Fielding in 2000.</a:t>
            </a:r>
          </a:p>
          <a:p>
            <a:pPr marL="0" indent="0">
              <a:buNone/>
            </a:pPr>
            <a:endParaRPr lang="en-US" dirty="0"/>
          </a:p>
        </p:txBody>
      </p:sp>
    </p:spTree>
    <p:extLst>
      <p:ext uri="{BB962C8B-B14F-4D97-AF65-F5344CB8AC3E}">
        <p14:creationId xmlns:p14="http://schemas.microsoft.com/office/powerpoint/2010/main" val="408064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pPr marL="0" indent="0">
              <a:buNone/>
            </a:pPr>
            <a:r>
              <a:rPr lang="en-US" dirty="0"/>
              <a:t>Most of the key features come from the constraints, but there are others:</a:t>
            </a:r>
          </a:p>
          <a:p>
            <a:r>
              <a:rPr lang="en-US" dirty="0"/>
              <a:t>The statelessness of the API. Once the server has transferred the resource’s representational state, it moves on to the next request.</a:t>
            </a:r>
          </a:p>
          <a:p>
            <a:r>
              <a:rPr lang="en-US" dirty="0"/>
              <a:t>It imposes no limits on representation format. The server can transfer the data as JSON, XML, HTML, plain text. The server is decoupled from the presentation.</a:t>
            </a:r>
          </a:p>
          <a:p>
            <a:r>
              <a:rPr lang="en-US" dirty="0"/>
              <a:t>Standardized methods streamline the process of making requests and getting done exactly what was needed.</a:t>
            </a:r>
          </a:p>
          <a:p>
            <a:r>
              <a:rPr lang="en-US" dirty="0" err="1"/>
              <a:t>Cacheablility</a:t>
            </a:r>
            <a:r>
              <a:rPr lang="en-US" dirty="0"/>
              <a:t> and being a layered system allows for the decrease in bandwidth use and scalability. Since the client does not know if it is requesting from the main server, load balancing becomes possible with no issues.</a:t>
            </a:r>
          </a:p>
          <a:p>
            <a:r>
              <a:rPr lang="en-US" dirty="0"/>
              <a:t>Clear separation of client and server concerns. Each side is only responsible for it’s own part in the process.</a:t>
            </a:r>
          </a:p>
        </p:txBody>
      </p:sp>
    </p:spTree>
    <p:extLst>
      <p:ext uri="{BB962C8B-B14F-4D97-AF65-F5344CB8AC3E}">
        <p14:creationId xmlns:p14="http://schemas.microsoft.com/office/powerpoint/2010/main" val="277904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0D87-EF20-4441-9980-DBCA3F73856A}"/>
              </a:ext>
            </a:extLst>
          </p:cNvPr>
          <p:cNvSpPr>
            <a:spLocks noGrp="1"/>
          </p:cNvSpPr>
          <p:nvPr>
            <p:ph type="title"/>
          </p:nvPr>
        </p:nvSpPr>
        <p:spPr>
          <a:xfrm>
            <a:off x="677334" y="609600"/>
            <a:ext cx="8596668" cy="646331"/>
          </a:xfrm>
        </p:spPr>
        <p:txBody>
          <a:bodyPr>
            <a:spAutoFit/>
          </a:bodyPr>
          <a:lstStyle/>
          <a:p>
            <a:r>
              <a:rPr lang="en-US" dirty="0"/>
              <a:t>REST Methodologies: </a:t>
            </a:r>
            <a:r>
              <a:rPr lang="en-US" sz="2200" dirty="0"/>
              <a:t>Stateless client/server protocol</a:t>
            </a:r>
          </a:p>
        </p:txBody>
      </p:sp>
      <p:sp>
        <p:nvSpPr>
          <p:cNvPr id="3" name="Content Placeholder 2">
            <a:extLst>
              <a:ext uri="{FF2B5EF4-FFF2-40B4-BE49-F238E27FC236}">
                <a16:creationId xmlns:a16="http://schemas.microsoft.com/office/drawing/2014/main" id="{4247CA33-D7C0-894F-A3C3-A16B2E36394F}"/>
              </a:ext>
            </a:extLst>
          </p:cNvPr>
          <p:cNvSpPr>
            <a:spLocks noGrp="1"/>
          </p:cNvSpPr>
          <p:nvPr>
            <p:ph idx="1"/>
          </p:nvPr>
        </p:nvSpPr>
        <p:spPr>
          <a:xfrm>
            <a:off x="677334" y="1490871"/>
            <a:ext cx="8596668" cy="4550492"/>
          </a:xfrm>
        </p:spPr>
        <p:txBody>
          <a:bodyPr/>
          <a:lstStyle/>
          <a:p>
            <a:r>
              <a:rPr lang="en-US" dirty="0"/>
              <a:t>No information about the client session is retained on the server.</a:t>
            </a:r>
          </a:p>
          <a:p>
            <a:r>
              <a:rPr lang="en-US" dirty="0"/>
              <a:t>Once the transfer is finished, the client has everything needed to full use the representational state that was requested.</a:t>
            </a:r>
          </a:p>
          <a:p>
            <a:r>
              <a:rPr lang="en-US" dirty="0"/>
              <a:t>Every request must contain everything needed by the server to parse and process the request.</a:t>
            </a:r>
          </a:p>
          <a:p>
            <a:r>
              <a:rPr lang="en-US" dirty="0"/>
              <a:t>All state and any related information must be handled by the client.</a:t>
            </a:r>
          </a:p>
          <a:p>
            <a:r>
              <a:rPr lang="en-US" dirty="0"/>
              <a:t>Stateless architecture makes the process of caching easier.</a:t>
            </a:r>
          </a:p>
          <a:p>
            <a:r>
              <a:rPr lang="en-US" dirty="0"/>
              <a:t>The state of a resource on the client has no bearing on the state of the resource on the server.</a:t>
            </a:r>
          </a:p>
          <a:p>
            <a:r>
              <a:rPr lang="en-US" dirty="0"/>
              <a:t>The ability of the server to not have to store client data allows greater scalability.</a:t>
            </a:r>
          </a:p>
          <a:p>
            <a:endParaRPr lang="en-US" dirty="0"/>
          </a:p>
          <a:p>
            <a:pPr marL="0" indent="0">
              <a:buNone/>
            </a:pPr>
            <a:endParaRPr lang="en-US" dirty="0"/>
          </a:p>
        </p:txBody>
      </p:sp>
    </p:spTree>
    <p:extLst>
      <p:ext uri="{BB962C8B-B14F-4D97-AF65-F5344CB8AC3E}">
        <p14:creationId xmlns:p14="http://schemas.microsoft.com/office/powerpoint/2010/main" val="259779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5098-DA0A-AE49-B268-3BD4BE18F382}"/>
              </a:ext>
            </a:extLst>
          </p:cNvPr>
          <p:cNvSpPr>
            <a:spLocks noGrp="1"/>
          </p:cNvSpPr>
          <p:nvPr>
            <p:ph type="title"/>
          </p:nvPr>
        </p:nvSpPr>
        <p:spPr/>
        <p:txBody>
          <a:bodyPr>
            <a:normAutofit/>
          </a:bodyPr>
          <a:lstStyle/>
          <a:p>
            <a:r>
              <a:rPr lang="en-US" sz="2400" dirty="0"/>
              <a:t>We next add a constraint to the client-server interaction: communication must be stateless in nature, as in the client-stateless-server (CSS) style of Section 3.4.3, such that each request from client to server must contain all of the information necessary to understand the request, and cannot take advantage of any stored context on the server. Session state is therefore kept entirely on the client.</a:t>
            </a:r>
          </a:p>
        </p:txBody>
      </p:sp>
      <p:sp>
        <p:nvSpPr>
          <p:cNvPr id="3" name="Text Placeholder 2">
            <a:extLst>
              <a:ext uri="{FF2B5EF4-FFF2-40B4-BE49-F238E27FC236}">
                <a16:creationId xmlns:a16="http://schemas.microsoft.com/office/drawing/2014/main" id="{2F30E39F-9A27-254D-9A7D-D8BAFD190729}"/>
              </a:ext>
            </a:extLst>
          </p:cNvPr>
          <p:cNvSpPr>
            <a:spLocks noGrp="1"/>
          </p:cNvSpPr>
          <p:nvPr>
            <p:ph type="body" sz="quarter" idx="13"/>
          </p:nvPr>
        </p:nvSpPr>
        <p:spPr>
          <a:xfrm>
            <a:off x="677331" y="3498951"/>
            <a:ext cx="8596669" cy="389835"/>
          </a:xfrm>
        </p:spPr>
        <p:txBody>
          <a:bodyPr/>
          <a:lstStyle/>
          <a:p>
            <a:pPr algn="r"/>
            <a:r>
              <a:rPr lang="en-US" sz="2000" dirty="0"/>
              <a:t>- Roy Thomas Fielding</a:t>
            </a:r>
          </a:p>
        </p:txBody>
      </p:sp>
      <p:sp>
        <p:nvSpPr>
          <p:cNvPr id="4" name="Text Placeholder 3">
            <a:extLst>
              <a:ext uri="{FF2B5EF4-FFF2-40B4-BE49-F238E27FC236}">
                <a16:creationId xmlns:a16="http://schemas.microsoft.com/office/drawing/2014/main" id="{C3C7409B-F458-1A46-936E-CF5B163E6C52}"/>
              </a:ext>
            </a:extLst>
          </p:cNvPr>
          <p:cNvSpPr>
            <a:spLocks noGrp="1"/>
          </p:cNvSpPr>
          <p:nvPr>
            <p:ph type="body" idx="1"/>
          </p:nvPr>
        </p:nvSpPr>
        <p:spPr>
          <a:xfrm>
            <a:off x="677335" y="5527112"/>
            <a:ext cx="8596668" cy="514249"/>
          </a:xfrm>
        </p:spPr>
        <p:txBody>
          <a:bodyPr>
            <a:normAutofit/>
          </a:bodyPr>
          <a:lstStyle/>
          <a:p>
            <a:r>
              <a:rPr lang="en-US" sz="1200" dirty="0"/>
              <a:t>Fielding, R. T. (2000). Representational State Transfer (REST): Chapter 5. Retrieved October 18, 2019, from https://</a:t>
            </a:r>
            <a:r>
              <a:rPr lang="en-US" sz="1200" dirty="0" err="1"/>
              <a:t>www.ics.uci.edu</a:t>
            </a:r>
            <a:r>
              <a:rPr lang="en-US" sz="1200" dirty="0"/>
              <a:t>/~fielding/pubs/dissertation/rest_arch_style.htm#sec_5_1_3.</a:t>
            </a:r>
          </a:p>
        </p:txBody>
      </p:sp>
    </p:spTree>
    <p:extLst>
      <p:ext uri="{BB962C8B-B14F-4D97-AF65-F5344CB8AC3E}">
        <p14:creationId xmlns:p14="http://schemas.microsoft.com/office/powerpoint/2010/main" val="95261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3822</TotalTime>
  <Words>1161</Words>
  <Application>Microsoft Macintosh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REST Methodologies</vt:lpstr>
      <vt:lpstr>REST Methodologies</vt:lpstr>
      <vt:lpstr>REST Methodologies</vt:lpstr>
      <vt:lpstr>REST Methodologies: Constraints</vt:lpstr>
      <vt:lpstr>REST Methodologies: Verbs</vt:lpstr>
      <vt:lpstr>REST Methodologies</vt:lpstr>
      <vt:lpstr>REST Methodologies</vt:lpstr>
      <vt:lpstr>REST Methodologies: Stateless client/server protocol</vt:lpstr>
      <vt:lpstr>We next add a constraint to the client-server interaction: communication must be stateless in nature, as in the client-stateless-server (CSS) style of Section 3.4.3, such that each request from client to server must contain all of the information necessary to understand the request, and cannot take advantage of any stored context on the server. Session state is therefore kept entirely on the client.</vt:lpstr>
      <vt:lpstr>REST Methodologies</vt:lpstr>
      <vt:lpstr>REST Methodologies</vt:lpstr>
      <vt:lpstr>REST Methodologies: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Methodologies</dc:title>
  <dc:creator>Cory Gilliam</dc:creator>
  <cp:lastModifiedBy>Cory Gilliam</cp:lastModifiedBy>
  <cp:revision>24</cp:revision>
  <dcterms:created xsi:type="dcterms:W3CDTF">2019-10-18T16:40:14Z</dcterms:created>
  <dcterms:modified xsi:type="dcterms:W3CDTF">2019-10-21T16:18:57Z</dcterms:modified>
</cp:coreProperties>
</file>