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2" r:id="rId4"/>
    <p:sldId id="260" r:id="rId5"/>
    <p:sldId id="257" r:id="rId6"/>
    <p:sldId id="258" r:id="rId7"/>
    <p:sldId id="259" r:id="rId8"/>
    <p:sldId id="263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5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Common_questions/What_is_a_URL" TargetMode="External"/><Relationship Id="rId3" Type="http://schemas.openxmlformats.org/officeDocument/2006/relationships/hyperlink" Target="https://medium.com/extend/what-is-rest-a-simple-explanation-for-beginners-part-1-introduction-b4a072f8740f" TargetMode="External"/><Relationship Id="rId7" Type="http://schemas.openxmlformats.org/officeDocument/2006/relationships/hyperlink" Target="https://en.wikipedia.org/wiki/Uniform_Resource_Identifier" TargetMode="External"/><Relationship Id="rId2" Type="http://schemas.openxmlformats.org/officeDocument/2006/relationships/hyperlink" Target="https://searchapparchitecture.techtarget.com/definition/RESTful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news/2013/05/rest-drawbacks/" TargetMode="External"/><Relationship Id="rId5" Type="http://schemas.openxmlformats.org/officeDocument/2006/relationships/hyperlink" Target="https://www.mulesoft.com/resources/api/restful-api" TargetMode="External"/><Relationship Id="rId10" Type="http://schemas.openxmlformats.org/officeDocument/2006/relationships/hyperlink" Target="https://hackr.io/blog/url-vs-uri" TargetMode="External"/><Relationship Id="rId4" Type="http://schemas.openxmlformats.org/officeDocument/2006/relationships/hyperlink" Target="https://www.smashingmagazine.com/2018/01/understanding-using-rest-api/" TargetMode="External"/><Relationship Id="rId9" Type="http://schemas.openxmlformats.org/officeDocument/2006/relationships/hyperlink" Target="https://dev.to/flippedcoding/what-is-the-difference-between-a-uri-and-a-url-445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302-93F0-C54B-9701-CD40E8DBC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656E-8453-474D-B647-4CD7ECFF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Non-Technical or Business Professional</a:t>
            </a:r>
          </a:p>
        </p:txBody>
      </p:sp>
    </p:spTree>
    <p:extLst>
      <p:ext uri="{BB962C8B-B14F-4D97-AF65-F5344CB8AC3E}">
        <p14:creationId xmlns:p14="http://schemas.microsoft.com/office/powerpoint/2010/main" val="201991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 : URI and URL Differences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dirty="0"/>
              <a:t>A URL is a subset of URI.</a:t>
            </a:r>
          </a:p>
          <a:p>
            <a:r>
              <a:rPr lang="en-US" dirty="0"/>
              <a:t>A URI could be a name instead of a locator.</a:t>
            </a:r>
          </a:p>
          <a:p>
            <a:r>
              <a:rPr lang="en-US" dirty="0"/>
              <a:t>The URI is the identifier of the resource and it can also happen to be a locator, but does not have to be.</a:t>
            </a:r>
          </a:p>
          <a:p>
            <a:r>
              <a:rPr lang="en-US" dirty="0"/>
              <a:t>URL includes location as well as the protocol to retrieve the resource.</a:t>
            </a:r>
          </a:p>
          <a:p>
            <a:r>
              <a:rPr lang="en-US" dirty="0"/>
              <a:t>The difference between URI and URL is very subtle and only occurs when URI specifies only the name.</a:t>
            </a:r>
          </a:p>
          <a:p>
            <a:r>
              <a:rPr lang="en-US" dirty="0"/>
              <a:t>The W3C realized that there is a ton of confusion about this. They issued a URI clarification document that says that it is now OK to use the terms URL and URI interchangeably (to mean URI).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9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https://searchapparchitecture.techtarget.com/definition/RESTful-API</a:t>
            </a:r>
            <a:endParaRPr lang="en-US" dirty="0"/>
          </a:p>
          <a:p>
            <a:r>
              <a:rPr lang="en-US" dirty="0">
                <a:hlinkClick r:id="rId3"/>
              </a:rPr>
              <a:t>https://medium.com/extend/what-is-rest-a-simple-explanation-for-beginners-part-1-introduction-b4a072f8740f</a:t>
            </a:r>
            <a:endParaRPr lang="en-US" dirty="0"/>
          </a:p>
          <a:p>
            <a:r>
              <a:rPr lang="en-US" dirty="0">
                <a:hlinkClick r:id="rId4"/>
              </a:rPr>
              <a:t>https://www.smashingmagazine.com/2018/01/understanding-using-rest-api/</a:t>
            </a:r>
            <a:endParaRPr lang="en-US" dirty="0"/>
          </a:p>
          <a:p>
            <a:r>
              <a:rPr lang="en-US" dirty="0">
                <a:hlinkClick r:id="rId5"/>
              </a:rPr>
              <a:t>https://www.mulesoft.com/resources/api/restful-api</a:t>
            </a:r>
            <a:endParaRPr lang="en-US" dirty="0"/>
          </a:p>
          <a:p>
            <a:r>
              <a:rPr lang="en-US" dirty="0">
                <a:hlinkClick r:id="rId6"/>
              </a:rPr>
              <a:t>https://www.infoq.com/news/2013/05/rest-drawbacks/</a:t>
            </a:r>
            <a:endParaRPr lang="en-US" dirty="0"/>
          </a:p>
          <a:p>
            <a:r>
              <a:rPr lang="en-US" dirty="0">
                <a:hlinkClick r:id="rId7"/>
              </a:rPr>
              <a:t>https://en.wikipedia.org/wiki/Uniform_Resource_Identifier</a:t>
            </a:r>
            <a:endParaRPr lang="en-US" dirty="0"/>
          </a:p>
          <a:p>
            <a:r>
              <a:rPr lang="en-US" dirty="0">
                <a:hlinkClick r:id="rId8"/>
              </a:rPr>
              <a:t>https://developer.mozilla.org/en-US/docs/Learn/Common_questions/What_is_a_URL</a:t>
            </a:r>
            <a:endParaRPr lang="en-US" dirty="0"/>
          </a:p>
          <a:p>
            <a:r>
              <a:rPr lang="en-US" dirty="0">
                <a:hlinkClick r:id="rId9"/>
              </a:rPr>
              <a:t>https://dev.to/flippedcoding/what-is-the-difference-between-a-uri-and-a-url-4455</a:t>
            </a:r>
            <a:endParaRPr lang="en-US" dirty="0"/>
          </a:p>
          <a:p>
            <a:r>
              <a:rPr lang="en-US" dirty="0">
                <a:hlinkClick r:id="rId10"/>
              </a:rPr>
              <a:t>https://hackr.io/blog/url-vs-uri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7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What is a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RESTful API design was defined by Dr. Roy Fielding in his 2000 doctorate dissertation.</a:t>
            </a:r>
          </a:p>
          <a:p>
            <a:r>
              <a:rPr lang="en-US" dirty="0"/>
              <a:t>A RESTful web application exposes information about itself in the form of information about its resources.</a:t>
            </a:r>
          </a:p>
          <a:p>
            <a:r>
              <a:rPr lang="en-US" dirty="0"/>
              <a:t>A RESTful API is an application program interface (API) that uses HTTP requests to GET, PUT, POST and DELETE data.</a:t>
            </a:r>
          </a:p>
          <a:p>
            <a:r>
              <a:rPr lang="en-US" dirty="0"/>
              <a:t>An API for a website is code that allows two software programs to communicate with each another.</a:t>
            </a:r>
          </a:p>
          <a:p>
            <a:r>
              <a:rPr lang="en-US" dirty="0"/>
              <a:t>The REST used by browsers can be thought of as the language of the internet.</a:t>
            </a:r>
          </a:p>
          <a:p>
            <a:r>
              <a:rPr lang="en-US" dirty="0"/>
              <a:t>A true RESTful API, a web service must adhere to the following six REST architectural constraints: Uniform interface, Client-server based, Stateless operations, Resource caching, Layered system, Code on demand.</a:t>
            </a:r>
          </a:p>
          <a:p>
            <a:r>
              <a:rPr lang="en-US" dirty="0"/>
              <a:t>A RESTful API enables the client to take actions on those resources, such as create new resources or change existing resources.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How are RESTful 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dirty="0"/>
              <a:t>A client uses an HTTP request to a server to perform an action.</a:t>
            </a:r>
          </a:p>
          <a:p>
            <a:r>
              <a:rPr lang="en-US" dirty="0"/>
              <a:t>The server will parse the request to see if it is valid.</a:t>
            </a:r>
          </a:p>
          <a:p>
            <a:r>
              <a:rPr lang="en-US" dirty="0"/>
              <a:t>If the call is a GET request, the server will return a Representational State of what was requested.</a:t>
            </a:r>
          </a:p>
          <a:p>
            <a:r>
              <a:rPr lang="en-US" dirty="0"/>
              <a:t>If the call is a POST request, the server will add the Representational State to the server’s resources.</a:t>
            </a:r>
          </a:p>
          <a:p>
            <a:r>
              <a:rPr lang="en-US" dirty="0"/>
              <a:t>If the call is a PUT/PATCH request, the server will update the Representational State that is already part of it’s resources.</a:t>
            </a:r>
          </a:p>
          <a:p>
            <a:r>
              <a:rPr lang="en-US" dirty="0"/>
              <a:t>If the call is a DELETE request, the server will remove the Representational State from it’s resources.</a:t>
            </a:r>
          </a:p>
          <a:p>
            <a:r>
              <a:rPr lang="en-US" dirty="0"/>
              <a:t>The request is made up of four pieces: Endpoint, Method, Headers, and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How are RESTful 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dirty="0"/>
              <a:t>Flickr’s RESTful API enables bloggers to easily embed images on their sites and social media feeds.</a:t>
            </a:r>
          </a:p>
          <a:p>
            <a:r>
              <a:rPr lang="en-US" dirty="0"/>
              <a:t>Facebook’s and Twitter’s APIs all users to post content to their own feeds.</a:t>
            </a:r>
          </a:p>
          <a:p>
            <a:r>
              <a:rPr lang="en-US" dirty="0"/>
              <a:t>Amazon’s Web Service allows site data to be accessed by other systems though their API.</a:t>
            </a:r>
          </a:p>
          <a:p>
            <a:r>
              <a:rPr lang="en-US" dirty="0" err="1"/>
              <a:t>Ebay’s</a:t>
            </a:r>
            <a:r>
              <a:rPr lang="en-US" dirty="0"/>
              <a:t> API allows for external account interaction, inventory interaction, analytics interaction, and many more.</a:t>
            </a:r>
          </a:p>
          <a:p>
            <a:r>
              <a:rPr lang="en-US" dirty="0"/>
              <a:t>Open weather’s allows applications to request current weather data to be used for free. Data can be delivered as JSON, XML, or HTML.</a:t>
            </a:r>
          </a:p>
          <a:p>
            <a:r>
              <a:rPr lang="en-US" dirty="0"/>
              <a:t>Twilio’s API allows for the complete use of their services, from SMS txt messages to email marketing.</a:t>
            </a:r>
          </a:p>
        </p:txBody>
      </p:sp>
    </p:spTree>
    <p:extLst>
      <p:ext uri="{BB962C8B-B14F-4D97-AF65-F5344CB8AC3E}">
        <p14:creationId xmlns:p14="http://schemas.microsoft.com/office/powerpoint/2010/main" val="27790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/>
              <a:t>RESTful APIs: Communications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0DA34-44E1-6349-86D7-0A5D27441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23603"/>
            <a:ext cx="8596312" cy="3885482"/>
          </a:xfrm>
        </p:spPr>
      </p:pic>
    </p:spTree>
    <p:extLst>
      <p:ext uri="{BB962C8B-B14F-4D97-AF65-F5344CB8AC3E}">
        <p14:creationId xmlns:p14="http://schemas.microsoft.com/office/powerpoint/2010/main" val="4443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RESTful API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dirty="0"/>
              <a:t>RESTful APIs were designed to take advantage of existing protocols.</a:t>
            </a:r>
          </a:p>
          <a:p>
            <a:r>
              <a:rPr lang="en-US" dirty="0"/>
              <a:t>REST APIs provide a great deal of flexibility.</a:t>
            </a:r>
          </a:p>
          <a:p>
            <a:r>
              <a:rPr lang="en-US" dirty="0"/>
              <a:t>Data is not tied to resources or methods.</a:t>
            </a:r>
          </a:p>
          <a:p>
            <a:r>
              <a:rPr lang="en-US" dirty="0"/>
              <a:t>RESTful APIs can handle multiple types of calls, return different data formats and even change structurally with the correct implementation of hypermedia.</a:t>
            </a:r>
          </a:p>
          <a:p>
            <a:r>
              <a:rPr lang="en-US" dirty="0"/>
              <a:t>Developers can build an API that meets the needs and the needs of a diverse group of customers.</a:t>
            </a:r>
          </a:p>
          <a:p>
            <a:r>
              <a:rPr lang="en-US" dirty="0"/>
              <a:t>RESTful APIs are not constrained to only XML, but instead can return XML, JSON, YAML or many any other format depending on what the client requests.</a:t>
            </a:r>
          </a:p>
          <a:p>
            <a:r>
              <a:rPr lang="en-US" dirty="0"/>
              <a:t>RESTful APIs may be scaled by a development team without much difficulty.</a:t>
            </a:r>
          </a:p>
          <a:p>
            <a:r>
              <a:rPr lang="en-US" dirty="0"/>
              <a:t>It flexibility makes it extremely portable.</a:t>
            </a:r>
          </a:p>
        </p:txBody>
      </p:sp>
    </p:spTree>
    <p:extLst>
      <p:ext uri="{BB962C8B-B14F-4D97-AF65-F5344CB8AC3E}">
        <p14:creationId xmlns:p14="http://schemas.microsoft.com/office/powerpoint/2010/main" val="8997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RESTful API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r>
              <a:rPr lang="en-US" dirty="0"/>
              <a:t>The lose of the ability to maintain state.</a:t>
            </a:r>
          </a:p>
          <a:p>
            <a:r>
              <a:rPr lang="en-US" dirty="0"/>
              <a:t>RESTful APIs can be more difficult for newer developers to use.</a:t>
            </a:r>
          </a:p>
          <a:p>
            <a:r>
              <a:rPr lang="en-US" dirty="0"/>
              <a:t>The separation of client server logic adds a negligible amount of latency.</a:t>
            </a:r>
          </a:p>
          <a:p>
            <a:r>
              <a:rPr lang="en-US" dirty="0"/>
              <a:t>RESTful request add a negligible amount of data to the bandwidth.</a:t>
            </a:r>
          </a:p>
          <a:p>
            <a:r>
              <a:rPr lang="en-US" dirty="0"/>
              <a:t>RESTful API requests are HTTP based. HTTP is a synchronous, request/response protocol. This means the protocol does not support server-initiated notifications.</a:t>
            </a:r>
          </a:p>
          <a:p>
            <a:r>
              <a:rPr lang="en-US" dirty="0"/>
              <a:t>RESTful APIs are limited to the HTTP verbs: GET, POST, PUT, DELETE, and PATCH.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APIs: URI and URL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URI</a:t>
            </a:r>
          </a:p>
          <a:p>
            <a:r>
              <a:rPr lang="en-US" dirty="0"/>
              <a:t>A URI</a:t>
            </a:r>
            <a:r>
              <a:rPr lang="en-US" i="1" dirty="0"/>
              <a:t> (Uniform Resource Identifier)</a:t>
            </a:r>
            <a:r>
              <a:rPr lang="en-US" dirty="0"/>
              <a:t> is a string that refers to a resource.</a:t>
            </a:r>
          </a:p>
          <a:p>
            <a:r>
              <a:rPr lang="en-US" dirty="0"/>
              <a:t>URIs guarantee uniformity, by following a predefined set of syntax rules.</a:t>
            </a:r>
          </a:p>
          <a:p>
            <a:r>
              <a:rPr lang="en-US" dirty="0"/>
              <a:t>URIs maintain extensibility through a separately defined hierarchical naming scheme.</a:t>
            </a:r>
          </a:p>
          <a:p>
            <a:r>
              <a:rPr lang="en-US" dirty="0"/>
              <a:t>The most common form of URI is the Uniform Resource Locator (URL).</a:t>
            </a:r>
          </a:p>
          <a:p>
            <a:r>
              <a:rPr lang="en-US" dirty="0"/>
              <a:t>A rarely seen form of URI is with the usage of the Uniform Resource Name (URN).</a:t>
            </a:r>
          </a:p>
          <a:p>
            <a:r>
              <a:rPr lang="en-US" dirty="0"/>
              <a:t>A URI begins with a scheme name that refers to a specification for assigning identifiers within that scheme.</a:t>
            </a:r>
          </a:p>
          <a:p>
            <a:r>
              <a:rPr lang="en-US" dirty="0"/>
              <a:t>A URI with no fragment component is called an </a:t>
            </a:r>
            <a:r>
              <a:rPr lang="en-US" i="1" dirty="0"/>
              <a:t>absolute URI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1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RESTful APIs : URI and URL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</a:t>
            </a:r>
          </a:p>
          <a:p>
            <a:r>
              <a:rPr lang="en-US" dirty="0"/>
              <a:t>A Uniform Resource Locator (URL), colloquially termed a web address, is a reference to a web resource that specifies its location on a computer network and a mechanism for retrieving it.</a:t>
            </a:r>
          </a:p>
          <a:p>
            <a:r>
              <a:rPr lang="en-US" dirty="0"/>
              <a:t>A URL is a specific type of Uniform Resource Identifier (URI).</a:t>
            </a:r>
          </a:p>
          <a:p>
            <a:r>
              <a:rPr lang="en-US" dirty="0"/>
              <a:t>URLs occur most commonly to reference web pages (http), but are also used for file transfer (ftp), email (</a:t>
            </a:r>
            <a:r>
              <a:rPr lang="en-US" dirty="0" err="1"/>
              <a:t>mailto</a:t>
            </a:r>
            <a:r>
              <a:rPr lang="en-US" dirty="0"/>
              <a:t>), database access (JDBC), and many other applications.</a:t>
            </a:r>
          </a:p>
          <a:p>
            <a:r>
              <a:rPr lang="en-US" dirty="0"/>
              <a:t>Every HTTP URL conforms to the syntax of a generic URI.</a:t>
            </a:r>
          </a:p>
          <a:p>
            <a:r>
              <a:rPr lang="en-US" dirty="0"/>
              <a:t>URL is one of the key concepts of the Web.</a:t>
            </a:r>
          </a:p>
          <a:p>
            <a:r>
              <a:rPr lang="en-US" dirty="0"/>
              <a:t>In theory, each valid URL points to a unique resource.</a:t>
            </a:r>
          </a:p>
        </p:txBody>
      </p:sp>
    </p:spTree>
    <p:extLst>
      <p:ext uri="{BB962C8B-B14F-4D97-AF65-F5344CB8AC3E}">
        <p14:creationId xmlns:p14="http://schemas.microsoft.com/office/powerpoint/2010/main" val="3775451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4325</TotalTime>
  <Words>1136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RESTful APIs</vt:lpstr>
      <vt:lpstr>RESTful APIs: What is a RESTful API</vt:lpstr>
      <vt:lpstr>RESTful APIs: How are RESTful APIs Used</vt:lpstr>
      <vt:lpstr>RESTful APIs: How are RESTful APIs Used</vt:lpstr>
      <vt:lpstr>RESTful APIs: Communications Diagram</vt:lpstr>
      <vt:lpstr>RESTful APIs: RESTful API Advantages</vt:lpstr>
      <vt:lpstr>RESTful APIs: RESTful API Disadvantages</vt:lpstr>
      <vt:lpstr>RESTful APIs: URI and URL Differences</vt:lpstr>
      <vt:lpstr>RESTful APIs : URI and URL Differences</vt:lpstr>
      <vt:lpstr>RESTful APIs : URI and URL Differences</vt:lpstr>
      <vt:lpstr>RESTful APIs: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</dc:title>
  <dc:creator>Cory Gilliam</dc:creator>
  <cp:lastModifiedBy>Cory Gilliam</cp:lastModifiedBy>
  <cp:revision>42</cp:revision>
  <dcterms:created xsi:type="dcterms:W3CDTF">2019-10-18T16:40:14Z</dcterms:created>
  <dcterms:modified xsi:type="dcterms:W3CDTF">2019-10-22T18:52:07Z</dcterms:modified>
</cp:coreProperties>
</file>