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302-93F0-C54B-9701-CD40E8DBC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656E-8453-474D-B647-4CD7ECFF3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the Non-Technical or Business Professional</a:t>
            </a:r>
          </a:p>
        </p:txBody>
      </p:sp>
    </p:spTree>
    <p:extLst>
      <p:ext uri="{BB962C8B-B14F-4D97-AF65-F5344CB8AC3E}">
        <p14:creationId xmlns:p14="http://schemas.microsoft.com/office/powerpoint/2010/main" val="201991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7: Publication</a:t>
            </a:r>
          </a:p>
          <a:p>
            <a:pPr lvl="1"/>
            <a:r>
              <a:rPr lang="en-US" dirty="0"/>
              <a:t>Publish the billboard URL.</a:t>
            </a:r>
          </a:p>
          <a:p>
            <a:pPr lvl="1"/>
            <a:r>
              <a:rPr lang="en-US" dirty="0"/>
              <a:t>Publish your profile.</a:t>
            </a:r>
          </a:p>
          <a:p>
            <a:pPr lvl="1"/>
            <a:r>
              <a:rPr lang="en-US" dirty="0"/>
              <a:t>Register new media types.</a:t>
            </a:r>
          </a:p>
          <a:p>
            <a:pPr lvl="1"/>
            <a:r>
              <a:rPr lang="en-US" dirty="0"/>
              <a:t>Register new link relations.</a:t>
            </a:r>
          </a:p>
          <a:p>
            <a:pPr lvl="1"/>
            <a:r>
              <a:rPr lang="en-US" dirty="0"/>
              <a:t>This URL should be the only thing users of the API will need to know.</a:t>
            </a:r>
          </a:p>
          <a:p>
            <a:pPr lvl="1"/>
            <a:r>
              <a:rPr lang="en-US" dirty="0"/>
              <a:t>An alternate human-readable profile, tutorials, and example clients can be written to help users get started but should not be needed and are not part of the design process.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8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/>
              <a:t>Richardson, L. (2013). </a:t>
            </a:r>
            <a:r>
              <a:rPr lang="en-US" i="1" dirty="0"/>
              <a:t>RESTful Web APIs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Business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Bring Optional Books: Independent book publisher</a:t>
            </a:r>
          </a:p>
          <a:p>
            <a:pPr marL="685800" lvl="1"/>
            <a:r>
              <a:rPr lang="en-US" dirty="0"/>
              <a:t>New publishing company. Only been around for ten years.</a:t>
            </a:r>
          </a:p>
          <a:p>
            <a:pPr marL="685800" lvl="1"/>
            <a:r>
              <a:rPr lang="en-US" dirty="0"/>
              <a:t>Publish books for independent authors.</a:t>
            </a:r>
          </a:p>
          <a:p>
            <a:pPr marL="685800" lvl="1"/>
            <a:r>
              <a:rPr lang="en-US" dirty="0"/>
              <a:t>They cater to the Sci-fi, Fantasy, and Romance genres.</a:t>
            </a:r>
          </a:p>
          <a:p>
            <a:pPr marL="685800" lvl="1"/>
            <a:r>
              <a:rPr lang="en-US" dirty="0"/>
              <a:t>Publishing fifty books a year. Projected to expand to two hundred books a year.</a:t>
            </a:r>
          </a:p>
          <a:p>
            <a:pPr marL="685800" lvl="1"/>
            <a:r>
              <a:rPr lang="en-US" dirty="0"/>
              <a:t>They publish hardback, paperback, e-books, and audiobooks.</a:t>
            </a:r>
          </a:p>
          <a:p>
            <a:pPr marL="685800" lvl="1"/>
            <a:r>
              <a:rPr lang="en-US" dirty="0"/>
              <a:t>They publish in over fifty countries.</a:t>
            </a:r>
          </a:p>
          <a:p>
            <a:pPr marL="685800" lvl="1"/>
            <a:r>
              <a:rPr lang="en-US" dirty="0"/>
              <a:t>They publish in fifteen languages.</a:t>
            </a:r>
          </a:p>
        </p:txBody>
      </p:sp>
    </p:spTree>
    <p:extLst>
      <p:ext uri="{BB962C8B-B14F-4D97-AF65-F5344CB8AC3E}">
        <p14:creationId xmlns:p14="http://schemas.microsoft.com/office/powerpoint/2010/main" val="39374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The API will allow them to:</a:t>
            </a:r>
          </a:p>
          <a:p>
            <a:pPr marL="685800" lvl="1"/>
            <a:r>
              <a:rPr lang="en-US" dirty="0"/>
              <a:t>Update book information quicker.</a:t>
            </a:r>
          </a:p>
          <a:p>
            <a:pPr marL="685800" lvl="1"/>
            <a:r>
              <a:rPr lang="en-US" dirty="0"/>
              <a:t>Develop applications for different platforms that pull data from one singular location.</a:t>
            </a:r>
          </a:p>
          <a:p>
            <a:pPr marL="685800" lvl="1"/>
            <a:r>
              <a:rPr lang="en-US" dirty="0"/>
              <a:t>Allow other companies to retrieve their most current information.</a:t>
            </a:r>
          </a:p>
          <a:p>
            <a:pPr marL="685800" lvl="1"/>
            <a:r>
              <a:rPr lang="en-US" dirty="0"/>
              <a:t>Reduce the amount of time duplicating data across multiple systems.</a:t>
            </a:r>
          </a:p>
          <a:p>
            <a:pPr marL="685800" lvl="1"/>
            <a:r>
              <a:rPr lang="en-US" dirty="0"/>
              <a:t>System is quickly scalable.</a:t>
            </a:r>
          </a:p>
          <a:p>
            <a:pPr marL="685800" lvl="1"/>
            <a:r>
              <a:rPr lang="en-US" dirty="0"/>
              <a:t>System is readily adaptable.</a:t>
            </a:r>
          </a:p>
        </p:txBody>
      </p:sp>
    </p:spTree>
    <p:extLst>
      <p:ext uri="{BB962C8B-B14F-4D97-AF65-F5344CB8AC3E}">
        <p14:creationId xmlns:p14="http://schemas.microsoft.com/office/powerpoint/2010/main" val="375056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1: Determine Semantic Descriptors</a:t>
            </a:r>
          </a:p>
          <a:p>
            <a:pPr lvl="1"/>
            <a:r>
              <a:rPr lang="en-US" dirty="0"/>
              <a:t>Determine all the type of information the API users may require.</a:t>
            </a:r>
          </a:p>
          <a:p>
            <a:pPr lvl="1"/>
            <a:r>
              <a:rPr lang="en-US" dirty="0"/>
              <a:t>Make a list of these semantic descriptors.</a:t>
            </a:r>
          </a:p>
          <a:p>
            <a:pPr lvl="1"/>
            <a:r>
              <a:rPr lang="en-US" dirty="0"/>
              <a:t>Form the descriptors into hierarchies.</a:t>
            </a:r>
          </a:p>
          <a:p>
            <a:pPr lvl="1"/>
            <a:r>
              <a:rPr lang="en-US" dirty="0"/>
              <a:t>Descriptors that refer to real-world object, like author, can be broken down into even smaller objects. Example: </a:t>
            </a:r>
            <a:r>
              <a:rPr lang="en-US" dirty="0" err="1"/>
              <a:t>sir_name</a:t>
            </a:r>
            <a:r>
              <a:rPr lang="en-US" dirty="0"/>
              <a:t>, </a:t>
            </a:r>
            <a:r>
              <a:rPr lang="en-US" dirty="0" err="1"/>
              <a:t>given_name</a:t>
            </a:r>
            <a:r>
              <a:rPr lang="en-US" dirty="0"/>
              <a:t>, </a:t>
            </a:r>
            <a:r>
              <a:rPr lang="en-US" dirty="0" err="1"/>
              <a:t>date_of_birth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 aim of book directory lends itself to a few hierarchical lists: List of Books, List of Authors, and List of Genres.</a:t>
            </a:r>
          </a:p>
          <a:p>
            <a:pPr lvl="1"/>
            <a:r>
              <a:rPr lang="en-US" dirty="0"/>
              <a:t>All three hierarchies have the single book at </a:t>
            </a:r>
            <a:r>
              <a:rPr lang="en-US"/>
              <a:t>their centers.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1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/>
              <a:t>Hypermedia Design:  7-step design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6FEFE-4FC4-184B-A629-03842E39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2446699"/>
            <a:ext cx="6161216" cy="39909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2: Create a State Diagram</a:t>
            </a:r>
          </a:p>
          <a:p>
            <a:pPr lvl="1"/>
            <a:r>
              <a:rPr lang="en-US" dirty="0"/>
              <a:t>Draw out the API.</a:t>
            </a:r>
          </a:p>
          <a:p>
            <a:pPr lvl="1"/>
            <a:r>
              <a:rPr lang="en-US" dirty="0"/>
              <a:t>Each box on the diagram represents one </a:t>
            </a:r>
            <a:br>
              <a:rPr lang="en-US" dirty="0"/>
            </a:br>
            <a:r>
              <a:rPr lang="en-US" dirty="0"/>
              <a:t>kind of representation.</a:t>
            </a:r>
          </a:p>
          <a:p>
            <a:pPr lvl="1"/>
            <a:r>
              <a:rPr lang="en-US" dirty="0"/>
              <a:t>Use arrows to connect the representations </a:t>
            </a:r>
            <a:br>
              <a:rPr lang="en-US" dirty="0"/>
            </a:br>
            <a:r>
              <a:rPr lang="en-US" dirty="0"/>
              <a:t>in ways that seem natural.</a:t>
            </a:r>
          </a:p>
          <a:p>
            <a:pPr lvl="1"/>
            <a:r>
              <a:rPr lang="en-US" dirty="0"/>
              <a:t>These arrows will represent state transitions,</a:t>
            </a:r>
            <a:br>
              <a:rPr lang="en-US" dirty="0"/>
            </a:br>
            <a:r>
              <a:rPr lang="en-US" dirty="0"/>
              <a:t> triggered by HTTP requests.</a:t>
            </a:r>
          </a:p>
          <a:p>
            <a:pPr lvl="1"/>
            <a:r>
              <a:rPr lang="en-US" dirty="0"/>
              <a:t>Take note of each state transition, keep </a:t>
            </a:r>
            <a:br>
              <a:rPr lang="en-US" dirty="0"/>
            </a:br>
            <a:r>
              <a:rPr lang="en-US" dirty="0"/>
              <a:t>track of it being safe, unsafe and </a:t>
            </a:r>
            <a:br>
              <a:rPr lang="en-US" dirty="0"/>
            </a:br>
            <a:r>
              <a:rPr lang="en-US" dirty="0"/>
              <a:t>idempotent, or unsafe and nonidempotent.</a:t>
            </a:r>
          </a:p>
          <a:p>
            <a:pPr lvl="1"/>
            <a:r>
              <a:rPr lang="en-US" dirty="0"/>
              <a:t>Work through whether any of the semantic </a:t>
            </a:r>
            <a:br>
              <a:rPr lang="en-US" dirty="0"/>
            </a:br>
            <a:r>
              <a:rPr lang="en-US" dirty="0"/>
              <a:t>descriptors would make better since as a </a:t>
            </a:r>
            <a:br>
              <a:rPr lang="en-US" dirty="0"/>
            </a:br>
            <a:r>
              <a:rPr lang="en-US" dirty="0"/>
              <a:t>link relation.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7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3: Profile String Reconciliation</a:t>
            </a:r>
          </a:p>
          <a:p>
            <a:pPr lvl="1"/>
            <a:r>
              <a:rPr lang="en-US" dirty="0"/>
              <a:t>Here is where you reconcile the strings with the existing profile strings.</a:t>
            </a:r>
          </a:p>
          <a:p>
            <a:pPr lvl="1"/>
            <a:r>
              <a:rPr lang="en-US" dirty="0"/>
              <a:t>Find a profile at IANA, </a:t>
            </a:r>
            <a:r>
              <a:rPr lang="en-US" dirty="0" err="1"/>
              <a:t>schema.org</a:t>
            </a:r>
            <a:r>
              <a:rPr lang="en-US" dirty="0"/>
              <a:t>, or </a:t>
            </a:r>
            <a:r>
              <a:rPr lang="en-US" dirty="0" err="1"/>
              <a:t>alps.io</a:t>
            </a:r>
            <a:r>
              <a:rPr lang="en-US" dirty="0"/>
              <a:t> that best matches your API needs.</a:t>
            </a:r>
          </a:p>
          <a:p>
            <a:pPr lvl="1"/>
            <a:r>
              <a:rPr lang="en-US" dirty="0"/>
              <a:t>Be watchful because with certain protocol semantics, unsafe link relations could switch between being idempotent and not idempotent.</a:t>
            </a:r>
          </a:p>
          <a:p>
            <a:pPr lvl="1"/>
            <a:r>
              <a:rPr lang="en-US" dirty="0"/>
              <a:t>Try to keep the reconciled name concise with the layout of the stat diagram.</a:t>
            </a:r>
          </a:p>
          <a:p>
            <a:pPr lvl="1"/>
            <a:r>
              <a:rPr lang="en-US" dirty="0"/>
              <a:t>Try to find names that can be reused. This will reduce the amount of work, documentation, and opportunities for humans to misunderstand your strings.</a:t>
            </a:r>
          </a:p>
          <a:p>
            <a:pPr lvl="1"/>
            <a:r>
              <a:rPr lang="en-US" dirty="0"/>
              <a:t>A lot of existing profiles are tied to a specific media type. Try to put in the extra work to find one that is not. The choice of media type should not be tied to the choice of a profile.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4: Choose Media Type</a:t>
            </a:r>
          </a:p>
          <a:p>
            <a:pPr lvl="1"/>
            <a:r>
              <a:rPr lang="en-US" dirty="0"/>
              <a:t>Choose a media type for the API.</a:t>
            </a:r>
          </a:p>
          <a:p>
            <a:pPr lvl="1"/>
            <a:r>
              <a:rPr lang="en-US" dirty="0"/>
              <a:t>The media type must be compatible with the protocol and application semantics.</a:t>
            </a:r>
          </a:p>
          <a:p>
            <a:pPr lvl="1"/>
            <a:r>
              <a:rPr lang="en-US" dirty="0"/>
              <a:t>There is a chance a domain-specific media type could be found that covers some of the needed application semantics.</a:t>
            </a:r>
          </a:p>
          <a:p>
            <a:pPr lvl="1"/>
            <a:r>
              <a:rPr lang="en-US" dirty="0"/>
              <a:t>Defining your own media type is an option and can be written to do exactly what API needs it to do.</a:t>
            </a:r>
          </a:p>
          <a:p>
            <a:pPr lvl="1"/>
            <a:r>
              <a:rPr lang="en-US" dirty="0"/>
              <a:t>If a domain-specific media type is chosen, profile strings may need to be reconciled again in order to match up with the given media type.</a:t>
            </a:r>
          </a:p>
          <a:p>
            <a:pPr lvl="1"/>
            <a:r>
              <a:rPr lang="en-US" dirty="0"/>
              <a:t>Something to remember, JSON is not a hypermedia format and does not have any  hypermedia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5: Write a Profile</a:t>
            </a:r>
          </a:p>
          <a:p>
            <a:pPr lvl="1"/>
            <a:r>
              <a:rPr lang="en-US" dirty="0"/>
              <a:t>The representation will include the the Content-Type header along with a link to any profiles needed to explain the representation’s application semantics.</a:t>
            </a:r>
          </a:p>
          <a:p>
            <a:pPr lvl="1"/>
            <a:r>
              <a:rPr lang="en-US" dirty="0"/>
              <a:t>The profile should explain all the strings, excluding IANA-registered link relations and strings explained by the media type.</a:t>
            </a:r>
          </a:p>
          <a:p>
            <a:pPr lvl="1"/>
            <a:r>
              <a:rPr lang="en-US" dirty="0"/>
              <a:t>The profile can be written in ALPS, JSON-LD, or a straight up web page.</a:t>
            </a:r>
          </a:p>
          <a:p>
            <a:pPr lvl="1"/>
            <a:r>
              <a:rPr lang="en-US" dirty="0"/>
              <a:t>The more semantics borrowed from your media type the less work needed here.</a:t>
            </a:r>
          </a:p>
          <a:p>
            <a:pPr lvl="1"/>
            <a:r>
              <a:rPr lang="en-US" dirty="0"/>
              <a:t>A human-readable profile look like traditional API documentation. Remember to include links to any other profiles you may borrow from.</a:t>
            </a:r>
          </a:p>
          <a:p>
            <a:pPr lvl="1"/>
            <a:r>
              <a:rPr lang="en-US" dirty="0"/>
              <a:t>Using your own media type is a viable option and would negate the need for writing a profile, if the media type specification contains enough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6851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0D87-EF20-4441-9980-DBCA3F73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6331"/>
          </a:xfrm>
        </p:spPr>
        <p:txBody>
          <a:bodyPr>
            <a:spAutoFit/>
          </a:bodyPr>
          <a:lstStyle/>
          <a:p>
            <a:r>
              <a:rPr lang="en-US" dirty="0"/>
              <a:t>Hypermedia Design:  7-step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CA33-D7C0-894F-A3C3-A16B2E36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Step 6: Implementation</a:t>
            </a:r>
          </a:p>
          <a:p>
            <a:pPr lvl="1"/>
            <a:r>
              <a:rPr lang="en-US" dirty="0"/>
              <a:t>Develop an HTTP server that implements the state diagram developed from the string reconcile step.</a:t>
            </a:r>
          </a:p>
          <a:p>
            <a:pPr lvl="1"/>
            <a:r>
              <a:rPr lang="en-US" dirty="0"/>
              <a:t>HTTP requests should trigger appropriate state transitions and get specific representations in response.</a:t>
            </a:r>
          </a:p>
          <a:p>
            <a:pPr lvl="1"/>
            <a:r>
              <a:rPr lang="en-US" dirty="0"/>
              <a:t>Each representation will use the media type chosen for the API and link to your chosen predefined or written profiles.</a:t>
            </a:r>
          </a:p>
          <a:p>
            <a:pPr lvl="1"/>
            <a:r>
              <a:rPr lang="en-US" dirty="0"/>
              <a:t>The data returned will convey values for the semantic descriptors that were laid out as needing to be a part of the API.</a:t>
            </a:r>
          </a:p>
          <a:p>
            <a:pPr lvl="1"/>
            <a:r>
              <a:rPr lang="en-US" dirty="0"/>
              <a:t>Another part of the returned data will be hypermedia controls to show the API users how to trigger the further state transitions as per the API diagram.</a:t>
            </a:r>
          </a:p>
          <a:p>
            <a:pPr lvl="1"/>
            <a:r>
              <a:rPr lang="en-US" dirty="0"/>
              <a:t>The secrete to this step is to have a well-developed state diagram and profile that fits the needs of the API.</a:t>
            </a:r>
          </a:p>
        </p:txBody>
      </p:sp>
    </p:spTree>
    <p:extLst>
      <p:ext uri="{BB962C8B-B14F-4D97-AF65-F5344CB8AC3E}">
        <p14:creationId xmlns:p14="http://schemas.microsoft.com/office/powerpoint/2010/main" val="1601260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13596</TotalTime>
  <Words>989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Hypermedia Design</vt:lpstr>
      <vt:lpstr>Hypermedia Design:  Business use case</vt:lpstr>
      <vt:lpstr>Hypermedia Design:  ROI</vt:lpstr>
      <vt:lpstr>Hypermedia Design:  7-step design</vt:lpstr>
      <vt:lpstr>Hypermedia Design:  7-step design</vt:lpstr>
      <vt:lpstr>Hypermedia Design:  7-step design</vt:lpstr>
      <vt:lpstr>Hypermedia Design:  7-step design</vt:lpstr>
      <vt:lpstr>Hypermedia Design:  7-step design</vt:lpstr>
      <vt:lpstr>Hypermedia Design:  7-step design</vt:lpstr>
      <vt:lpstr>Hypermedia Design:  7-step design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Methodologies</dc:title>
  <dc:creator>Cory Gilliam</dc:creator>
  <cp:lastModifiedBy>Cory Gilliam</cp:lastModifiedBy>
  <cp:revision>84</cp:revision>
  <dcterms:created xsi:type="dcterms:W3CDTF">2019-10-18T16:40:14Z</dcterms:created>
  <dcterms:modified xsi:type="dcterms:W3CDTF">2019-11-24T21:59:24Z</dcterms:modified>
</cp:coreProperties>
</file>