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302-93F0-C54B-9701-CD40E8DBC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656E-8453-474D-B647-4CD7ECFF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Non-Technical or Business Professional</a:t>
            </a:r>
          </a:p>
        </p:txBody>
      </p:sp>
    </p:spTree>
    <p:extLst>
      <p:ext uri="{BB962C8B-B14F-4D97-AF65-F5344CB8AC3E}">
        <p14:creationId xmlns:p14="http://schemas.microsoft.com/office/powerpoint/2010/main" val="20199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0871"/>
            <a:ext cx="9492277" cy="4550492"/>
          </a:xfrm>
        </p:spPr>
        <p:txBody>
          <a:bodyPr>
            <a:normAutofit/>
          </a:bodyPr>
          <a:lstStyle/>
          <a:p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-us/archive/</a:t>
            </a:r>
            <a:r>
              <a:rPr lang="en-US" dirty="0" err="1"/>
              <a:t>msdn</a:t>
            </a:r>
            <a:r>
              <a:rPr lang="en-US" dirty="0"/>
              <a:t>-magazine/2010/</a:t>
            </a:r>
            <a:r>
              <a:rPr lang="en-US" dirty="0" err="1"/>
              <a:t>june</a:t>
            </a:r>
            <a:r>
              <a:rPr lang="en-US" dirty="0"/>
              <a:t>/msdn-magazine-soa-tips-address-scalability-bottlenecks-with-distributed-caching</a:t>
            </a:r>
          </a:p>
          <a:p>
            <a:r>
              <a:rPr lang="en-US" dirty="0" err="1"/>
              <a:t>doveltech.com</a:t>
            </a:r>
            <a:r>
              <a:rPr lang="en-US" dirty="0"/>
              <a:t>/innovation/scaling-</a:t>
            </a:r>
            <a:r>
              <a:rPr lang="en-US" dirty="0" err="1"/>
              <a:t>soa</a:t>
            </a:r>
            <a:r>
              <a:rPr lang="en-US" dirty="0"/>
              <a:t>/</a:t>
            </a:r>
          </a:p>
          <a:p>
            <a:r>
              <a:rPr lang="en-US" dirty="0" err="1"/>
              <a:t>educba.com</a:t>
            </a:r>
            <a:r>
              <a:rPr lang="en-US" dirty="0"/>
              <a:t>/what-is-</a:t>
            </a:r>
            <a:r>
              <a:rPr lang="en-US" dirty="0" err="1"/>
              <a:t>soa</a:t>
            </a:r>
            <a:r>
              <a:rPr lang="en-US" dirty="0"/>
              <a:t>/</a:t>
            </a:r>
          </a:p>
          <a:p>
            <a:r>
              <a:rPr lang="en-US" dirty="0" err="1"/>
              <a:t>innovativearchitects.com</a:t>
            </a:r>
            <a:r>
              <a:rPr lang="en-US" dirty="0"/>
              <a:t>/</a:t>
            </a:r>
            <a:r>
              <a:rPr lang="en-US" dirty="0" err="1"/>
              <a:t>KnowledgeCenter</a:t>
            </a:r>
            <a:r>
              <a:rPr lang="en-US" dirty="0"/>
              <a:t>/business-connectivity/ESB-EAI-</a:t>
            </a:r>
            <a:r>
              <a:rPr lang="en-US" dirty="0" err="1"/>
              <a:t>SOA.aspx</a:t>
            </a:r>
            <a:r>
              <a:rPr lang="en-US" dirty="0"/>
              <a:t>.</a:t>
            </a:r>
          </a:p>
          <a:p>
            <a:r>
              <a:rPr lang="en-US" dirty="0" err="1"/>
              <a:t>oracle.com</a:t>
            </a:r>
            <a:r>
              <a:rPr lang="en-US" dirty="0"/>
              <a:t>/technical-resources/articles/middleware/</a:t>
            </a:r>
            <a:r>
              <a:rPr lang="en-US" dirty="0" err="1"/>
              <a:t>soa</a:t>
            </a:r>
            <a:r>
              <a:rPr lang="en-US" dirty="0"/>
              <a:t>-j-</a:t>
            </a:r>
            <a:r>
              <a:rPr lang="en-US" dirty="0" err="1"/>
              <a:t>lawson</a:t>
            </a:r>
            <a:r>
              <a:rPr lang="en-US" dirty="0"/>
              <a:t>-</a:t>
            </a:r>
            <a:r>
              <a:rPr lang="en-US" dirty="0" err="1"/>
              <a:t>soa-data.html</a:t>
            </a:r>
            <a:r>
              <a:rPr lang="en-US" dirty="0"/>
              <a:t>.</a:t>
            </a:r>
          </a:p>
          <a:p>
            <a:r>
              <a:rPr lang="en-US" dirty="0" err="1"/>
              <a:t>infoq.com</a:t>
            </a:r>
            <a:r>
              <a:rPr lang="en-US" dirty="0"/>
              <a:t>/articles/SOA-enterprise-data/.</a:t>
            </a:r>
          </a:p>
          <a:p>
            <a:r>
              <a:rPr lang="en-US" dirty="0" err="1"/>
              <a:t>mulesoft.com</a:t>
            </a:r>
            <a:r>
              <a:rPr lang="en-US" dirty="0"/>
              <a:t>/resources/</a:t>
            </a:r>
            <a:r>
              <a:rPr lang="en-US" dirty="0" err="1"/>
              <a:t>esb</a:t>
            </a:r>
            <a:r>
              <a:rPr lang="en-US" dirty="0"/>
              <a:t>/what-</a:t>
            </a:r>
            <a:r>
              <a:rPr lang="en-US" dirty="0" err="1"/>
              <a:t>esb</a:t>
            </a:r>
            <a:r>
              <a:rPr lang="en-US" dirty="0"/>
              <a:t>.</a:t>
            </a:r>
          </a:p>
          <a:p>
            <a:r>
              <a:rPr lang="en-US" dirty="0" err="1"/>
              <a:t>techspirited.com</a:t>
            </a:r>
            <a:r>
              <a:rPr lang="en-US" dirty="0"/>
              <a:t>/advantages-disadvantages-of-service-oriented-architecture-</a:t>
            </a:r>
            <a:r>
              <a:rPr lang="en-US" dirty="0" err="1"/>
              <a:t>soa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8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8596668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Service-oriented architectures</a:t>
            </a:r>
          </a:p>
          <a:p>
            <a:pPr marL="685800" lvl="1"/>
            <a:r>
              <a:rPr lang="en-US" sz="1800" dirty="0"/>
              <a:t>Service-oriented architecture is a style of architecture based on service.</a:t>
            </a:r>
          </a:p>
          <a:p>
            <a:pPr marL="685800" lvl="1"/>
            <a:r>
              <a:rPr lang="en-US" sz="1800" dirty="0"/>
              <a:t>A service is a well-defined and self-contained functionality.</a:t>
            </a:r>
          </a:p>
          <a:p>
            <a:pPr marL="685800" lvl="1"/>
            <a:r>
              <a:rPr lang="en-US" sz="1800" dirty="0"/>
              <a:t>In this architecture, different services communicate with each other to perform some activity.</a:t>
            </a:r>
          </a:p>
          <a:p>
            <a:pPr marL="685800" lvl="1"/>
            <a:r>
              <a:rPr lang="en-US" sz="1800" dirty="0"/>
              <a:t>While communicating, the service provider and the consumer both adhere to a pre-defined protocol.</a:t>
            </a:r>
          </a:p>
          <a:p>
            <a:pPr marL="685800" lvl="1"/>
            <a:r>
              <a:rPr lang="en-US" sz="1800" dirty="0"/>
              <a:t>SOA consists of a service consumer and a service provider.</a:t>
            </a:r>
          </a:p>
          <a:p>
            <a:pPr marL="685800" lvl="1"/>
            <a:r>
              <a:rPr lang="en-US" sz="1800" dirty="0"/>
              <a:t>Third-party services are things like payment gateway, products shipment service, web hosting, etc.</a:t>
            </a:r>
          </a:p>
          <a:p>
            <a:pPr marL="685800"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74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8596668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Enterprise service buses</a:t>
            </a:r>
          </a:p>
          <a:p>
            <a:pPr marL="685800" lvl="1"/>
            <a:r>
              <a:rPr lang="en-US" sz="1800" dirty="0"/>
              <a:t>An Enterprise Service Bus (ESB) is fundamentally an architecture.</a:t>
            </a:r>
          </a:p>
          <a:p>
            <a:pPr marL="685800" lvl="1"/>
            <a:r>
              <a:rPr lang="en-US" sz="1800" dirty="0"/>
              <a:t>It is a set of rules and principles for integrating numerous applications together over a bus-like infrastructure.</a:t>
            </a:r>
          </a:p>
          <a:p>
            <a:pPr marL="685800" lvl="1"/>
            <a:r>
              <a:rPr lang="en-US" sz="1800" dirty="0"/>
              <a:t>You integrate different applications by putting a communication bus between them and then enable each application to talk to the bus.</a:t>
            </a:r>
          </a:p>
          <a:p>
            <a:pPr marL="685800" lvl="1"/>
            <a:r>
              <a:rPr lang="en-US" sz="1800" dirty="0"/>
              <a:t>An ESB architecture facilitates this by providing a simple, well defined, "pluggable" system that scales really well.</a:t>
            </a:r>
          </a:p>
          <a:p>
            <a:pPr marL="685800" lvl="1"/>
            <a:r>
              <a:rPr lang="en-US" sz="1800" dirty="0"/>
              <a:t>The key focus is to decouple systems from each other while allowing them to communicate in a consistent and manageable way.</a:t>
            </a:r>
          </a:p>
          <a:p>
            <a:pPr marL="685800" lvl="1"/>
            <a:r>
              <a:rPr lang="en-US" sz="1800" dirty="0"/>
              <a:t>Fiver core integration principles: Orchestration, Transformation, Transportation, Mediation, Non-functional consistency.</a:t>
            </a:r>
          </a:p>
        </p:txBody>
      </p:sp>
    </p:spTree>
    <p:extLst>
      <p:ext uri="{BB962C8B-B14F-4D97-AF65-F5344CB8AC3E}">
        <p14:creationId xmlns:p14="http://schemas.microsoft.com/office/powerpoint/2010/main" val="243001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8596668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ESB and SOA architecture relationship</a:t>
            </a:r>
          </a:p>
          <a:p>
            <a:pPr marL="685800" lvl="1"/>
            <a:r>
              <a:rPr lang="en-US" sz="1800" dirty="0"/>
              <a:t>ESB (enterprise service bus) is one model of SOA (service-oriented architecture) implementation.</a:t>
            </a:r>
          </a:p>
          <a:p>
            <a:pPr marL="685800" lvl="1"/>
            <a:r>
              <a:rPr lang="en-US" sz="1800" dirty="0"/>
              <a:t>Exposing a service is like exposing an API, difference is it’s not a submodules of a single system, it’s operating on a level of an entire environment of disparate systems.</a:t>
            </a:r>
          </a:p>
          <a:p>
            <a:pPr marL="685800" lvl="1"/>
            <a:r>
              <a:rPr lang="en-US" sz="1800" dirty="0"/>
              <a:t>SOA’s primary function is the integration of services and the development of applications.</a:t>
            </a:r>
          </a:p>
          <a:p>
            <a:pPr marL="685800" lvl="1"/>
            <a:r>
              <a:rPr lang="en-US" sz="1800" dirty="0"/>
              <a:t>An ESB's primary function is to provide the connections between communicating.</a:t>
            </a:r>
          </a:p>
          <a:p>
            <a:pPr marL="685800" lvl="1"/>
            <a:r>
              <a:rPr lang="en-US" sz="1800" dirty="0"/>
              <a:t>SOA is the preferred solution for business logic and technology.</a:t>
            </a:r>
            <a:endParaRPr lang="en-US" sz="1800" b="1" dirty="0"/>
          </a:p>
          <a:p>
            <a:pPr marL="685800" lvl="1"/>
            <a:r>
              <a:rPr lang="en-US" sz="1800" dirty="0"/>
              <a:t>ESB transforms messages into a format that the application can interpret.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584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44546"/>
            <a:ext cx="9208071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Transmitting data through a SOA environment</a:t>
            </a:r>
          </a:p>
          <a:p>
            <a:pPr marL="685800" lvl="1"/>
            <a:r>
              <a:rPr lang="en-US" sz="1800" dirty="0"/>
              <a:t>Data is captured in the various front/back-end business applications. </a:t>
            </a:r>
          </a:p>
          <a:p>
            <a:pPr marL="685800" lvl="1"/>
            <a:r>
              <a:rPr lang="en-US" sz="1800" dirty="0"/>
              <a:t>Prior to database entry, data should be processed to ensure clean, unduplicated, properly formatted, and/or enhanced data. </a:t>
            </a:r>
          </a:p>
          <a:p>
            <a:pPr marL="685800" lvl="1"/>
            <a:r>
              <a:rPr lang="en-US" sz="1800" dirty="0"/>
              <a:t>After the data is improved, the business process will then consume a data distribution service to write the data to the proper data repositories.</a:t>
            </a:r>
          </a:p>
          <a:p>
            <a:pPr marL="685800" lvl="1"/>
            <a:r>
              <a:rPr lang="en-US" sz="1800" dirty="0"/>
              <a:t>Rejected data can be passed to another process that would be used to correct the data and be distributed to the defined data stores.</a:t>
            </a:r>
          </a:p>
          <a:p>
            <a:pPr marL="685800" lvl="1"/>
            <a:r>
              <a:rPr lang="en-US" sz="1800" dirty="0"/>
              <a:t>With the construction of data quality services, rules for cleansing and enhancing data can be incrementally enhanced without affecting the business applications that rely on quality data.</a:t>
            </a:r>
          </a:p>
          <a:p>
            <a:pPr marL="685800" lvl="1"/>
            <a:r>
              <a:rPr lang="en-US" sz="1800" dirty="0"/>
              <a:t>Due to the amount of accesses (synchronous) performance becomes one the most important characteristics of the enterprise data bus.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5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44546"/>
            <a:ext cx="9109217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SOA architecture advantages</a:t>
            </a:r>
          </a:p>
          <a:p>
            <a:pPr marL="685800" lvl="1"/>
            <a:r>
              <a:rPr lang="en-US" sz="1800" dirty="0"/>
              <a:t>Loosely coupling: supports late or dynamically binding to other components while running, and can mediate the difference in the component’s structure, security model, protocols, and semantics.</a:t>
            </a:r>
          </a:p>
          <a:p>
            <a:pPr marL="685800" lvl="1"/>
            <a:r>
              <a:rPr lang="en-US" sz="1800" dirty="0"/>
              <a:t>Location transparency: consumer of the service doesn’t care where the implementation of the services resides.</a:t>
            </a:r>
          </a:p>
          <a:p>
            <a:pPr marL="685800" lvl="1"/>
            <a:r>
              <a:rPr lang="en-US" sz="1800" dirty="0"/>
              <a:t>Reusability: compliant web services can also consume services running on other compliant services.</a:t>
            </a:r>
          </a:p>
          <a:p>
            <a:pPr marL="685800" lvl="1"/>
            <a:r>
              <a:rPr lang="en-US" sz="1800" dirty="0"/>
              <a:t>Rich Testability: the architecture can break testing into definable testing areas.</a:t>
            </a:r>
          </a:p>
          <a:p>
            <a:pPr marL="685800" lvl="1"/>
            <a:r>
              <a:rPr lang="en-US" sz="1800" dirty="0"/>
              <a:t>Parallel Development: layered based architecture advocates more parallelism in development.</a:t>
            </a:r>
          </a:p>
          <a:p>
            <a:pPr marL="685800" lvl="1"/>
            <a:r>
              <a:rPr lang="en-US" sz="1800" dirty="0"/>
              <a:t>Higher Availability &amp; Better Scalability: individually clustered with appropriate load balancing to scale up the system.</a:t>
            </a:r>
          </a:p>
        </p:txBody>
      </p:sp>
    </p:spTree>
    <p:extLst>
      <p:ext uri="{BB962C8B-B14F-4D97-AF65-F5344CB8AC3E}">
        <p14:creationId xmlns:p14="http://schemas.microsoft.com/office/powerpoint/2010/main" val="45213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8596668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SOA architecture disadvantages</a:t>
            </a:r>
          </a:p>
          <a:p>
            <a:pPr marL="685800" lvl="1"/>
            <a:r>
              <a:rPr lang="en-US" sz="1800" dirty="0"/>
              <a:t>Extra overload: </a:t>
            </a:r>
          </a:p>
          <a:p>
            <a:pPr marL="1085850" lvl="2"/>
            <a:r>
              <a:rPr lang="en-US" sz="1600" dirty="0"/>
              <a:t>In SOA, all inputs are validated before it is sent to the service. If you are using multiple services, then it will overload your system with extra computation.</a:t>
            </a:r>
          </a:p>
          <a:p>
            <a:pPr marL="685800" lvl="1"/>
            <a:r>
              <a:rPr lang="en-US" sz="1800" dirty="0"/>
              <a:t>High cost: </a:t>
            </a:r>
          </a:p>
          <a:p>
            <a:pPr marL="1085850" lvl="2"/>
            <a:r>
              <a:rPr lang="en-US" sz="1600" dirty="0"/>
              <a:t>SOA is costly in terms of human resource, development, and technology.</a:t>
            </a:r>
          </a:p>
          <a:p>
            <a:pPr marL="685800" lvl="1"/>
            <a:r>
              <a:rPr lang="en-US" sz="1800" dirty="0"/>
              <a:t>High bandwidth server: </a:t>
            </a:r>
          </a:p>
          <a:p>
            <a:pPr marL="1085850" lvl="2"/>
            <a:r>
              <a:rPr lang="en-US" sz="1600" dirty="0"/>
              <a:t>As some web service sends and receives messages and information frequently so it easily reaches a million requests per day. So it involves a high-speed server with a lot of data bandwidth to run a web service.</a:t>
            </a:r>
          </a:p>
        </p:txBody>
      </p:sp>
    </p:spTree>
    <p:extLst>
      <p:ext uri="{BB962C8B-B14F-4D97-AF65-F5344CB8AC3E}">
        <p14:creationId xmlns:p14="http://schemas.microsoft.com/office/powerpoint/2010/main" val="204776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9801196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SOA architecture: software deployment &amp; management in a production environment</a:t>
            </a:r>
          </a:p>
          <a:p>
            <a:pPr marL="685800" lvl="1"/>
            <a:r>
              <a:rPr lang="en-US" sz="1800" dirty="0"/>
              <a:t>SOA Requires Different Methods of Managing Changes.</a:t>
            </a:r>
          </a:p>
          <a:p>
            <a:pPr marL="685800" lvl="1"/>
            <a:r>
              <a:rPr lang="en-US" sz="1800" dirty="0"/>
              <a:t>Build Layers of Encapsulation and Abstraction Into an SOA.</a:t>
            </a:r>
          </a:p>
          <a:p>
            <a:pPr marL="1085850" lvl="2"/>
            <a:r>
              <a:rPr lang="en-US" sz="1600" dirty="0"/>
              <a:t>layers of abstraction/encapsulation</a:t>
            </a:r>
          </a:p>
          <a:p>
            <a:pPr marL="1085850" lvl="2"/>
            <a:r>
              <a:rPr lang="en-US" sz="1600" dirty="0"/>
              <a:t>allows for shrinking and localizing the scope of impacted components</a:t>
            </a:r>
          </a:p>
          <a:p>
            <a:pPr marL="1085850" lvl="2"/>
            <a:r>
              <a:rPr lang="en-US" sz="1600" dirty="0"/>
              <a:t>entire architecture is re-validated</a:t>
            </a:r>
          </a:p>
          <a:p>
            <a:pPr marL="1085850" lvl="2"/>
            <a:r>
              <a:rPr lang="en-US" sz="1600" dirty="0"/>
              <a:t>defense in depth</a:t>
            </a:r>
          </a:p>
          <a:p>
            <a:pPr marL="685800" lvl="1"/>
            <a:r>
              <a:rPr lang="en-US" sz="1800" dirty="0"/>
              <a:t>A Different Process-Oriented Approach</a:t>
            </a:r>
          </a:p>
          <a:p>
            <a:pPr marL="1085850" lvl="2"/>
            <a:r>
              <a:rPr lang="en-US" sz="1600" dirty="0"/>
              <a:t>Integration tests should occur in localized groups and at more discrete intervals/schedules</a:t>
            </a:r>
          </a:p>
          <a:p>
            <a:pPr marL="685800" lvl="1"/>
            <a:r>
              <a:rPr lang="en-US" sz="1800" dirty="0"/>
              <a:t>SOA Change Management Requires a Multi-Faceted Approach</a:t>
            </a:r>
          </a:p>
          <a:p>
            <a:pPr marL="1085850" lvl="2"/>
            <a:r>
              <a:rPr lang="en-US" sz="1600" dirty="0"/>
              <a:t>When architecting SOA governance, additional thought needs to be placed in governance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13083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329"/>
          </a:xfrm>
        </p:spPr>
        <p:txBody>
          <a:bodyPr>
            <a:spAutoFit/>
          </a:bodyPr>
          <a:lstStyle/>
          <a:p>
            <a:r>
              <a:rPr lang="en-US" dirty="0"/>
              <a:t>Service-Oriented Architecture and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546"/>
            <a:ext cx="8596668" cy="430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SOA environment: Scaling</a:t>
            </a:r>
          </a:p>
          <a:p>
            <a:pPr marL="685800" lvl="1"/>
            <a:r>
              <a:rPr lang="en-US" sz="1800" dirty="0"/>
              <a:t>Multiple instances of a single service can run on different servers at the same time.</a:t>
            </a:r>
          </a:p>
          <a:p>
            <a:pPr marL="685800" lvl="1"/>
            <a:r>
              <a:rPr lang="en-US" sz="1800" dirty="0"/>
              <a:t>As a result, the architecture of SOA applications is inherently scalable.</a:t>
            </a:r>
          </a:p>
          <a:p>
            <a:pPr marL="685800" lvl="1"/>
            <a:r>
              <a:rPr lang="en-US" sz="1800" dirty="0"/>
              <a:t>It can easily grow onto multiple servers and across datacenters.</a:t>
            </a:r>
          </a:p>
          <a:p>
            <a:pPr marL="685800" lvl="1"/>
            <a:r>
              <a:rPr lang="en-US" sz="1800" dirty="0"/>
              <a:t>This increases scalability and availability of the service.</a:t>
            </a:r>
          </a:p>
          <a:p>
            <a:pPr marL="685800" lvl="1"/>
            <a:r>
              <a:rPr lang="en-US" sz="1800" dirty="0"/>
              <a:t>This will create service out there all time to the users.</a:t>
            </a:r>
          </a:p>
          <a:p>
            <a:pPr marL="685800" lvl="1"/>
            <a:r>
              <a:rPr lang="en-US" sz="1800" dirty="0"/>
              <a:t>If your SOA implementation is too slow or doesn’t scale properly, the problem is more likely with how you went about architecting it.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46316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22131</TotalTime>
  <Words>975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Service-Oriented Architecture and Enterprise Service Bus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Cory Gilliam</dc:creator>
  <cp:lastModifiedBy>Cory Gilliam</cp:lastModifiedBy>
  <cp:revision>96</cp:revision>
  <dcterms:created xsi:type="dcterms:W3CDTF">2019-10-18T16:40:14Z</dcterms:created>
  <dcterms:modified xsi:type="dcterms:W3CDTF">2019-12-02T16:21:16Z</dcterms:modified>
</cp:coreProperties>
</file>