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9"/>
    <p:restoredTop sz="94731"/>
  </p:normalViewPr>
  <p:slideViewPr>
    <p:cSldViewPr snapToGrid="0" snapToObjects="1">
      <p:cViewPr varScale="1">
        <p:scale>
          <a:sx n="82" d="100"/>
          <a:sy n="82" d="100"/>
        </p:scale>
        <p:origin x="19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302-93F0-C54B-9701-CD40E8DBC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656E-8453-474D-B647-4CD7ECFF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Non-Technical or Business Professional</a:t>
            </a:r>
          </a:p>
        </p:txBody>
      </p:sp>
    </p:spTree>
    <p:extLst>
      <p:ext uri="{BB962C8B-B14F-4D97-AF65-F5344CB8AC3E}">
        <p14:creationId xmlns:p14="http://schemas.microsoft.com/office/powerpoint/2010/main" val="20199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Microservices: What are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932"/>
            <a:ext cx="8596668" cy="4992468"/>
          </a:xfrm>
        </p:spPr>
        <p:txBody>
          <a:bodyPr>
            <a:noAutofit/>
          </a:bodyPr>
          <a:lstStyle/>
          <a:p>
            <a:r>
              <a:rPr lang="en-US" dirty="0"/>
              <a:t>Microservices is an architectural style that structures an application as a loose collection of services.</a:t>
            </a:r>
          </a:p>
          <a:p>
            <a:r>
              <a:rPr lang="en-US" dirty="0"/>
              <a:t>Microservices are:</a:t>
            </a:r>
          </a:p>
          <a:p>
            <a:pPr lvl="1"/>
            <a:r>
              <a:rPr lang="en-US" dirty="0"/>
              <a:t>Highly maintainable and testable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Independently deployable</a:t>
            </a:r>
          </a:p>
          <a:p>
            <a:pPr lvl="1"/>
            <a:r>
              <a:rPr lang="en-US" dirty="0"/>
              <a:t>Organized around business capabilities</a:t>
            </a:r>
          </a:p>
          <a:p>
            <a:pPr lvl="1"/>
            <a:r>
              <a:rPr lang="en-US" dirty="0"/>
              <a:t>Owned by a small team</a:t>
            </a:r>
          </a:p>
          <a:p>
            <a:r>
              <a:rPr lang="en-US" dirty="0"/>
              <a:t>The microservice architecture enables the rapid, frequent, and reliable delivery of large, complex applications. </a:t>
            </a:r>
          </a:p>
          <a:p>
            <a:r>
              <a:rPr lang="en-US" dirty="0"/>
              <a:t>Microservices also enables an organization to evolve its technology stack.</a:t>
            </a:r>
          </a:p>
          <a:p>
            <a:r>
              <a:rPr lang="en-US" dirty="0"/>
              <a:t>The modular components are easier to understand, easier to test, and most importantly easier to maintain over the life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374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Microservices: What is an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932"/>
            <a:ext cx="8596668" cy="4992468"/>
          </a:xfrm>
        </p:spPr>
        <p:txBody>
          <a:bodyPr>
            <a:noAutofit/>
          </a:bodyPr>
          <a:lstStyle/>
          <a:p>
            <a:r>
              <a:rPr lang="en-US" dirty="0"/>
              <a:t>An API Gateway is a server that is the single-entry point into the system.</a:t>
            </a:r>
          </a:p>
          <a:p>
            <a:r>
              <a:rPr lang="en-US" dirty="0"/>
              <a:t>An API gateway takes all API calls from clients, then routes them to the appropriate microservice with request routing, composition, and protocol translation.</a:t>
            </a:r>
          </a:p>
          <a:p>
            <a:r>
              <a:rPr lang="en-US" dirty="0"/>
              <a:t>It handles a request by invoking multiple microservices and aggregating the results, to determine the best path.</a:t>
            </a:r>
          </a:p>
          <a:p>
            <a:r>
              <a:rPr lang="en-US" dirty="0"/>
              <a:t>It can translate between web protocols and web‑unfriendly protocols that are used internally.</a:t>
            </a:r>
          </a:p>
          <a:p>
            <a:r>
              <a:rPr lang="en-US" dirty="0"/>
              <a:t>It is similar to the Facade pattern from object‑oriented design.</a:t>
            </a:r>
          </a:p>
          <a:p>
            <a:r>
              <a:rPr lang="en-US" dirty="0"/>
              <a:t>The API Gateway encapsulates the internal system architecture and provides an API that is tailored to each client.</a:t>
            </a:r>
          </a:p>
          <a:p>
            <a:r>
              <a:rPr lang="en-US" dirty="0"/>
              <a:t>It might have other responsibilities such as authentication, monitoring, load balancing, caching, request shaping and management, and static response handling.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Microservices: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932"/>
            <a:ext cx="8596668" cy="4992468"/>
          </a:xfrm>
        </p:spPr>
        <p:txBody>
          <a:bodyPr>
            <a:noAutofit/>
          </a:bodyPr>
          <a:lstStyle/>
          <a:p>
            <a:r>
              <a:rPr lang="en-US" dirty="0"/>
              <a:t>It encapsulates the internal structure of the application</a:t>
            </a:r>
          </a:p>
          <a:p>
            <a:r>
              <a:rPr lang="en-US" dirty="0"/>
              <a:t>Clients simply talk to the gateway rather than having to invoke specific services.</a:t>
            </a:r>
          </a:p>
          <a:p>
            <a:r>
              <a:rPr lang="en-US" dirty="0"/>
              <a:t>The API Gateway provides each kind of client with a specific API.</a:t>
            </a:r>
          </a:p>
          <a:p>
            <a:r>
              <a:rPr lang="en-US" dirty="0"/>
              <a:t>It simplifies the client code.</a:t>
            </a:r>
          </a:p>
          <a:p>
            <a:r>
              <a:rPr lang="en-US" dirty="0"/>
              <a:t>Provides the optimal API for each client.</a:t>
            </a:r>
          </a:p>
          <a:p>
            <a:r>
              <a:rPr lang="en-US" dirty="0"/>
              <a:t>Reduces the number of requests/roundtrips.</a:t>
            </a:r>
          </a:p>
          <a:p>
            <a:r>
              <a:rPr lang="en-US" dirty="0"/>
              <a:t>Simplifies the client by moving logic for calling multiple services from the client to API gateway.</a:t>
            </a:r>
          </a:p>
          <a:p>
            <a:r>
              <a:rPr lang="en-US" dirty="0"/>
              <a:t>Translates from a “standard” public web-friendly API protocol to whatever protocols are used internally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197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Microservices: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932"/>
            <a:ext cx="8596668" cy="4992468"/>
          </a:xfrm>
        </p:spPr>
        <p:txBody>
          <a:bodyPr>
            <a:noAutofit/>
          </a:bodyPr>
          <a:lstStyle/>
          <a:p>
            <a:r>
              <a:rPr lang="en-US" dirty="0"/>
              <a:t>It is another highly available component that must be developed, deployed, and managed.</a:t>
            </a:r>
          </a:p>
          <a:p>
            <a:r>
              <a:rPr lang="en-US" dirty="0"/>
              <a:t>The API Gateway could become a development bottleneck.</a:t>
            </a:r>
          </a:p>
          <a:p>
            <a:r>
              <a:rPr lang="en-US" dirty="0"/>
              <a:t>The API Gateway must be updated in order to expose each microservice’s endpoints.</a:t>
            </a:r>
          </a:p>
          <a:p>
            <a:r>
              <a:rPr lang="en-US" dirty="0"/>
              <a:t>Increased response time due to the additional network hop through the API gateway.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077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89999" cy="1200329"/>
          </a:xfrm>
        </p:spPr>
        <p:txBody>
          <a:bodyPr wrap="square">
            <a:spAutoFit/>
          </a:bodyPr>
          <a:lstStyle/>
          <a:p>
            <a:r>
              <a:rPr lang="en-US" dirty="0"/>
              <a:t>Microservices: Deployment &amp; Management in a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928"/>
            <a:ext cx="8596668" cy="4438471"/>
          </a:xfrm>
        </p:spPr>
        <p:txBody>
          <a:bodyPr>
            <a:noAutofit/>
          </a:bodyPr>
          <a:lstStyle/>
          <a:p>
            <a:r>
              <a:rPr lang="en-US" dirty="0"/>
              <a:t>There are multiple deployment methods available for microservices:</a:t>
            </a:r>
          </a:p>
          <a:p>
            <a:pPr lvl="1"/>
            <a:r>
              <a:rPr lang="en-US" dirty="0"/>
              <a:t>Multiple Service Instances: provision one or more physical or virtual hosts and run multiple service instances on each one.</a:t>
            </a:r>
          </a:p>
          <a:p>
            <a:pPr lvl="1"/>
            <a:r>
              <a:rPr lang="en-US" dirty="0"/>
              <a:t>Service Instance per Host: you run each service instance in isolation on its own host.</a:t>
            </a:r>
          </a:p>
          <a:p>
            <a:pPr lvl="2"/>
            <a:r>
              <a:rPr lang="en-US" sz="1600" dirty="0"/>
              <a:t>This can be done two ways: </a:t>
            </a:r>
          </a:p>
          <a:p>
            <a:pPr lvl="3"/>
            <a:r>
              <a:rPr lang="en-US" sz="1600" dirty="0"/>
              <a:t>Service Instance per Virtual </a:t>
            </a:r>
          </a:p>
          <a:p>
            <a:pPr lvl="3"/>
            <a:r>
              <a:rPr lang="en-US" sz="1600" dirty="0"/>
              <a:t>Service Instance per Container.</a:t>
            </a:r>
          </a:p>
          <a:p>
            <a:pPr lvl="1"/>
            <a:r>
              <a:rPr lang="en-US" dirty="0"/>
              <a:t>Serverless Deployment: the application is packaged as a zip file, uploaded with needed metadata, and the server software will invoke enough instances of your application to handle requests.</a:t>
            </a:r>
          </a:p>
          <a:p>
            <a:pPr lvl="2"/>
            <a:r>
              <a:rPr lang="en-US" sz="1600" dirty="0"/>
              <a:t>This does require a specialized server and software like AWS Lambda.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186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Microservices: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932"/>
            <a:ext cx="8596668" cy="4992468"/>
          </a:xfrm>
        </p:spPr>
        <p:txBody>
          <a:bodyPr>
            <a:noAutofit/>
          </a:bodyPr>
          <a:lstStyle/>
          <a:p>
            <a:r>
              <a:rPr lang="en-US" dirty="0"/>
              <a:t>The three-axis philosophy of scaling:</a:t>
            </a:r>
          </a:p>
          <a:p>
            <a:pPr lvl="1"/>
            <a:r>
              <a:rPr lang="en-US" dirty="0"/>
              <a:t>X-axis: load-balance scaling.</a:t>
            </a:r>
          </a:p>
          <a:p>
            <a:pPr lvl="1"/>
            <a:r>
              <a:rPr lang="en-US" dirty="0"/>
              <a:t>Y-axis: embracing microservices.</a:t>
            </a:r>
          </a:p>
          <a:p>
            <a:pPr lvl="1"/>
            <a:r>
              <a:rPr lang="en-US" dirty="0"/>
              <a:t>Z-axis: running identical copies of code across multiple servers.</a:t>
            </a:r>
          </a:p>
          <a:p>
            <a:r>
              <a:rPr lang="en-US" dirty="0"/>
              <a:t>The cube philosophy has groups of similar microservices duplicated across multiple servers.</a:t>
            </a:r>
          </a:p>
          <a:p>
            <a:r>
              <a:rPr lang="en-US" dirty="0"/>
              <a:t>Load balancers spread the traffic across the different servers based upon a predetermined set of routing criteria.</a:t>
            </a:r>
          </a:p>
          <a:p>
            <a:r>
              <a:rPr lang="en-US" dirty="0"/>
              <a:t>This approach is radically different from the monolithic approach which had the entire application duplicated on to more servers or virtual server instances, while the application was running.</a:t>
            </a:r>
          </a:p>
          <a:p>
            <a:r>
              <a:rPr lang="en-US" dirty="0"/>
              <a:t>With the z-axis part of the cube philosophy, only the high demand microservices part of the application would have to be duplicated.</a:t>
            </a:r>
          </a:p>
        </p:txBody>
      </p:sp>
    </p:spTree>
    <p:extLst>
      <p:ext uri="{BB962C8B-B14F-4D97-AF65-F5344CB8AC3E}">
        <p14:creationId xmlns:p14="http://schemas.microsoft.com/office/powerpoint/2010/main" val="318118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0871"/>
            <a:ext cx="9492277" cy="4550492"/>
          </a:xfrm>
        </p:spPr>
        <p:txBody>
          <a:bodyPr>
            <a:normAutofit/>
          </a:bodyPr>
          <a:lstStyle/>
          <a:p>
            <a:r>
              <a:rPr lang="en-US" dirty="0" err="1"/>
              <a:t>microservices.io</a:t>
            </a:r>
            <a:r>
              <a:rPr lang="en-US" dirty="0"/>
              <a:t>/</a:t>
            </a:r>
          </a:p>
          <a:p>
            <a:r>
              <a:rPr lang="en-US" dirty="0" err="1"/>
              <a:t>microservices.io</a:t>
            </a:r>
            <a:r>
              <a:rPr lang="en-US" dirty="0"/>
              <a:t>/patterns/</a:t>
            </a:r>
            <a:r>
              <a:rPr lang="en-US" dirty="0" err="1"/>
              <a:t>apigateway.html</a:t>
            </a:r>
            <a:endParaRPr lang="en-US" dirty="0"/>
          </a:p>
          <a:p>
            <a:r>
              <a:rPr lang="en-US" dirty="0" err="1"/>
              <a:t>nginx.com</a:t>
            </a:r>
            <a:r>
              <a:rPr lang="en-US" dirty="0"/>
              <a:t>/blog/building-microservices-using-an-</a:t>
            </a:r>
            <a:r>
              <a:rPr lang="en-US" dirty="0" err="1"/>
              <a:t>api</a:t>
            </a:r>
            <a:r>
              <a:rPr lang="en-US" dirty="0"/>
              <a:t>-gateway/</a:t>
            </a:r>
          </a:p>
          <a:p>
            <a:r>
              <a:rPr lang="en-US" dirty="0" err="1"/>
              <a:t>nginx.com</a:t>
            </a:r>
            <a:r>
              <a:rPr lang="en-US" dirty="0"/>
              <a:t>/blog/deploying-microservices/</a:t>
            </a:r>
          </a:p>
          <a:p>
            <a:r>
              <a:rPr lang="en-US" dirty="0" err="1"/>
              <a:t>nginx.com</a:t>
            </a:r>
            <a:r>
              <a:rPr lang="en-US" dirty="0"/>
              <a:t>/learn/</a:t>
            </a:r>
            <a:r>
              <a:rPr lang="en-US" dirty="0" err="1"/>
              <a:t>api</a:t>
            </a:r>
            <a:r>
              <a:rPr lang="en-US" dirty="0"/>
              <a:t>-gateway/</a:t>
            </a:r>
          </a:p>
          <a:p>
            <a:r>
              <a:rPr lang="en-US" dirty="0" err="1"/>
              <a:t>opensource.com</a:t>
            </a:r>
            <a:r>
              <a:rPr lang="en-US" dirty="0"/>
              <a:t>/resources/what-are-microservices</a:t>
            </a:r>
          </a:p>
          <a:p>
            <a:r>
              <a:rPr lang="en-US" dirty="0" err="1"/>
              <a:t>techbeacon.com</a:t>
            </a:r>
            <a:r>
              <a:rPr lang="en-US" dirty="0"/>
              <a:t>/app-dev-testing/challenges-scaling-microservices</a:t>
            </a:r>
          </a:p>
        </p:txBody>
      </p:sp>
    </p:spTree>
    <p:extLst>
      <p:ext uri="{BB962C8B-B14F-4D97-AF65-F5344CB8AC3E}">
        <p14:creationId xmlns:p14="http://schemas.microsoft.com/office/powerpoint/2010/main" val="314785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26884</TotalTime>
  <Words>676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Microservices</vt:lpstr>
      <vt:lpstr>Microservices: What are Microservices</vt:lpstr>
      <vt:lpstr>Microservices: What is an API Gateway</vt:lpstr>
      <vt:lpstr>Microservices: Advantages</vt:lpstr>
      <vt:lpstr>Microservices: Disadvantages</vt:lpstr>
      <vt:lpstr>Microservices: Deployment &amp; Management in a production environment</vt:lpstr>
      <vt:lpstr>Microservices: Scaling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Cory Gilliam</dc:creator>
  <cp:lastModifiedBy>Cory Gilliam</cp:lastModifiedBy>
  <cp:revision>117</cp:revision>
  <dcterms:created xsi:type="dcterms:W3CDTF">2019-10-18T16:40:14Z</dcterms:created>
  <dcterms:modified xsi:type="dcterms:W3CDTF">2019-12-06T15:49:39Z</dcterms:modified>
</cp:coreProperties>
</file>