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76" r:id="rId3"/>
    <p:sldId id="277" r:id="rId4"/>
    <p:sldId id="278" r:id="rId5"/>
    <p:sldId id="279" r:id="rId6"/>
    <p:sldId id="280" r:id="rId7"/>
    <p:sldId id="281" r:id="rId8"/>
    <p:sldId id="282" r:id="rId9"/>
    <p:sldId id="283" r:id="rId10"/>
    <p:sldId id="284" r:id="rId11"/>
  </p:sldIdLst>
  <p:sldSz cx="18288000" cy="10287000"/>
  <p:notesSz cx="18288000" cy="10287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2" d="100"/>
          <a:sy n="32" d="100"/>
        </p:scale>
        <p:origin x="53" y="70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972525" y="2235861"/>
            <a:ext cx="10342948" cy="3488690"/>
          </a:xfrm>
          <a:prstGeom prst="rect">
            <a:avLst/>
          </a:prstGeom>
        </p:spPr>
        <p:txBody>
          <a:bodyPr wrap="square" lIns="0" tIns="0" rIns="0" bIns="0">
            <a:spAutoFit/>
          </a:bodyPr>
          <a:lstStyle>
            <a:lvl1pPr>
              <a:defRPr sz="7600" b="1" i="0">
                <a:solidFill>
                  <a:schemeClr val="bg1"/>
                </a:solidFill>
                <a:latin typeface="Arial"/>
                <a:cs typeface="Arial"/>
              </a:defRPr>
            </a:lvl1pPr>
          </a:lstStyle>
          <a:p>
            <a:endParaRPr/>
          </a:p>
        </p:txBody>
      </p:sp>
      <p:sp>
        <p:nvSpPr>
          <p:cNvPr id="3" name="Holder 3"/>
          <p:cNvSpPr>
            <a:spLocks noGrp="1"/>
          </p:cNvSpPr>
          <p:nvPr>
            <p:ph type="subTitle" idx="4"/>
          </p:nvPr>
        </p:nvSpPr>
        <p:spPr>
          <a:xfrm>
            <a:off x="4839618" y="6550029"/>
            <a:ext cx="8608763" cy="1301750"/>
          </a:xfrm>
          <a:prstGeom prst="rect">
            <a:avLst/>
          </a:prstGeom>
        </p:spPr>
        <p:txBody>
          <a:bodyPr wrap="square" lIns="0" tIns="0" rIns="0" bIns="0">
            <a:spAutoFit/>
          </a:bodyPr>
          <a:lstStyle>
            <a:lvl1pPr>
              <a:defRPr sz="9000" b="1" i="0">
                <a:solidFill>
                  <a:schemeClr val="bg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2/12/2025</a:t>
            </a:fld>
            <a:endParaRPr lang="en-US"/>
          </a:p>
        </p:txBody>
      </p:sp>
      <p:sp>
        <p:nvSpPr>
          <p:cNvPr id="6" name="Holder 6"/>
          <p:cNvSpPr>
            <a:spLocks noGrp="1"/>
          </p:cNvSpPr>
          <p:nvPr>
            <p:ph type="sldNum" sz="quarter" idx="7"/>
          </p:nvPr>
        </p:nvSpPr>
        <p:spPr/>
        <p:txBody>
          <a:bodyPr lIns="0" tIns="0" rIns="0" bIns="0"/>
          <a:lstStyle>
            <a:lvl1pPr>
              <a:defRPr sz="1800" b="1" i="0">
                <a:solidFill>
                  <a:schemeClr val="bg1"/>
                </a:solidFill>
                <a:latin typeface="Arial"/>
                <a:cs typeface="Arial"/>
              </a:defRPr>
            </a:lvl1pPr>
          </a:lstStyle>
          <a:p>
            <a:pPr marL="38100">
              <a:lnSpc>
                <a:spcPts val="2080"/>
              </a:lnSpc>
            </a:pPr>
            <a:fld id="{81D60167-4931-47E6-BA6A-407CBD079E47}" type="slidenum">
              <a:rPr spc="265" dirty="0"/>
              <a:t>‹#›</a:t>
            </a:fld>
            <a:r>
              <a:rPr spc="265" dirty="0"/>
              <a:t>/21</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6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9000" b="1" i="0">
                <a:solidFill>
                  <a:schemeClr val="bg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2/12/2025</a:t>
            </a:fld>
            <a:endParaRPr lang="en-US"/>
          </a:p>
        </p:txBody>
      </p:sp>
      <p:sp>
        <p:nvSpPr>
          <p:cNvPr id="6" name="Holder 6"/>
          <p:cNvSpPr>
            <a:spLocks noGrp="1"/>
          </p:cNvSpPr>
          <p:nvPr>
            <p:ph type="sldNum" sz="quarter" idx="7"/>
          </p:nvPr>
        </p:nvSpPr>
        <p:spPr/>
        <p:txBody>
          <a:bodyPr lIns="0" tIns="0" rIns="0" bIns="0"/>
          <a:lstStyle>
            <a:lvl1pPr>
              <a:defRPr sz="1800" b="1" i="0">
                <a:solidFill>
                  <a:schemeClr val="bg1"/>
                </a:solidFill>
                <a:latin typeface="Arial"/>
                <a:cs typeface="Arial"/>
              </a:defRPr>
            </a:lvl1pPr>
          </a:lstStyle>
          <a:p>
            <a:pPr marL="38100">
              <a:lnSpc>
                <a:spcPts val="2080"/>
              </a:lnSpc>
            </a:pPr>
            <a:fld id="{81D60167-4931-47E6-BA6A-407CBD079E47}" type="slidenum">
              <a:rPr spc="265" dirty="0"/>
              <a:t>‹#›</a:t>
            </a:fld>
            <a:r>
              <a:rPr spc="265" dirty="0"/>
              <a:t>/21</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600" b="1" i="0">
                <a:solidFill>
                  <a:schemeClr val="bg1"/>
                </a:solidFill>
                <a:latin typeface="Arial"/>
                <a:cs typeface="Arial"/>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2/12/2025</a:t>
            </a:fld>
            <a:endParaRPr lang="en-US"/>
          </a:p>
        </p:txBody>
      </p:sp>
      <p:sp>
        <p:nvSpPr>
          <p:cNvPr id="7" name="Holder 7"/>
          <p:cNvSpPr>
            <a:spLocks noGrp="1"/>
          </p:cNvSpPr>
          <p:nvPr>
            <p:ph type="sldNum" sz="quarter" idx="7"/>
          </p:nvPr>
        </p:nvSpPr>
        <p:spPr/>
        <p:txBody>
          <a:bodyPr lIns="0" tIns="0" rIns="0" bIns="0"/>
          <a:lstStyle>
            <a:lvl1pPr>
              <a:defRPr sz="1800" b="1" i="0">
                <a:solidFill>
                  <a:schemeClr val="bg1"/>
                </a:solidFill>
                <a:latin typeface="Arial"/>
                <a:cs typeface="Arial"/>
              </a:defRPr>
            </a:lvl1pPr>
          </a:lstStyle>
          <a:p>
            <a:pPr marL="38100">
              <a:lnSpc>
                <a:spcPts val="2080"/>
              </a:lnSpc>
            </a:pPr>
            <a:fld id="{81D60167-4931-47E6-BA6A-407CBD079E47}" type="slidenum">
              <a:rPr spc="265" dirty="0"/>
              <a:t>‹#›</a:t>
            </a:fld>
            <a:r>
              <a:rPr spc="265" dirty="0"/>
              <a:t>/21</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8287999" cy="10131098"/>
          </a:xfrm>
          <a:prstGeom prst="rect">
            <a:avLst/>
          </a:prstGeom>
        </p:spPr>
      </p:pic>
      <p:pic>
        <p:nvPicPr>
          <p:cNvPr id="17" name="bg object 17"/>
          <p:cNvPicPr/>
          <p:nvPr/>
        </p:nvPicPr>
        <p:blipFill>
          <a:blip r:embed="rId3" cstate="print"/>
          <a:stretch>
            <a:fillRect/>
          </a:stretch>
        </p:blipFill>
        <p:spPr>
          <a:xfrm>
            <a:off x="3337630" y="2749296"/>
            <a:ext cx="11612737" cy="4788405"/>
          </a:xfrm>
          <a:prstGeom prst="rect">
            <a:avLst/>
          </a:prstGeom>
        </p:spPr>
      </p:pic>
      <p:sp>
        <p:nvSpPr>
          <p:cNvPr id="18" name="bg object 18"/>
          <p:cNvSpPr/>
          <p:nvPr/>
        </p:nvSpPr>
        <p:spPr>
          <a:xfrm>
            <a:off x="3337630" y="2749298"/>
            <a:ext cx="11610975" cy="4788535"/>
          </a:xfrm>
          <a:custGeom>
            <a:avLst/>
            <a:gdLst/>
            <a:ahLst/>
            <a:cxnLst/>
            <a:rect l="l" t="t" r="r" b="b"/>
            <a:pathLst>
              <a:path w="11610975" h="4788534">
                <a:moveTo>
                  <a:pt x="11610974" y="4337030"/>
                </a:moveTo>
                <a:lnTo>
                  <a:pt x="11603977" y="4394941"/>
                </a:lnTo>
                <a:lnTo>
                  <a:pt x="11593329" y="4439015"/>
                </a:lnTo>
                <a:lnTo>
                  <a:pt x="11578775" y="4481423"/>
                </a:lnTo>
                <a:lnTo>
                  <a:pt x="11560518" y="4521961"/>
                </a:lnTo>
                <a:lnTo>
                  <a:pt x="11538762" y="4560424"/>
                </a:lnTo>
                <a:lnTo>
                  <a:pt x="11513712" y="4596610"/>
                </a:lnTo>
                <a:lnTo>
                  <a:pt x="11485570" y="4630314"/>
                </a:lnTo>
                <a:lnTo>
                  <a:pt x="11454541" y="4661333"/>
                </a:lnTo>
                <a:lnTo>
                  <a:pt x="11420829" y="4689464"/>
                </a:lnTo>
                <a:lnTo>
                  <a:pt x="11384637" y="4714502"/>
                </a:lnTo>
                <a:lnTo>
                  <a:pt x="11346170" y="4736244"/>
                </a:lnTo>
                <a:lnTo>
                  <a:pt x="11305631" y="4754487"/>
                </a:lnTo>
                <a:lnTo>
                  <a:pt x="11263225" y="4769027"/>
                </a:lnTo>
                <a:lnTo>
                  <a:pt x="11219155" y="4779661"/>
                </a:lnTo>
                <a:lnTo>
                  <a:pt x="11173625" y="4786185"/>
                </a:lnTo>
                <a:lnTo>
                  <a:pt x="11126840" y="4788403"/>
                </a:lnTo>
                <a:lnTo>
                  <a:pt x="485768" y="4788403"/>
                </a:lnTo>
                <a:lnTo>
                  <a:pt x="438983" y="4786178"/>
                </a:lnTo>
                <a:lnTo>
                  <a:pt x="393455" y="4779642"/>
                </a:lnTo>
                <a:lnTo>
                  <a:pt x="349390" y="4768996"/>
                </a:lnTo>
                <a:lnTo>
                  <a:pt x="306991" y="4754446"/>
                </a:lnTo>
                <a:lnTo>
                  <a:pt x="266461" y="4736194"/>
                </a:lnTo>
                <a:lnTo>
                  <a:pt x="228003" y="4714445"/>
                </a:lnTo>
                <a:lnTo>
                  <a:pt x="191823" y="4689402"/>
                </a:lnTo>
                <a:lnTo>
                  <a:pt x="158122" y="4661269"/>
                </a:lnTo>
                <a:lnTo>
                  <a:pt x="127105" y="4630248"/>
                </a:lnTo>
                <a:lnTo>
                  <a:pt x="98975" y="4596545"/>
                </a:lnTo>
                <a:lnTo>
                  <a:pt x="73935" y="4560363"/>
                </a:lnTo>
                <a:lnTo>
                  <a:pt x="52190" y="4521904"/>
                </a:lnTo>
                <a:lnTo>
                  <a:pt x="33943" y="4481374"/>
                </a:lnTo>
                <a:lnTo>
                  <a:pt x="19397" y="4438975"/>
                </a:lnTo>
                <a:lnTo>
                  <a:pt x="8756" y="4394911"/>
                </a:lnTo>
                <a:lnTo>
                  <a:pt x="2223" y="4349386"/>
                </a:lnTo>
                <a:lnTo>
                  <a:pt x="0" y="4302603"/>
                </a:lnTo>
                <a:lnTo>
                  <a:pt x="0" y="485789"/>
                </a:lnTo>
                <a:lnTo>
                  <a:pt x="2222" y="439006"/>
                </a:lnTo>
                <a:lnTo>
                  <a:pt x="8756" y="393481"/>
                </a:lnTo>
                <a:lnTo>
                  <a:pt x="19398" y="349417"/>
                </a:lnTo>
                <a:lnTo>
                  <a:pt x="33945" y="307018"/>
                </a:lnTo>
                <a:lnTo>
                  <a:pt x="52193" y="266488"/>
                </a:lnTo>
                <a:lnTo>
                  <a:pt x="73939" y="228031"/>
                </a:lnTo>
                <a:lnTo>
                  <a:pt x="98979" y="191849"/>
                </a:lnTo>
                <a:lnTo>
                  <a:pt x="127109" y="158146"/>
                </a:lnTo>
                <a:lnTo>
                  <a:pt x="158127" y="127127"/>
                </a:lnTo>
                <a:lnTo>
                  <a:pt x="191828" y="98994"/>
                </a:lnTo>
                <a:lnTo>
                  <a:pt x="228009" y="73952"/>
                </a:lnTo>
                <a:lnTo>
                  <a:pt x="266466" y="52204"/>
                </a:lnTo>
                <a:lnTo>
                  <a:pt x="306996" y="33953"/>
                </a:lnTo>
                <a:lnTo>
                  <a:pt x="349395" y="19404"/>
                </a:lnTo>
                <a:lnTo>
                  <a:pt x="393459" y="8759"/>
                </a:lnTo>
                <a:lnTo>
                  <a:pt x="438986" y="2223"/>
                </a:lnTo>
                <a:lnTo>
                  <a:pt x="485770" y="0"/>
                </a:lnTo>
                <a:lnTo>
                  <a:pt x="11126840" y="19"/>
                </a:lnTo>
                <a:lnTo>
                  <a:pt x="11173629" y="2206"/>
                </a:lnTo>
                <a:lnTo>
                  <a:pt x="11219160" y="8731"/>
                </a:lnTo>
                <a:lnTo>
                  <a:pt x="11263231" y="19366"/>
                </a:lnTo>
                <a:lnTo>
                  <a:pt x="11305637" y="33907"/>
                </a:lnTo>
                <a:lnTo>
                  <a:pt x="11346176" y="52151"/>
                </a:lnTo>
                <a:lnTo>
                  <a:pt x="11384644" y="73895"/>
                </a:lnTo>
                <a:lnTo>
                  <a:pt x="11420835" y="98934"/>
                </a:lnTo>
                <a:lnTo>
                  <a:pt x="11454547" y="127065"/>
                </a:lnTo>
                <a:lnTo>
                  <a:pt x="11485576" y="158086"/>
                </a:lnTo>
                <a:lnTo>
                  <a:pt x="11513717" y="191791"/>
                </a:lnTo>
                <a:lnTo>
                  <a:pt x="11538767" y="227978"/>
                </a:lnTo>
                <a:lnTo>
                  <a:pt x="11560522" y="266442"/>
                </a:lnTo>
                <a:lnTo>
                  <a:pt x="11578778" y="306981"/>
                </a:lnTo>
                <a:lnTo>
                  <a:pt x="11593331" y="349389"/>
                </a:lnTo>
                <a:lnTo>
                  <a:pt x="11603978" y="393464"/>
                </a:lnTo>
                <a:lnTo>
                  <a:pt x="11610514" y="439001"/>
                </a:lnTo>
                <a:lnTo>
                  <a:pt x="11610848" y="448698"/>
                </a:lnTo>
              </a:path>
            </a:pathLst>
          </a:custGeom>
          <a:ln w="38099">
            <a:solidFill>
              <a:srgbClr val="FFFFFF"/>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76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2/12/2025</a:t>
            </a:fld>
            <a:endParaRPr lang="en-US"/>
          </a:p>
        </p:txBody>
      </p:sp>
      <p:sp>
        <p:nvSpPr>
          <p:cNvPr id="5" name="Holder 5"/>
          <p:cNvSpPr>
            <a:spLocks noGrp="1"/>
          </p:cNvSpPr>
          <p:nvPr>
            <p:ph type="sldNum" sz="quarter" idx="7"/>
          </p:nvPr>
        </p:nvSpPr>
        <p:spPr/>
        <p:txBody>
          <a:bodyPr lIns="0" tIns="0" rIns="0" bIns="0"/>
          <a:lstStyle>
            <a:lvl1pPr>
              <a:defRPr sz="1800" b="1" i="0">
                <a:solidFill>
                  <a:schemeClr val="bg1"/>
                </a:solidFill>
                <a:latin typeface="Arial"/>
                <a:cs typeface="Arial"/>
              </a:defRPr>
            </a:lvl1pPr>
          </a:lstStyle>
          <a:p>
            <a:pPr marL="38100">
              <a:lnSpc>
                <a:spcPts val="2080"/>
              </a:lnSpc>
            </a:pPr>
            <a:fld id="{81D60167-4931-47E6-BA6A-407CBD079E47}" type="slidenum">
              <a:rPr spc="265" dirty="0"/>
              <a:t>‹#›</a:t>
            </a:fld>
            <a:r>
              <a:rPr spc="265" dirty="0"/>
              <a:t>/21</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2/12/2025</a:t>
            </a:fld>
            <a:endParaRPr lang="en-US"/>
          </a:p>
        </p:txBody>
      </p:sp>
      <p:sp>
        <p:nvSpPr>
          <p:cNvPr id="4" name="Holder 4"/>
          <p:cNvSpPr>
            <a:spLocks noGrp="1"/>
          </p:cNvSpPr>
          <p:nvPr>
            <p:ph type="sldNum" sz="quarter" idx="7"/>
          </p:nvPr>
        </p:nvSpPr>
        <p:spPr/>
        <p:txBody>
          <a:bodyPr lIns="0" tIns="0" rIns="0" bIns="0"/>
          <a:lstStyle>
            <a:lvl1pPr>
              <a:defRPr sz="1800" b="1" i="0">
                <a:solidFill>
                  <a:schemeClr val="bg1"/>
                </a:solidFill>
                <a:latin typeface="Arial"/>
                <a:cs typeface="Arial"/>
              </a:defRPr>
            </a:lvl1pPr>
          </a:lstStyle>
          <a:p>
            <a:pPr marL="38100">
              <a:lnSpc>
                <a:spcPts val="2080"/>
              </a:lnSpc>
            </a:pPr>
            <a:fld id="{81D60167-4931-47E6-BA6A-407CBD079E47}" type="slidenum">
              <a:rPr spc="265" dirty="0"/>
              <a:t>‹#›</a:t>
            </a:fld>
            <a:r>
              <a:rPr spc="265" dirty="0"/>
              <a:t>/21</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8287998" cy="10286999"/>
          </a:xfrm>
          <a:prstGeom prst="rect">
            <a:avLst/>
          </a:prstGeom>
        </p:spPr>
      </p:pic>
      <p:sp>
        <p:nvSpPr>
          <p:cNvPr id="2" name="Holder 2"/>
          <p:cNvSpPr>
            <a:spLocks noGrp="1"/>
          </p:cNvSpPr>
          <p:nvPr>
            <p:ph type="title"/>
          </p:nvPr>
        </p:nvSpPr>
        <p:spPr>
          <a:xfrm>
            <a:off x="1016000" y="2084332"/>
            <a:ext cx="16256000" cy="1397000"/>
          </a:xfrm>
          <a:prstGeom prst="rect">
            <a:avLst/>
          </a:prstGeom>
        </p:spPr>
        <p:txBody>
          <a:bodyPr wrap="square" lIns="0" tIns="0" rIns="0" bIns="0">
            <a:spAutoFit/>
          </a:bodyPr>
          <a:lstStyle>
            <a:lvl1pPr>
              <a:defRPr sz="7600" b="1" i="0">
                <a:solidFill>
                  <a:schemeClr val="bg1"/>
                </a:solidFill>
                <a:latin typeface="Arial"/>
                <a:cs typeface="Arial"/>
              </a:defRPr>
            </a:lvl1pPr>
          </a:lstStyle>
          <a:p>
            <a:endParaRPr/>
          </a:p>
        </p:txBody>
      </p:sp>
      <p:sp>
        <p:nvSpPr>
          <p:cNvPr id="3" name="Holder 3"/>
          <p:cNvSpPr>
            <a:spLocks noGrp="1"/>
          </p:cNvSpPr>
          <p:nvPr>
            <p:ph type="body" idx="1"/>
          </p:nvPr>
        </p:nvSpPr>
        <p:spPr>
          <a:xfrm>
            <a:off x="1016000" y="1836687"/>
            <a:ext cx="15266669" cy="3423946"/>
          </a:xfrm>
          <a:prstGeom prst="rect">
            <a:avLst/>
          </a:prstGeom>
        </p:spPr>
        <p:txBody>
          <a:bodyPr wrap="square" lIns="0" tIns="0" rIns="0" bIns="0">
            <a:spAutoFit/>
          </a:bodyPr>
          <a:lstStyle>
            <a:lvl1pPr>
              <a:defRPr sz="9000" b="1" i="0">
                <a:solidFill>
                  <a:schemeClr val="bg1"/>
                </a:solidFill>
                <a:latin typeface="Arial"/>
                <a:cs typeface="Arial"/>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2/12/2025</a:t>
            </a:fld>
            <a:endParaRPr lang="en-US"/>
          </a:p>
        </p:txBody>
      </p:sp>
      <p:sp>
        <p:nvSpPr>
          <p:cNvPr id="6" name="Holder 6"/>
          <p:cNvSpPr>
            <a:spLocks noGrp="1"/>
          </p:cNvSpPr>
          <p:nvPr>
            <p:ph type="sldNum" sz="quarter" idx="7"/>
          </p:nvPr>
        </p:nvSpPr>
        <p:spPr>
          <a:xfrm>
            <a:off x="16434353" y="9757727"/>
            <a:ext cx="795655" cy="311150"/>
          </a:xfrm>
          <a:prstGeom prst="rect">
            <a:avLst/>
          </a:prstGeom>
        </p:spPr>
        <p:txBody>
          <a:bodyPr wrap="square" lIns="0" tIns="0" rIns="0" bIns="0">
            <a:spAutoFit/>
          </a:bodyPr>
          <a:lstStyle>
            <a:lvl1pPr>
              <a:defRPr sz="1800" b="1" i="0">
                <a:solidFill>
                  <a:schemeClr val="bg1"/>
                </a:solidFill>
                <a:latin typeface="Arial"/>
                <a:cs typeface="Arial"/>
              </a:defRPr>
            </a:lvl1pPr>
          </a:lstStyle>
          <a:p>
            <a:pPr marL="38100">
              <a:lnSpc>
                <a:spcPts val="2080"/>
              </a:lnSpc>
            </a:pPr>
            <a:fld id="{81D60167-4931-47E6-BA6A-407CBD079E47}" type="slidenum">
              <a:rPr spc="265" dirty="0"/>
              <a:t>‹#›</a:t>
            </a:fld>
            <a:r>
              <a:rPr spc="265" dirty="0"/>
              <a:t>/21</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object 20"/>
          <p:cNvPicPr/>
          <p:nvPr/>
        </p:nvPicPr>
        <p:blipFill>
          <a:blip r:embed="rId2" cstate="print"/>
          <a:stretch>
            <a:fillRect/>
          </a:stretch>
        </p:blipFill>
        <p:spPr>
          <a:xfrm>
            <a:off x="10285628" y="5249305"/>
            <a:ext cx="679176" cy="679176"/>
          </a:xfrm>
          <a:prstGeom prst="rect">
            <a:avLst/>
          </a:prstGeom>
        </p:spPr>
      </p:pic>
      <p:sp>
        <p:nvSpPr>
          <p:cNvPr id="21" name="object 21"/>
          <p:cNvSpPr/>
          <p:nvPr/>
        </p:nvSpPr>
        <p:spPr>
          <a:xfrm>
            <a:off x="0" y="9495861"/>
            <a:ext cx="13579475" cy="726440"/>
          </a:xfrm>
          <a:custGeom>
            <a:avLst/>
            <a:gdLst/>
            <a:ahLst/>
            <a:cxnLst/>
            <a:rect l="l" t="t" r="r" b="b"/>
            <a:pathLst>
              <a:path w="13579475" h="726440">
                <a:moveTo>
                  <a:pt x="0" y="726440"/>
                </a:moveTo>
                <a:lnTo>
                  <a:pt x="13579137" y="726440"/>
                </a:lnTo>
                <a:lnTo>
                  <a:pt x="13579137" y="0"/>
                </a:lnTo>
                <a:lnTo>
                  <a:pt x="0" y="0"/>
                </a:lnTo>
                <a:lnTo>
                  <a:pt x="0" y="726440"/>
                </a:lnTo>
                <a:close/>
              </a:path>
            </a:pathLst>
          </a:custGeom>
          <a:solidFill>
            <a:srgbClr val="520420"/>
          </a:solidFill>
        </p:spPr>
        <p:txBody>
          <a:bodyPr wrap="square" lIns="0" tIns="0" rIns="0" bIns="0" rtlCol="0"/>
          <a:lstStyle/>
          <a:p>
            <a:endParaRPr/>
          </a:p>
        </p:txBody>
      </p:sp>
      <p:grpSp>
        <p:nvGrpSpPr>
          <p:cNvPr id="22" name="object 22"/>
          <p:cNvGrpSpPr/>
          <p:nvPr/>
        </p:nvGrpSpPr>
        <p:grpSpPr>
          <a:xfrm>
            <a:off x="13579137" y="9560559"/>
            <a:ext cx="4709795" cy="726440"/>
            <a:chOff x="13579137" y="9560559"/>
            <a:chExt cx="4709795" cy="726440"/>
          </a:xfrm>
        </p:grpSpPr>
        <p:sp>
          <p:nvSpPr>
            <p:cNvPr id="23" name="object 23"/>
            <p:cNvSpPr/>
            <p:nvPr/>
          </p:nvSpPr>
          <p:spPr>
            <a:xfrm>
              <a:off x="18286809" y="9560559"/>
              <a:ext cx="1905" cy="726440"/>
            </a:xfrm>
            <a:custGeom>
              <a:avLst/>
              <a:gdLst/>
              <a:ahLst/>
              <a:cxnLst/>
              <a:rect l="l" t="t" r="r" b="b"/>
              <a:pathLst>
                <a:path w="1905" h="726440">
                  <a:moveTo>
                    <a:pt x="0" y="726440"/>
                  </a:moveTo>
                  <a:lnTo>
                    <a:pt x="1888" y="726440"/>
                  </a:lnTo>
                  <a:lnTo>
                    <a:pt x="1888" y="0"/>
                  </a:lnTo>
                  <a:lnTo>
                    <a:pt x="0" y="0"/>
                  </a:lnTo>
                  <a:lnTo>
                    <a:pt x="0" y="726440"/>
                  </a:lnTo>
                  <a:close/>
                </a:path>
              </a:pathLst>
            </a:custGeom>
            <a:solidFill>
              <a:srgbClr val="520420"/>
            </a:solidFill>
          </p:spPr>
          <p:txBody>
            <a:bodyPr wrap="square" lIns="0" tIns="0" rIns="0" bIns="0" rtlCol="0"/>
            <a:lstStyle/>
            <a:p>
              <a:endParaRPr/>
            </a:p>
          </p:txBody>
        </p:sp>
        <p:sp>
          <p:nvSpPr>
            <p:cNvPr id="24" name="object 24"/>
            <p:cNvSpPr/>
            <p:nvPr/>
          </p:nvSpPr>
          <p:spPr>
            <a:xfrm>
              <a:off x="13579137" y="9560559"/>
              <a:ext cx="4707890" cy="726440"/>
            </a:xfrm>
            <a:custGeom>
              <a:avLst/>
              <a:gdLst/>
              <a:ahLst/>
              <a:cxnLst/>
              <a:rect l="l" t="t" r="r" b="b"/>
              <a:pathLst>
                <a:path w="4707890" h="726440">
                  <a:moveTo>
                    <a:pt x="4707672" y="726440"/>
                  </a:moveTo>
                  <a:lnTo>
                    <a:pt x="0" y="726440"/>
                  </a:lnTo>
                  <a:lnTo>
                    <a:pt x="0" y="0"/>
                  </a:lnTo>
                  <a:lnTo>
                    <a:pt x="4707672" y="0"/>
                  </a:lnTo>
                  <a:lnTo>
                    <a:pt x="4707672" y="726440"/>
                  </a:lnTo>
                  <a:close/>
                </a:path>
              </a:pathLst>
            </a:custGeom>
            <a:solidFill>
              <a:srgbClr val="C82A44"/>
            </a:solidFill>
          </p:spPr>
          <p:txBody>
            <a:bodyPr wrap="square" lIns="0" tIns="0" rIns="0" bIns="0" rtlCol="0"/>
            <a:lstStyle/>
            <a:p>
              <a:endParaRPr/>
            </a:p>
          </p:txBody>
        </p:sp>
      </p:grpSp>
      <p:sp>
        <p:nvSpPr>
          <p:cNvPr id="29" name="object 29"/>
          <p:cNvSpPr txBox="1">
            <a:spLocks noGrp="1"/>
          </p:cNvSpPr>
          <p:nvPr>
            <p:ph type="title"/>
          </p:nvPr>
        </p:nvSpPr>
        <p:spPr>
          <a:xfrm>
            <a:off x="2878394" y="552756"/>
            <a:ext cx="9738360" cy="1022139"/>
          </a:xfrm>
          <a:prstGeom prst="rect">
            <a:avLst/>
          </a:prstGeom>
        </p:spPr>
        <p:txBody>
          <a:bodyPr vert="horz" wrap="square" lIns="0" tIns="29845" rIns="0" bIns="0" rtlCol="0">
            <a:spAutoFit/>
          </a:bodyPr>
          <a:lstStyle/>
          <a:p>
            <a:pPr marL="12700" marR="5080">
              <a:lnSpc>
                <a:spcPts val="9080"/>
              </a:lnSpc>
              <a:spcBef>
                <a:spcPts val="235"/>
              </a:spcBef>
            </a:pPr>
            <a:r>
              <a:rPr lang="en-US" sz="4000" spc="170" dirty="0"/>
              <a:t>           </a:t>
            </a:r>
            <a:r>
              <a:rPr lang="en-US" sz="4000" u="sng" spc="170" dirty="0">
                <a:solidFill>
                  <a:schemeClr val="accent2">
                    <a:lumMod val="40000"/>
                    <a:lumOff val="60000"/>
                  </a:schemeClr>
                </a:solidFill>
              </a:rPr>
              <a:t>Road Accident Project Report </a:t>
            </a:r>
            <a:endParaRPr sz="4000" u="sng" spc="170" dirty="0">
              <a:solidFill>
                <a:schemeClr val="accent2">
                  <a:lumMod val="40000"/>
                  <a:lumOff val="60000"/>
                </a:schemeClr>
              </a:solidFill>
            </a:endParaRPr>
          </a:p>
        </p:txBody>
      </p:sp>
      <p:sp>
        <p:nvSpPr>
          <p:cNvPr id="37" name="object 37"/>
          <p:cNvSpPr txBox="1"/>
          <p:nvPr/>
        </p:nvSpPr>
        <p:spPr>
          <a:xfrm>
            <a:off x="16579770" y="9757727"/>
            <a:ext cx="692785" cy="269304"/>
          </a:xfrm>
          <a:prstGeom prst="rect">
            <a:avLst/>
          </a:prstGeom>
        </p:spPr>
        <p:txBody>
          <a:bodyPr vert="horz" wrap="square" lIns="0" tIns="0" rIns="0" bIns="0" rtlCol="0">
            <a:spAutoFit/>
          </a:bodyPr>
          <a:lstStyle/>
          <a:p>
            <a:pPr marL="12700">
              <a:lnSpc>
                <a:spcPts val="2080"/>
              </a:lnSpc>
            </a:pPr>
            <a:r>
              <a:rPr sz="1800" b="1" spc="135" dirty="0">
                <a:solidFill>
                  <a:srgbClr val="FFFFFF"/>
                </a:solidFill>
                <a:latin typeface="Arial"/>
                <a:cs typeface="Arial"/>
              </a:rPr>
              <a:t>01</a:t>
            </a:r>
            <a:endParaRPr sz="1800" dirty="0">
              <a:latin typeface="Arial"/>
              <a:cs typeface="Arial"/>
            </a:endParaRPr>
          </a:p>
        </p:txBody>
      </p:sp>
      <p:sp>
        <p:nvSpPr>
          <p:cNvPr id="35" name="object 35"/>
          <p:cNvSpPr txBox="1"/>
          <p:nvPr/>
        </p:nvSpPr>
        <p:spPr>
          <a:xfrm>
            <a:off x="1016000" y="8247076"/>
            <a:ext cx="2794000" cy="568041"/>
          </a:xfrm>
          <a:prstGeom prst="rect">
            <a:avLst/>
          </a:prstGeom>
        </p:spPr>
        <p:txBody>
          <a:bodyPr vert="horz" wrap="square" lIns="0" tIns="12700" rIns="0" bIns="0" rtlCol="0">
            <a:spAutoFit/>
          </a:bodyPr>
          <a:lstStyle/>
          <a:p>
            <a:pPr marL="12700" marR="5080">
              <a:lnSpc>
                <a:spcPct val="116100"/>
              </a:lnSpc>
              <a:spcBef>
                <a:spcPts val="100"/>
              </a:spcBef>
            </a:pPr>
            <a:r>
              <a:rPr sz="1600" spc="-160" dirty="0">
                <a:solidFill>
                  <a:srgbClr val="FFFFFF"/>
                </a:solidFill>
                <a:latin typeface="Verdana"/>
                <a:cs typeface="Verdana"/>
              </a:rPr>
              <a:t>PRESENTER:</a:t>
            </a:r>
            <a:r>
              <a:rPr sz="1600" spc="-190" dirty="0">
                <a:solidFill>
                  <a:srgbClr val="FFFFFF"/>
                </a:solidFill>
                <a:latin typeface="Verdana"/>
                <a:cs typeface="Verdana"/>
              </a:rPr>
              <a:t> </a:t>
            </a:r>
            <a:r>
              <a:rPr sz="1600" spc="-155" dirty="0">
                <a:solidFill>
                  <a:srgbClr val="FFFFFF"/>
                </a:solidFill>
                <a:latin typeface="Verdana"/>
                <a:cs typeface="Verdana"/>
              </a:rPr>
              <a:t>[</a:t>
            </a:r>
            <a:r>
              <a:rPr lang="en-US" sz="1600" spc="-155" dirty="0">
                <a:solidFill>
                  <a:srgbClr val="FFFFFF"/>
                </a:solidFill>
                <a:latin typeface="Verdana"/>
                <a:cs typeface="Verdana"/>
              </a:rPr>
              <a:t>Abhishek Sah</a:t>
            </a:r>
            <a:r>
              <a:rPr sz="1600" spc="-20" dirty="0">
                <a:solidFill>
                  <a:srgbClr val="FFFFFF"/>
                </a:solidFill>
                <a:latin typeface="Verdana"/>
                <a:cs typeface="Verdana"/>
              </a:rPr>
              <a:t>]</a:t>
            </a:r>
            <a:endParaRPr lang="en-US" sz="1600" spc="-20" dirty="0">
              <a:solidFill>
                <a:srgbClr val="FFFFFF"/>
              </a:solidFill>
              <a:latin typeface="Verdana"/>
              <a:cs typeface="Verdana"/>
            </a:endParaRPr>
          </a:p>
          <a:p>
            <a:pPr marL="12700" marR="5080">
              <a:lnSpc>
                <a:spcPct val="116100"/>
              </a:lnSpc>
              <a:spcBef>
                <a:spcPts val="100"/>
              </a:spcBef>
            </a:pPr>
            <a:r>
              <a:rPr sz="1600" spc="-20" dirty="0">
                <a:solidFill>
                  <a:srgbClr val="FFFFFF"/>
                </a:solidFill>
                <a:latin typeface="Verdana"/>
                <a:cs typeface="Verdana"/>
              </a:rPr>
              <a:t> </a:t>
            </a:r>
            <a:endParaRPr sz="1600" dirty="0">
              <a:latin typeface="Verdana"/>
              <a:cs typeface="Verdana"/>
            </a:endParaRPr>
          </a:p>
        </p:txBody>
      </p:sp>
      <p:sp>
        <p:nvSpPr>
          <p:cNvPr id="39" name="TextBox 38">
            <a:extLst>
              <a:ext uri="{FF2B5EF4-FFF2-40B4-BE49-F238E27FC236}">
                <a16:creationId xmlns:a16="http://schemas.microsoft.com/office/drawing/2014/main" id="{24A4B89C-EB32-4B44-53F7-DF2CFE745FC2}"/>
              </a:ext>
            </a:extLst>
          </p:cNvPr>
          <p:cNvSpPr txBox="1"/>
          <p:nvPr/>
        </p:nvSpPr>
        <p:spPr>
          <a:xfrm>
            <a:off x="762000" y="1639594"/>
            <a:ext cx="12965061" cy="6124754"/>
          </a:xfrm>
          <a:prstGeom prst="rect">
            <a:avLst/>
          </a:prstGeom>
          <a:noFill/>
        </p:spPr>
        <p:txBody>
          <a:bodyPr wrap="square">
            <a:spAutoFit/>
          </a:bodyPr>
          <a:lstStyle/>
          <a:p>
            <a:pPr lvl="2" algn="l"/>
            <a:endParaRPr lang="en-US" sz="2800" spc="170" dirty="0">
              <a:solidFill>
                <a:schemeClr val="bg1">
                  <a:lumMod val="75000"/>
                </a:schemeClr>
              </a:solidFill>
              <a:latin typeface="Times New Roman" panose="02020603050405020304" pitchFamily="18" charset="0"/>
              <a:cs typeface="Times New Roman" panose="02020603050405020304" pitchFamily="18" charset="0"/>
            </a:endParaRPr>
          </a:p>
          <a:p>
            <a:pPr marL="342900" lvl="2" indent="-342900" algn="l">
              <a:buFont typeface="Wingdings" panose="05000000000000000000" pitchFamily="2" charset="2"/>
              <a:buChar char="v"/>
            </a:pPr>
            <a:r>
              <a:rPr lang="en-US" sz="2800" spc="170" dirty="0">
                <a:solidFill>
                  <a:schemeClr val="bg1">
                    <a:lumMod val="75000"/>
                  </a:schemeClr>
                </a:solidFill>
                <a:latin typeface="Times New Roman" panose="02020603050405020304" pitchFamily="18" charset="0"/>
                <a:cs typeface="Times New Roman" panose="02020603050405020304" pitchFamily="18" charset="0"/>
              </a:rPr>
              <a:t>REQUIREMENTS</a:t>
            </a:r>
          </a:p>
          <a:p>
            <a:pPr lvl="2" algn="l"/>
            <a:endParaRPr lang="en-US" sz="2800" spc="170" dirty="0">
              <a:solidFill>
                <a:schemeClr val="bg1">
                  <a:lumMod val="75000"/>
                </a:schemeClr>
              </a:solidFill>
              <a:latin typeface="Times New Roman" panose="02020603050405020304" pitchFamily="18" charset="0"/>
              <a:cs typeface="Times New Roman" panose="02020603050405020304" pitchFamily="18" charset="0"/>
            </a:endParaRPr>
          </a:p>
          <a:p>
            <a:pPr lvl="2" algn="l"/>
            <a:br>
              <a:rPr lang="en-US" sz="2800" spc="170" dirty="0">
                <a:solidFill>
                  <a:schemeClr val="bg1">
                    <a:lumMod val="75000"/>
                  </a:schemeClr>
                </a:solidFill>
                <a:latin typeface="Times New Roman" panose="02020603050405020304" pitchFamily="18" charset="0"/>
                <a:cs typeface="Times New Roman" panose="02020603050405020304" pitchFamily="18" charset="0"/>
              </a:rPr>
            </a:br>
            <a:r>
              <a:rPr lang="en-US" sz="2800" spc="170" dirty="0">
                <a:solidFill>
                  <a:schemeClr val="bg1">
                    <a:lumMod val="75000"/>
                  </a:schemeClr>
                </a:solidFill>
                <a:latin typeface="Times New Roman" panose="02020603050405020304" pitchFamily="18" charset="0"/>
                <a:cs typeface="Times New Roman" panose="02020603050405020304" pitchFamily="18" charset="0"/>
              </a:rPr>
              <a:t>Clients wants to create a Road Accident Dashboard for year 2021 and 2022 so that they can have on the below requirements-</a:t>
            </a:r>
            <a:br>
              <a:rPr lang="en-US" sz="2800" spc="170" dirty="0">
                <a:solidFill>
                  <a:schemeClr val="bg1">
                    <a:lumMod val="75000"/>
                  </a:schemeClr>
                </a:solidFill>
                <a:latin typeface="Times New Roman" panose="02020603050405020304" pitchFamily="18" charset="0"/>
                <a:cs typeface="Times New Roman" panose="02020603050405020304" pitchFamily="18" charset="0"/>
              </a:rPr>
            </a:br>
            <a:r>
              <a:rPr lang="en-US" sz="2800" spc="170" dirty="0">
                <a:solidFill>
                  <a:schemeClr val="bg1">
                    <a:lumMod val="75000"/>
                  </a:schemeClr>
                </a:solidFill>
                <a:latin typeface="Times New Roman" panose="02020603050405020304" pitchFamily="18" charset="0"/>
                <a:cs typeface="Times New Roman" panose="02020603050405020304" pitchFamily="18" charset="0"/>
              </a:rPr>
              <a:t>1. </a:t>
            </a:r>
            <a:r>
              <a:rPr lang="en-US" sz="2800" spc="170" dirty="0">
                <a:solidFill>
                  <a:schemeClr val="bg2">
                    <a:lumMod val="90000"/>
                  </a:schemeClr>
                </a:solidFill>
                <a:latin typeface="Times New Roman" panose="02020603050405020304" pitchFamily="18" charset="0"/>
                <a:cs typeface="Times New Roman" panose="02020603050405020304" pitchFamily="18" charset="0"/>
              </a:rPr>
              <a:t>Primary KPI </a:t>
            </a:r>
            <a:r>
              <a:rPr lang="en-US" sz="2800" spc="170" dirty="0">
                <a:solidFill>
                  <a:schemeClr val="bg1">
                    <a:lumMod val="75000"/>
                  </a:schemeClr>
                </a:solidFill>
                <a:latin typeface="Times New Roman" panose="02020603050405020304" pitchFamily="18" charset="0"/>
                <a:cs typeface="Times New Roman" panose="02020603050405020304" pitchFamily="18" charset="0"/>
              </a:rPr>
              <a:t>– Total Casualties taken place after the accident.</a:t>
            </a:r>
            <a:br>
              <a:rPr lang="en-US" sz="2800" spc="170" dirty="0">
                <a:solidFill>
                  <a:schemeClr val="bg1">
                    <a:lumMod val="75000"/>
                  </a:schemeClr>
                </a:solidFill>
                <a:latin typeface="Times New Roman" panose="02020603050405020304" pitchFamily="18" charset="0"/>
                <a:cs typeface="Times New Roman" panose="02020603050405020304" pitchFamily="18" charset="0"/>
              </a:rPr>
            </a:br>
            <a:r>
              <a:rPr lang="en-US" sz="2800" spc="170" dirty="0">
                <a:solidFill>
                  <a:schemeClr val="bg1">
                    <a:lumMod val="75000"/>
                  </a:schemeClr>
                </a:solidFill>
                <a:latin typeface="Times New Roman" panose="02020603050405020304" pitchFamily="18" charset="0"/>
                <a:cs typeface="Times New Roman" panose="02020603050405020304" pitchFamily="18" charset="0"/>
              </a:rPr>
              <a:t>2. </a:t>
            </a:r>
            <a:r>
              <a:rPr lang="en-US" sz="2800" spc="170" dirty="0">
                <a:solidFill>
                  <a:schemeClr val="bg2">
                    <a:lumMod val="90000"/>
                  </a:schemeClr>
                </a:solidFill>
                <a:latin typeface="Times New Roman" panose="02020603050405020304" pitchFamily="18" charset="0"/>
                <a:cs typeface="Times New Roman" panose="02020603050405020304" pitchFamily="18" charset="0"/>
              </a:rPr>
              <a:t>Primary KPI’s </a:t>
            </a:r>
            <a:r>
              <a:rPr lang="en-US" sz="2800" spc="170" dirty="0">
                <a:solidFill>
                  <a:schemeClr val="bg1">
                    <a:lumMod val="75000"/>
                  </a:schemeClr>
                </a:solidFill>
                <a:latin typeface="Times New Roman" panose="02020603050405020304" pitchFamily="18" charset="0"/>
                <a:cs typeface="Times New Roman" panose="02020603050405020304" pitchFamily="18" charset="0"/>
              </a:rPr>
              <a:t>– Total Casualties and Percentage of total with respect to accident severity and maximum casualties by type of vehicle.</a:t>
            </a:r>
            <a:br>
              <a:rPr lang="en-US" sz="2800" spc="170" dirty="0">
                <a:solidFill>
                  <a:schemeClr val="bg1">
                    <a:lumMod val="75000"/>
                  </a:schemeClr>
                </a:solidFill>
                <a:latin typeface="Times New Roman" panose="02020603050405020304" pitchFamily="18" charset="0"/>
                <a:cs typeface="Times New Roman" panose="02020603050405020304" pitchFamily="18" charset="0"/>
              </a:rPr>
            </a:br>
            <a:r>
              <a:rPr lang="en-US" sz="2800" spc="170" dirty="0">
                <a:solidFill>
                  <a:schemeClr val="bg1">
                    <a:lumMod val="75000"/>
                  </a:schemeClr>
                </a:solidFill>
                <a:latin typeface="Times New Roman" panose="02020603050405020304" pitchFamily="18" charset="0"/>
                <a:cs typeface="Times New Roman" panose="02020603050405020304" pitchFamily="18" charset="0"/>
              </a:rPr>
              <a:t>3. </a:t>
            </a:r>
            <a:r>
              <a:rPr lang="en-US" sz="2800" spc="170" dirty="0">
                <a:solidFill>
                  <a:schemeClr val="bg2">
                    <a:lumMod val="90000"/>
                  </a:schemeClr>
                </a:solidFill>
                <a:latin typeface="Times New Roman" panose="02020603050405020304" pitchFamily="18" charset="0"/>
                <a:cs typeface="Times New Roman" panose="02020603050405020304" pitchFamily="18" charset="0"/>
              </a:rPr>
              <a:t>Secondary KPI’s </a:t>
            </a:r>
            <a:r>
              <a:rPr lang="en-US" sz="2800" spc="170" dirty="0">
                <a:solidFill>
                  <a:schemeClr val="bg1">
                    <a:lumMod val="75000"/>
                  </a:schemeClr>
                </a:solidFill>
                <a:latin typeface="Times New Roman" panose="02020603050405020304" pitchFamily="18" charset="0"/>
                <a:cs typeface="Times New Roman" panose="02020603050405020304" pitchFamily="18" charset="0"/>
              </a:rPr>
              <a:t>– Total Casualties with respect to vehicle type.</a:t>
            </a:r>
            <a:br>
              <a:rPr lang="en-US" sz="2800" spc="170" dirty="0">
                <a:solidFill>
                  <a:schemeClr val="bg1">
                    <a:lumMod val="75000"/>
                  </a:schemeClr>
                </a:solidFill>
                <a:latin typeface="Times New Roman" panose="02020603050405020304" pitchFamily="18" charset="0"/>
                <a:cs typeface="Times New Roman" panose="02020603050405020304" pitchFamily="18" charset="0"/>
              </a:rPr>
            </a:br>
            <a:r>
              <a:rPr lang="en-US" sz="2800" spc="170" dirty="0">
                <a:solidFill>
                  <a:schemeClr val="bg1">
                    <a:lumMod val="75000"/>
                  </a:schemeClr>
                </a:solidFill>
                <a:latin typeface="Times New Roman" panose="02020603050405020304" pitchFamily="18" charset="0"/>
                <a:cs typeface="Times New Roman" panose="02020603050405020304" pitchFamily="18" charset="0"/>
              </a:rPr>
              <a:t>-&gt; Monthly trend showing comparison of casualties for current year and previous year.</a:t>
            </a:r>
            <a:br>
              <a:rPr lang="en-US" sz="2800" spc="170" dirty="0">
                <a:solidFill>
                  <a:schemeClr val="bg1">
                    <a:lumMod val="75000"/>
                  </a:schemeClr>
                </a:solidFill>
                <a:latin typeface="Times New Roman" panose="02020603050405020304" pitchFamily="18" charset="0"/>
                <a:cs typeface="Times New Roman" panose="02020603050405020304" pitchFamily="18" charset="0"/>
              </a:rPr>
            </a:br>
            <a:r>
              <a:rPr lang="en-US" sz="2800" spc="170" dirty="0">
                <a:solidFill>
                  <a:schemeClr val="bg1">
                    <a:lumMod val="75000"/>
                  </a:schemeClr>
                </a:solidFill>
                <a:latin typeface="Times New Roman" panose="02020603050405020304" pitchFamily="18" charset="0"/>
                <a:cs typeface="Times New Roman" panose="02020603050405020304" pitchFamily="18" charset="0"/>
              </a:rPr>
              <a:t>-&gt; Maximum casualties by Road Type.</a:t>
            </a:r>
            <a:br>
              <a:rPr lang="en-US" sz="2800" spc="170" dirty="0">
                <a:solidFill>
                  <a:schemeClr val="bg1">
                    <a:lumMod val="75000"/>
                  </a:schemeClr>
                </a:solidFill>
                <a:latin typeface="Times New Roman" panose="02020603050405020304" pitchFamily="18" charset="0"/>
                <a:cs typeface="Times New Roman" panose="02020603050405020304" pitchFamily="18" charset="0"/>
              </a:rPr>
            </a:br>
            <a:r>
              <a:rPr lang="en-US" sz="2800" spc="170" dirty="0">
                <a:solidFill>
                  <a:schemeClr val="bg1">
                    <a:lumMod val="75000"/>
                  </a:schemeClr>
                </a:solidFill>
                <a:latin typeface="Times New Roman" panose="02020603050405020304" pitchFamily="18" charset="0"/>
                <a:cs typeface="Times New Roman" panose="02020603050405020304" pitchFamily="18" charset="0"/>
              </a:rPr>
              <a:t>-&gt; Distribution of total casualties by Area/ Location &amp; by Day/ Night.</a:t>
            </a:r>
            <a:endParaRPr lang="en-US"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6C7179-CCBD-4BD3-A7A2-ABB226B36AC0}"/>
            </a:ext>
          </a:extLst>
        </p:cNvPr>
        <p:cNvGrpSpPr/>
        <p:nvPr/>
      </p:nvGrpSpPr>
      <p:grpSpPr>
        <a:xfrm>
          <a:off x="0" y="0"/>
          <a:ext cx="0" cy="0"/>
          <a:chOff x="0" y="0"/>
          <a:chExt cx="0" cy="0"/>
        </a:xfrm>
      </p:grpSpPr>
      <p:pic>
        <p:nvPicPr>
          <p:cNvPr id="20" name="object 20">
            <a:extLst>
              <a:ext uri="{FF2B5EF4-FFF2-40B4-BE49-F238E27FC236}">
                <a16:creationId xmlns:a16="http://schemas.microsoft.com/office/drawing/2014/main" id="{7CCB4D4C-EE16-2C88-7527-318D7DD82E36}"/>
              </a:ext>
            </a:extLst>
          </p:cNvPr>
          <p:cNvPicPr/>
          <p:nvPr/>
        </p:nvPicPr>
        <p:blipFill>
          <a:blip r:embed="rId2" cstate="print"/>
          <a:stretch>
            <a:fillRect/>
          </a:stretch>
        </p:blipFill>
        <p:spPr>
          <a:xfrm>
            <a:off x="10285628" y="5249305"/>
            <a:ext cx="679176" cy="679176"/>
          </a:xfrm>
          <a:prstGeom prst="rect">
            <a:avLst/>
          </a:prstGeom>
        </p:spPr>
      </p:pic>
      <p:sp>
        <p:nvSpPr>
          <p:cNvPr id="21" name="object 21">
            <a:extLst>
              <a:ext uri="{FF2B5EF4-FFF2-40B4-BE49-F238E27FC236}">
                <a16:creationId xmlns:a16="http://schemas.microsoft.com/office/drawing/2014/main" id="{6D6D1166-52A5-340D-BDDD-D60F4C002B6E}"/>
              </a:ext>
            </a:extLst>
          </p:cNvPr>
          <p:cNvSpPr/>
          <p:nvPr/>
        </p:nvSpPr>
        <p:spPr>
          <a:xfrm>
            <a:off x="0" y="9495861"/>
            <a:ext cx="13579475" cy="726440"/>
          </a:xfrm>
          <a:custGeom>
            <a:avLst/>
            <a:gdLst/>
            <a:ahLst/>
            <a:cxnLst/>
            <a:rect l="l" t="t" r="r" b="b"/>
            <a:pathLst>
              <a:path w="13579475" h="726440">
                <a:moveTo>
                  <a:pt x="0" y="726440"/>
                </a:moveTo>
                <a:lnTo>
                  <a:pt x="13579137" y="726440"/>
                </a:lnTo>
                <a:lnTo>
                  <a:pt x="13579137" y="0"/>
                </a:lnTo>
                <a:lnTo>
                  <a:pt x="0" y="0"/>
                </a:lnTo>
                <a:lnTo>
                  <a:pt x="0" y="726440"/>
                </a:lnTo>
                <a:close/>
              </a:path>
            </a:pathLst>
          </a:custGeom>
          <a:solidFill>
            <a:srgbClr val="520420"/>
          </a:solidFill>
        </p:spPr>
        <p:txBody>
          <a:bodyPr wrap="square" lIns="0" tIns="0" rIns="0" bIns="0" rtlCol="0"/>
          <a:lstStyle/>
          <a:p>
            <a:endParaRPr/>
          </a:p>
        </p:txBody>
      </p:sp>
      <p:grpSp>
        <p:nvGrpSpPr>
          <p:cNvPr id="22" name="object 22">
            <a:extLst>
              <a:ext uri="{FF2B5EF4-FFF2-40B4-BE49-F238E27FC236}">
                <a16:creationId xmlns:a16="http://schemas.microsoft.com/office/drawing/2014/main" id="{D343BCC5-52DC-A285-4F7F-90F8F54C1E66}"/>
              </a:ext>
            </a:extLst>
          </p:cNvPr>
          <p:cNvGrpSpPr/>
          <p:nvPr/>
        </p:nvGrpSpPr>
        <p:grpSpPr>
          <a:xfrm>
            <a:off x="13579137" y="9560559"/>
            <a:ext cx="4709795" cy="726440"/>
            <a:chOff x="13579137" y="9560559"/>
            <a:chExt cx="4709795" cy="726440"/>
          </a:xfrm>
        </p:grpSpPr>
        <p:sp>
          <p:nvSpPr>
            <p:cNvPr id="23" name="object 23">
              <a:extLst>
                <a:ext uri="{FF2B5EF4-FFF2-40B4-BE49-F238E27FC236}">
                  <a16:creationId xmlns:a16="http://schemas.microsoft.com/office/drawing/2014/main" id="{9A4C3051-CDCE-3FDA-7E42-E6B922154C31}"/>
                </a:ext>
              </a:extLst>
            </p:cNvPr>
            <p:cNvSpPr/>
            <p:nvPr/>
          </p:nvSpPr>
          <p:spPr>
            <a:xfrm>
              <a:off x="18286809" y="9560559"/>
              <a:ext cx="1905" cy="726440"/>
            </a:xfrm>
            <a:custGeom>
              <a:avLst/>
              <a:gdLst/>
              <a:ahLst/>
              <a:cxnLst/>
              <a:rect l="l" t="t" r="r" b="b"/>
              <a:pathLst>
                <a:path w="1905" h="726440">
                  <a:moveTo>
                    <a:pt x="0" y="726440"/>
                  </a:moveTo>
                  <a:lnTo>
                    <a:pt x="1888" y="726440"/>
                  </a:lnTo>
                  <a:lnTo>
                    <a:pt x="1888" y="0"/>
                  </a:lnTo>
                  <a:lnTo>
                    <a:pt x="0" y="0"/>
                  </a:lnTo>
                  <a:lnTo>
                    <a:pt x="0" y="726440"/>
                  </a:lnTo>
                  <a:close/>
                </a:path>
              </a:pathLst>
            </a:custGeom>
            <a:solidFill>
              <a:srgbClr val="520420"/>
            </a:solidFill>
          </p:spPr>
          <p:txBody>
            <a:bodyPr wrap="square" lIns="0" tIns="0" rIns="0" bIns="0" rtlCol="0"/>
            <a:lstStyle/>
            <a:p>
              <a:endParaRPr/>
            </a:p>
          </p:txBody>
        </p:sp>
        <p:sp>
          <p:nvSpPr>
            <p:cNvPr id="24" name="object 24">
              <a:extLst>
                <a:ext uri="{FF2B5EF4-FFF2-40B4-BE49-F238E27FC236}">
                  <a16:creationId xmlns:a16="http://schemas.microsoft.com/office/drawing/2014/main" id="{133B9CA5-A822-E9E5-1823-408AA4034565}"/>
                </a:ext>
              </a:extLst>
            </p:cNvPr>
            <p:cNvSpPr/>
            <p:nvPr/>
          </p:nvSpPr>
          <p:spPr>
            <a:xfrm>
              <a:off x="13579137" y="9560559"/>
              <a:ext cx="4707890" cy="726440"/>
            </a:xfrm>
            <a:custGeom>
              <a:avLst/>
              <a:gdLst/>
              <a:ahLst/>
              <a:cxnLst/>
              <a:rect l="l" t="t" r="r" b="b"/>
              <a:pathLst>
                <a:path w="4707890" h="726440">
                  <a:moveTo>
                    <a:pt x="4707672" y="726440"/>
                  </a:moveTo>
                  <a:lnTo>
                    <a:pt x="0" y="726440"/>
                  </a:lnTo>
                  <a:lnTo>
                    <a:pt x="0" y="0"/>
                  </a:lnTo>
                  <a:lnTo>
                    <a:pt x="4707672" y="0"/>
                  </a:lnTo>
                  <a:lnTo>
                    <a:pt x="4707672" y="726440"/>
                  </a:lnTo>
                  <a:close/>
                </a:path>
              </a:pathLst>
            </a:custGeom>
            <a:solidFill>
              <a:srgbClr val="C82A44"/>
            </a:solidFill>
          </p:spPr>
          <p:txBody>
            <a:bodyPr wrap="square" lIns="0" tIns="0" rIns="0" bIns="0" rtlCol="0"/>
            <a:lstStyle/>
            <a:p>
              <a:endParaRPr/>
            </a:p>
          </p:txBody>
        </p:sp>
      </p:grpSp>
      <p:pic>
        <p:nvPicPr>
          <p:cNvPr id="28" name="object 28">
            <a:extLst>
              <a:ext uri="{FF2B5EF4-FFF2-40B4-BE49-F238E27FC236}">
                <a16:creationId xmlns:a16="http://schemas.microsoft.com/office/drawing/2014/main" id="{1FAED68A-0C0B-8C93-8844-6545AFDB4928}"/>
              </a:ext>
            </a:extLst>
          </p:cNvPr>
          <p:cNvPicPr/>
          <p:nvPr/>
        </p:nvPicPr>
        <p:blipFill>
          <a:blip r:embed="rId3" cstate="print"/>
          <a:stretch>
            <a:fillRect/>
          </a:stretch>
        </p:blipFill>
        <p:spPr>
          <a:xfrm>
            <a:off x="11628454" y="3873651"/>
            <a:ext cx="3901365" cy="1617229"/>
          </a:xfrm>
          <a:prstGeom prst="rect">
            <a:avLst/>
          </a:prstGeom>
        </p:spPr>
      </p:pic>
      <p:sp>
        <p:nvSpPr>
          <p:cNvPr id="29" name="object 29">
            <a:extLst>
              <a:ext uri="{FF2B5EF4-FFF2-40B4-BE49-F238E27FC236}">
                <a16:creationId xmlns:a16="http://schemas.microsoft.com/office/drawing/2014/main" id="{4CFC505E-9C24-D6A6-B578-0066BC881ED2}"/>
              </a:ext>
            </a:extLst>
          </p:cNvPr>
          <p:cNvSpPr txBox="1">
            <a:spLocks noGrp="1"/>
          </p:cNvSpPr>
          <p:nvPr>
            <p:ph type="title"/>
          </p:nvPr>
        </p:nvSpPr>
        <p:spPr>
          <a:xfrm>
            <a:off x="381000" y="419100"/>
            <a:ext cx="17602200" cy="9078767"/>
          </a:xfrm>
          <a:prstGeom prst="rect">
            <a:avLst/>
          </a:prstGeom>
        </p:spPr>
        <p:txBody>
          <a:bodyPr vert="horz" wrap="square" lIns="0" tIns="29845" rIns="0" bIns="0" rtlCol="0">
            <a:spAutoFit/>
          </a:bodyPr>
          <a:lstStyle/>
          <a:p>
            <a:pPr marL="12700" marR="5080">
              <a:spcBef>
                <a:spcPts val="235"/>
              </a:spcBef>
            </a:pP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endParaRPr sz="2800" spc="170" dirty="0">
              <a:solidFill>
                <a:schemeClr val="accent6">
                  <a:lumMod val="20000"/>
                  <a:lumOff val="80000"/>
                </a:schemeClr>
              </a:solidFill>
              <a:latin typeface="Times New Roman" panose="02020603050405020304" pitchFamily="18" charset="0"/>
              <a:cs typeface="Times New Roman" panose="02020603050405020304" pitchFamily="18" charset="0"/>
            </a:endParaRPr>
          </a:p>
        </p:txBody>
      </p:sp>
      <p:sp>
        <p:nvSpPr>
          <p:cNvPr id="37" name="object 37">
            <a:extLst>
              <a:ext uri="{FF2B5EF4-FFF2-40B4-BE49-F238E27FC236}">
                <a16:creationId xmlns:a16="http://schemas.microsoft.com/office/drawing/2014/main" id="{A74655B8-235E-C93B-ED9D-84CB11ABB4B4}"/>
              </a:ext>
            </a:extLst>
          </p:cNvPr>
          <p:cNvSpPr txBox="1"/>
          <p:nvPr/>
        </p:nvSpPr>
        <p:spPr>
          <a:xfrm>
            <a:off x="16579770" y="9757727"/>
            <a:ext cx="692785" cy="269304"/>
          </a:xfrm>
          <a:prstGeom prst="rect">
            <a:avLst/>
          </a:prstGeom>
        </p:spPr>
        <p:txBody>
          <a:bodyPr vert="horz" wrap="square" lIns="0" tIns="0" rIns="0" bIns="0" rtlCol="0">
            <a:spAutoFit/>
          </a:bodyPr>
          <a:lstStyle/>
          <a:p>
            <a:pPr marL="12700">
              <a:lnSpc>
                <a:spcPts val="2080"/>
              </a:lnSpc>
            </a:pPr>
            <a:r>
              <a:rPr lang="en-US" b="1" spc="135" dirty="0">
                <a:solidFill>
                  <a:srgbClr val="FFFFFF"/>
                </a:solidFill>
                <a:latin typeface="Arial"/>
                <a:cs typeface="Arial"/>
              </a:rPr>
              <a:t>10</a:t>
            </a:r>
            <a:endParaRPr sz="1800" dirty="0">
              <a:latin typeface="Arial"/>
              <a:cs typeface="Arial"/>
            </a:endParaRPr>
          </a:p>
        </p:txBody>
      </p:sp>
      <p:pic>
        <p:nvPicPr>
          <p:cNvPr id="3" name="Picture 2">
            <a:extLst>
              <a:ext uri="{FF2B5EF4-FFF2-40B4-BE49-F238E27FC236}">
                <a16:creationId xmlns:a16="http://schemas.microsoft.com/office/drawing/2014/main" id="{B68DBA7E-5CF5-B4FF-8AF5-1808C8ACFF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 y="419100"/>
            <a:ext cx="17145000" cy="8610600"/>
          </a:xfrm>
          <a:prstGeom prst="rect">
            <a:avLst/>
          </a:prstGeom>
        </p:spPr>
      </p:pic>
    </p:spTree>
    <p:extLst>
      <p:ext uri="{BB962C8B-B14F-4D97-AF65-F5344CB8AC3E}">
        <p14:creationId xmlns:p14="http://schemas.microsoft.com/office/powerpoint/2010/main" val="845848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D67B61-628F-4173-DD30-A9A3F638BC34}"/>
            </a:ext>
          </a:extLst>
        </p:cNvPr>
        <p:cNvGrpSpPr/>
        <p:nvPr/>
      </p:nvGrpSpPr>
      <p:grpSpPr>
        <a:xfrm>
          <a:off x="0" y="0"/>
          <a:ext cx="0" cy="0"/>
          <a:chOff x="0" y="0"/>
          <a:chExt cx="0" cy="0"/>
        </a:xfrm>
      </p:grpSpPr>
      <p:pic>
        <p:nvPicPr>
          <p:cNvPr id="20" name="object 20">
            <a:extLst>
              <a:ext uri="{FF2B5EF4-FFF2-40B4-BE49-F238E27FC236}">
                <a16:creationId xmlns:a16="http://schemas.microsoft.com/office/drawing/2014/main" id="{BD6B08DC-38AF-35DC-8E19-D658C24188D6}"/>
              </a:ext>
            </a:extLst>
          </p:cNvPr>
          <p:cNvPicPr/>
          <p:nvPr/>
        </p:nvPicPr>
        <p:blipFill>
          <a:blip r:embed="rId2" cstate="print"/>
          <a:stretch>
            <a:fillRect/>
          </a:stretch>
        </p:blipFill>
        <p:spPr>
          <a:xfrm>
            <a:off x="10285628" y="5249305"/>
            <a:ext cx="679176" cy="679176"/>
          </a:xfrm>
          <a:prstGeom prst="rect">
            <a:avLst/>
          </a:prstGeom>
        </p:spPr>
      </p:pic>
      <p:sp>
        <p:nvSpPr>
          <p:cNvPr id="21" name="object 21">
            <a:extLst>
              <a:ext uri="{FF2B5EF4-FFF2-40B4-BE49-F238E27FC236}">
                <a16:creationId xmlns:a16="http://schemas.microsoft.com/office/drawing/2014/main" id="{2AF46D74-74F0-959D-7882-A3B0FC47ED54}"/>
              </a:ext>
            </a:extLst>
          </p:cNvPr>
          <p:cNvSpPr/>
          <p:nvPr/>
        </p:nvSpPr>
        <p:spPr>
          <a:xfrm>
            <a:off x="0" y="9495861"/>
            <a:ext cx="13579475" cy="726440"/>
          </a:xfrm>
          <a:custGeom>
            <a:avLst/>
            <a:gdLst/>
            <a:ahLst/>
            <a:cxnLst/>
            <a:rect l="l" t="t" r="r" b="b"/>
            <a:pathLst>
              <a:path w="13579475" h="726440">
                <a:moveTo>
                  <a:pt x="0" y="726440"/>
                </a:moveTo>
                <a:lnTo>
                  <a:pt x="13579137" y="726440"/>
                </a:lnTo>
                <a:lnTo>
                  <a:pt x="13579137" y="0"/>
                </a:lnTo>
                <a:lnTo>
                  <a:pt x="0" y="0"/>
                </a:lnTo>
                <a:lnTo>
                  <a:pt x="0" y="726440"/>
                </a:lnTo>
                <a:close/>
              </a:path>
            </a:pathLst>
          </a:custGeom>
          <a:solidFill>
            <a:srgbClr val="520420"/>
          </a:solidFill>
        </p:spPr>
        <p:txBody>
          <a:bodyPr wrap="square" lIns="0" tIns="0" rIns="0" bIns="0" rtlCol="0"/>
          <a:lstStyle/>
          <a:p>
            <a:endParaRPr/>
          </a:p>
        </p:txBody>
      </p:sp>
      <p:grpSp>
        <p:nvGrpSpPr>
          <p:cNvPr id="22" name="object 22">
            <a:extLst>
              <a:ext uri="{FF2B5EF4-FFF2-40B4-BE49-F238E27FC236}">
                <a16:creationId xmlns:a16="http://schemas.microsoft.com/office/drawing/2014/main" id="{109BF12C-1155-57C8-D6EE-5D24CEB5012B}"/>
              </a:ext>
            </a:extLst>
          </p:cNvPr>
          <p:cNvGrpSpPr/>
          <p:nvPr/>
        </p:nvGrpSpPr>
        <p:grpSpPr>
          <a:xfrm>
            <a:off x="13579137" y="9560559"/>
            <a:ext cx="4709795" cy="726440"/>
            <a:chOff x="13579137" y="9560559"/>
            <a:chExt cx="4709795" cy="726440"/>
          </a:xfrm>
        </p:grpSpPr>
        <p:sp>
          <p:nvSpPr>
            <p:cNvPr id="23" name="object 23">
              <a:extLst>
                <a:ext uri="{FF2B5EF4-FFF2-40B4-BE49-F238E27FC236}">
                  <a16:creationId xmlns:a16="http://schemas.microsoft.com/office/drawing/2014/main" id="{5811051D-8A80-7DB4-2338-7453724189B8}"/>
                </a:ext>
              </a:extLst>
            </p:cNvPr>
            <p:cNvSpPr/>
            <p:nvPr/>
          </p:nvSpPr>
          <p:spPr>
            <a:xfrm>
              <a:off x="18286809" y="9560559"/>
              <a:ext cx="1905" cy="726440"/>
            </a:xfrm>
            <a:custGeom>
              <a:avLst/>
              <a:gdLst/>
              <a:ahLst/>
              <a:cxnLst/>
              <a:rect l="l" t="t" r="r" b="b"/>
              <a:pathLst>
                <a:path w="1905" h="726440">
                  <a:moveTo>
                    <a:pt x="0" y="726440"/>
                  </a:moveTo>
                  <a:lnTo>
                    <a:pt x="1888" y="726440"/>
                  </a:lnTo>
                  <a:lnTo>
                    <a:pt x="1888" y="0"/>
                  </a:lnTo>
                  <a:lnTo>
                    <a:pt x="0" y="0"/>
                  </a:lnTo>
                  <a:lnTo>
                    <a:pt x="0" y="726440"/>
                  </a:lnTo>
                  <a:close/>
                </a:path>
              </a:pathLst>
            </a:custGeom>
            <a:solidFill>
              <a:srgbClr val="520420"/>
            </a:solidFill>
          </p:spPr>
          <p:txBody>
            <a:bodyPr wrap="square" lIns="0" tIns="0" rIns="0" bIns="0" rtlCol="0"/>
            <a:lstStyle/>
            <a:p>
              <a:endParaRPr/>
            </a:p>
          </p:txBody>
        </p:sp>
        <p:sp>
          <p:nvSpPr>
            <p:cNvPr id="24" name="object 24">
              <a:extLst>
                <a:ext uri="{FF2B5EF4-FFF2-40B4-BE49-F238E27FC236}">
                  <a16:creationId xmlns:a16="http://schemas.microsoft.com/office/drawing/2014/main" id="{0B10F74D-18C6-5557-C979-9679919321A1}"/>
                </a:ext>
              </a:extLst>
            </p:cNvPr>
            <p:cNvSpPr/>
            <p:nvPr/>
          </p:nvSpPr>
          <p:spPr>
            <a:xfrm>
              <a:off x="13579137" y="9560559"/>
              <a:ext cx="4707890" cy="726440"/>
            </a:xfrm>
            <a:custGeom>
              <a:avLst/>
              <a:gdLst/>
              <a:ahLst/>
              <a:cxnLst/>
              <a:rect l="l" t="t" r="r" b="b"/>
              <a:pathLst>
                <a:path w="4707890" h="726440">
                  <a:moveTo>
                    <a:pt x="4707672" y="726440"/>
                  </a:moveTo>
                  <a:lnTo>
                    <a:pt x="0" y="726440"/>
                  </a:lnTo>
                  <a:lnTo>
                    <a:pt x="0" y="0"/>
                  </a:lnTo>
                  <a:lnTo>
                    <a:pt x="4707672" y="0"/>
                  </a:lnTo>
                  <a:lnTo>
                    <a:pt x="4707672" y="726440"/>
                  </a:lnTo>
                  <a:close/>
                </a:path>
              </a:pathLst>
            </a:custGeom>
            <a:solidFill>
              <a:srgbClr val="C82A44"/>
            </a:solidFill>
          </p:spPr>
          <p:txBody>
            <a:bodyPr wrap="square" lIns="0" tIns="0" rIns="0" bIns="0" rtlCol="0"/>
            <a:lstStyle/>
            <a:p>
              <a:endParaRPr/>
            </a:p>
          </p:txBody>
        </p:sp>
      </p:grpSp>
      <p:pic>
        <p:nvPicPr>
          <p:cNvPr id="28" name="object 28">
            <a:extLst>
              <a:ext uri="{FF2B5EF4-FFF2-40B4-BE49-F238E27FC236}">
                <a16:creationId xmlns:a16="http://schemas.microsoft.com/office/drawing/2014/main" id="{E6FBD8FF-784E-5E1D-4ADB-7CC41ABB3C97}"/>
              </a:ext>
            </a:extLst>
          </p:cNvPr>
          <p:cNvPicPr/>
          <p:nvPr/>
        </p:nvPicPr>
        <p:blipFill>
          <a:blip r:embed="rId3" cstate="print"/>
          <a:stretch>
            <a:fillRect/>
          </a:stretch>
        </p:blipFill>
        <p:spPr>
          <a:xfrm>
            <a:off x="7747574" y="-42334"/>
            <a:ext cx="3901365" cy="1617229"/>
          </a:xfrm>
          <a:prstGeom prst="rect">
            <a:avLst/>
          </a:prstGeom>
        </p:spPr>
      </p:pic>
      <p:sp>
        <p:nvSpPr>
          <p:cNvPr id="29" name="object 29">
            <a:extLst>
              <a:ext uri="{FF2B5EF4-FFF2-40B4-BE49-F238E27FC236}">
                <a16:creationId xmlns:a16="http://schemas.microsoft.com/office/drawing/2014/main" id="{845ED140-92CF-B33D-84A3-B0F93AD5C014}"/>
              </a:ext>
            </a:extLst>
          </p:cNvPr>
          <p:cNvSpPr txBox="1">
            <a:spLocks noGrp="1"/>
          </p:cNvSpPr>
          <p:nvPr>
            <p:ph type="title"/>
          </p:nvPr>
        </p:nvSpPr>
        <p:spPr>
          <a:xfrm>
            <a:off x="1447800" y="512167"/>
            <a:ext cx="17221200" cy="4753994"/>
          </a:xfrm>
          <a:prstGeom prst="rect">
            <a:avLst/>
          </a:prstGeom>
        </p:spPr>
        <p:txBody>
          <a:bodyPr vert="horz" wrap="square" lIns="0" tIns="29845" rIns="0" bIns="0" rtlCol="0">
            <a:spAutoFit/>
          </a:bodyPr>
          <a:lstStyle/>
          <a:p>
            <a:pPr marL="584200" marR="5080" indent="-571500">
              <a:lnSpc>
                <a:spcPct val="150000"/>
              </a:lnSpc>
              <a:spcBef>
                <a:spcPts val="235"/>
              </a:spcBef>
              <a:buFont typeface="Wingdings" panose="05000000000000000000" pitchFamily="2" charset="2"/>
              <a:buChar char="v"/>
            </a:pPr>
            <a:r>
              <a:rPr lang="en-US" sz="4000" spc="170" dirty="0">
                <a:solidFill>
                  <a:schemeClr val="accent2">
                    <a:lumMod val="40000"/>
                    <a:lumOff val="60000"/>
                  </a:schemeClr>
                </a:solidFill>
              </a:rPr>
              <a:t>	STAKEHOLDERS</a:t>
            </a:r>
            <a:br>
              <a:rPr lang="en-US" sz="4000" spc="170" dirty="0">
                <a:solidFill>
                  <a:schemeClr val="bg1">
                    <a:lumMod val="75000"/>
                  </a:schemeClr>
                </a:solidFill>
                <a:latin typeface="Arial" panose="020B0604020202020204" pitchFamily="34" charset="0"/>
                <a:cs typeface="Arial" panose="020B0604020202020204" pitchFamily="34" charset="0"/>
              </a:rPr>
            </a:br>
            <a:r>
              <a:rPr lang="en-US" sz="2800" spc="170" dirty="0">
                <a:solidFill>
                  <a:schemeClr val="bg1">
                    <a:lumMod val="75000"/>
                  </a:schemeClr>
                </a:solidFill>
                <a:latin typeface="Times New Roman" panose="02020603050405020304" pitchFamily="18" charset="0"/>
                <a:cs typeface="Times New Roman" panose="02020603050405020304" pitchFamily="18" charset="0"/>
              </a:rPr>
              <a:t>Road Transport Department</a:t>
            </a:r>
            <a:br>
              <a:rPr lang="en-US" sz="2800" spc="170" dirty="0">
                <a:solidFill>
                  <a:schemeClr val="bg1">
                    <a:lumMod val="75000"/>
                  </a:schemeClr>
                </a:solidFill>
                <a:latin typeface="Times New Roman" panose="02020603050405020304" pitchFamily="18" charset="0"/>
                <a:cs typeface="Times New Roman" panose="02020603050405020304" pitchFamily="18" charset="0"/>
              </a:rPr>
            </a:br>
            <a:r>
              <a:rPr lang="en-US" sz="2800" spc="170" dirty="0">
                <a:solidFill>
                  <a:schemeClr val="bg1">
                    <a:lumMod val="75000"/>
                  </a:schemeClr>
                </a:solidFill>
                <a:latin typeface="Times New Roman" panose="02020603050405020304" pitchFamily="18" charset="0"/>
                <a:cs typeface="Times New Roman" panose="02020603050405020304" pitchFamily="18" charset="0"/>
              </a:rPr>
              <a:t>Police Force</a:t>
            </a:r>
            <a:br>
              <a:rPr lang="en-US" sz="2800" spc="170" dirty="0">
                <a:solidFill>
                  <a:schemeClr val="bg1">
                    <a:lumMod val="75000"/>
                  </a:schemeClr>
                </a:solidFill>
                <a:latin typeface="Times New Roman" panose="02020603050405020304" pitchFamily="18" charset="0"/>
                <a:cs typeface="Times New Roman" panose="02020603050405020304" pitchFamily="18" charset="0"/>
              </a:rPr>
            </a:br>
            <a:r>
              <a:rPr lang="en-US" sz="2800" spc="170" dirty="0">
                <a:solidFill>
                  <a:schemeClr val="bg1">
                    <a:lumMod val="75000"/>
                  </a:schemeClr>
                </a:solidFill>
                <a:latin typeface="Times New Roman" panose="02020603050405020304" pitchFamily="18" charset="0"/>
                <a:cs typeface="Times New Roman" panose="02020603050405020304" pitchFamily="18" charset="0"/>
              </a:rPr>
              <a:t>Emergency Services Department</a:t>
            </a:r>
            <a:br>
              <a:rPr lang="en-US" sz="2800" spc="170" dirty="0">
                <a:solidFill>
                  <a:schemeClr val="bg1">
                    <a:lumMod val="75000"/>
                  </a:schemeClr>
                </a:solidFill>
                <a:latin typeface="Times New Roman" panose="02020603050405020304" pitchFamily="18" charset="0"/>
                <a:cs typeface="Times New Roman" panose="02020603050405020304" pitchFamily="18" charset="0"/>
              </a:rPr>
            </a:br>
            <a:r>
              <a:rPr lang="en-US" sz="2800" spc="170" dirty="0">
                <a:solidFill>
                  <a:schemeClr val="bg1">
                    <a:lumMod val="75000"/>
                  </a:schemeClr>
                </a:solidFill>
                <a:latin typeface="Times New Roman" panose="02020603050405020304" pitchFamily="18" charset="0"/>
                <a:cs typeface="Times New Roman" panose="02020603050405020304" pitchFamily="18" charset="0"/>
              </a:rPr>
              <a:t>Transport Operators</a:t>
            </a:r>
            <a:br>
              <a:rPr lang="en-US" sz="2800" spc="170" dirty="0">
                <a:solidFill>
                  <a:schemeClr val="bg1">
                    <a:lumMod val="75000"/>
                  </a:schemeClr>
                </a:solidFill>
                <a:latin typeface="Times New Roman" panose="02020603050405020304" pitchFamily="18" charset="0"/>
                <a:cs typeface="Times New Roman" panose="02020603050405020304" pitchFamily="18" charset="0"/>
              </a:rPr>
            </a:br>
            <a:r>
              <a:rPr lang="en-US" sz="2800" spc="170" dirty="0">
                <a:solidFill>
                  <a:schemeClr val="bg1">
                    <a:lumMod val="75000"/>
                  </a:schemeClr>
                </a:solidFill>
                <a:latin typeface="Times New Roman" panose="02020603050405020304" pitchFamily="18" charset="0"/>
                <a:cs typeface="Times New Roman" panose="02020603050405020304" pitchFamily="18" charset="0"/>
              </a:rPr>
              <a:t>Public</a:t>
            </a:r>
            <a:br>
              <a:rPr lang="en-US" sz="2800" spc="170" dirty="0">
                <a:solidFill>
                  <a:schemeClr val="bg1">
                    <a:lumMod val="75000"/>
                  </a:schemeClr>
                </a:solidFill>
                <a:latin typeface="Times New Roman" panose="02020603050405020304" pitchFamily="18" charset="0"/>
                <a:cs typeface="Times New Roman" panose="02020603050405020304" pitchFamily="18" charset="0"/>
              </a:rPr>
            </a:br>
            <a:r>
              <a:rPr lang="en-US" sz="2800" spc="170" dirty="0">
                <a:solidFill>
                  <a:schemeClr val="bg1">
                    <a:lumMod val="75000"/>
                  </a:schemeClr>
                </a:solidFill>
                <a:latin typeface="Times New Roman" panose="02020603050405020304" pitchFamily="18" charset="0"/>
                <a:cs typeface="Times New Roman" panose="02020603050405020304" pitchFamily="18" charset="0"/>
              </a:rPr>
              <a:t>Media</a:t>
            </a:r>
            <a:endParaRPr sz="2800" spc="170" dirty="0">
              <a:solidFill>
                <a:schemeClr val="bg1">
                  <a:lumMod val="75000"/>
                </a:schemeClr>
              </a:solidFill>
              <a:latin typeface="Times New Roman" panose="02020603050405020304" pitchFamily="18" charset="0"/>
              <a:cs typeface="Times New Roman" panose="02020603050405020304" pitchFamily="18" charset="0"/>
            </a:endParaRPr>
          </a:p>
        </p:txBody>
      </p:sp>
      <p:sp>
        <p:nvSpPr>
          <p:cNvPr id="37" name="object 37">
            <a:extLst>
              <a:ext uri="{FF2B5EF4-FFF2-40B4-BE49-F238E27FC236}">
                <a16:creationId xmlns:a16="http://schemas.microsoft.com/office/drawing/2014/main" id="{DFB07BC7-7958-DF36-7D69-D87F7A99F3AE}"/>
              </a:ext>
            </a:extLst>
          </p:cNvPr>
          <p:cNvSpPr txBox="1"/>
          <p:nvPr/>
        </p:nvSpPr>
        <p:spPr>
          <a:xfrm>
            <a:off x="16579770" y="9757727"/>
            <a:ext cx="692785" cy="269304"/>
          </a:xfrm>
          <a:prstGeom prst="rect">
            <a:avLst/>
          </a:prstGeom>
        </p:spPr>
        <p:txBody>
          <a:bodyPr vert="horz" wrap="square" lIns="0" tIns="0" rIns="0" bIns="0" rtlCol="0">
            <a:spAutoFit/>
          </a:bodyPr>
          <a:lstStyle/>
          <a:p>
            <a:pPr marL="12700">
              <a:lnSpc>
                <a:spcPts val="2080"/>
              </a:lnSpc>
            </a:pPr>
            <a:r>
              <a:rPr sz="1800" b="1" spc="135" dirty="0">
                <a:solidFill>
                  <a:srgbClr val="FFFFFF"/>
                </a:solidFill>
                <a:latin typeface="Arial"/>
                <a:cs typeface="Arial"/>
              </a:rPr>
              <a:t>0</a:t>
            </a:r>
            <a:r>
              <a:rPr lang="en-US" sz="1800" b="1" spc="135" dirty="0">
                <a:solidFill>
                  <a:srgbClr val="FFFFFF"/>
                </a:solidFill>
                <a:latin typeface="Arial"/>
                <a:cs typeface="Arial"/>
              </a:rPr>
              <a:t>2</a:t>
            </a:r>
            <a:endParaRPr sz="1800" dirty="0">
              <a:latin typeface="Arial"/>
              <a:cs typeface="Arial"/>
            </a:endParaRPr>
          </a:p>
        </p:txBody>
      </p:sp>
    </p:spTree>
    <p:extLst>
      <p:ext uri="{BB962C8B-B14F-4D97-AF65-F5344CB8AC3E}">
        <p14:creationId xmlns:p14="http://schemas.microsoft.com/office/powerpoint/2010/main" val="1934074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C4592C-8B4F-BC25-9C31-7BD97B29A30C}"/>
            </a:ext>
          </a:extLst>
        </p:cNvPr>
        <p:cNvGrpSpPr/>
        <p:nvPr/>
      </p:nvGrpSpPr>
      <p:grpSpPr>
        <a:xfrm>
          <a:off x="0" y="0"/>
          <a:ext cx="0" cy="0"/>
          <a:chOff x="0" y="0"/>
          <a:chExt cx="0" cy="0"/>
        </a:xfrm>
      </p:grpSpPr>
      <p:pic>
        <p:nvPicPr>
          <p:cNvPr id="20" name="object 20">
            <a:extLst>
              <a:ext uri="{FF2B5EF4-FFF2-40B4-BE49-F238E27FC236}">
                <a16:creationId xmlns:a16="http://schemas.microsoft.com/office/drawing/2014/main" id="{C0BB5580-B907-6A3D-D1E9-A03432793CBC}"/>
              </a:ext>
            </a:extLst>
          </p:cNvPr>
          <p:cNvPicPr/>
          <p:nvPr/>
        </p:nvPicPr>
        <p:blipFill>
          <a:blip r:embed="rId2" cstate="print"/>
          <a:stretch>
            <a:fillRect/>
          </a:stretch>
        </p:blipFill>
        <p:spPr>
          <a:xfrm>
            <a:off x="10285628" y="5249305"/>
            <a:ext cx="679176" cy="679176"/>
          </a:xfrm>
          <a:prstGeom prst="rect">
            <a:avLst/>
          </a:prstGeom>
        </p:spPr>
      </p:pic>
      <p:sp>
        <p:nvSpPr>
          <p:cNvPr id="21" name="object 21">
            <a:extLst>
              <a:ext uri="{FF2B5EF4-FFF2-40B4-BE49-F238E27FC236}">
                <a16:creationId xmlns:a16="http://schemas.microsoft.com/office/drawing/2014/main" id="{8BEF95B1-406D-96C2-2414-DB15866AF6D9}"/>
              </a:ext>
            </a:extLst>
          </p:cNvPr>
          <p:cNvSpPr/>
          <p:nvPr/>
        </p:nvSpPr>
        <p:spPr>
          <a:xfrm>
            <a:off x="0" y="9495861"/>
            <a:ext cx="13579475" cy="726440"/>
          </a:xfrm>
          <a:custGeom>
            <a:avLst/>
            <a:gdLst/>
            <a:ahLst/>
            <a:cxnLst/>
            <a:rect l="l" t="t" r="r" b="b"/>
            <a:pathLst>
              <a:path w="13579475" h="726440">
                <a:moveTo>
                  <a:pt x="0" y="726440"/>
                </a:moveTo>
                <a:lnTo>
                  <a:pt x="13579137" y="726440"/>
                </a:lnTo>
                <a:lnTo>
                  <a:pt x="13579137" y="0"/>
                </a:lnTo>
                <a:lnTo>
                  <a:pt x="0" y="0"/>
                </a:lnTo>
                <a:lnTo>
                  <a:pt x="0" y="726440"/>
                </a:lnTo>
                <a:close/>
              </a:path>
            </a:pathLst>
          </a:custGeom>
          <a:solidFill>
            <a:srgbClr val="520420"/>
          </a:solidFill>
        </p:spPr>
        <p:txBody>
          <a:bodyPr wrap="square" lIns="0" tIns="0" rIns="0" bIns="0" rtlCol="0"/>
          <a:lstStyle/>
          <a:p>
            <a:endParaRPr/>
          </a:p>
        </p:txBody>
      </p:sp>
      <p:grpSp>
        <p:nvGrpSpPr>
          <p:cNvPr id="22" name="object 22">
            <a:extLst>
              <a:ext uri="{FF2B5EF4-FFF2-40B4-BE49-F238E27FC236}">
                <a16:creationId xmlns:a16="http://schemas.microsoft.com/office/drawing/2014/main" id="{016B28FB-515A-D0F5-B03D-9E1013FB5382}"/>
              </a:ext>
            </a:extLst>
          </p:cNvPr>
          <p:cNvGrpSpPr/>
          <p:nvPr/>
        </p:nvGrpSpPr>
        <p:grpSpPr>
          <a:xfrm>
            <a:off x="13579137" y="9560559"/>
            <a:ext cx="4709795" cy="726440"/>
            <a:chOff x="13579137" y="9560559"/>
            <a:chExt cx="4709795" cy="726440"/>
          </a:xfrm>
        </p:grpSpPr>
        <p:sp>
          <p:nvSpPr>
            <p:cNvPr id="23" name="object 23">
              <a:extLst>
                <a:ext uri="{FF2B5EF4-FFF2-40B4-BE49-F238E27FC236}">
                  <a16:creationId xmlns:a16="http://schemas.microsoft.com/office/drawing/2014/main" id="{66CD2F4F-508C-6ED4-E79B-8947777C6707}"/>
                </a:ext>
              </a:extLst>
            </p:cNvPr>
            <p:cNvSpPr/>
            <p:nvPr/>
          </p:nvSpPr>
          <p:spPr>
            <a:xfrm>
              <a:off x="18286809" y="9560559"/>
              <a:ext cx="1905" cy="726440"/>
            </a:xfrm>
            <a:custGeom>
              <a:avLst/>
              <a:gdLst/>
              <a:ahLst/>
              <a:cxnLst/>
              <a:rect l="l" t="t" r="r" b="b"/>
              <a:pathLst>
                <a:path w="1905" h="726440">
                  <a:moveTo>
                    <a:pt x="0" y="726440"/>
                  </a:moveTo>
                  <a:lnTo>
                    <a:pt x="1888" y="726440"/>
                  </a:lnTo>
                  <a:lnTo>
                    <a:pt x="1888" y="0"/>
                  </a:lnTo>
                  <a:lnTo>
                    <a:pt x="0" y="0"/>
                  </a:lnTo>
                  <a:lnTo>
                    <a:pt x="0" y="726440"/>
                  </a:lnTo>
                  <a:close/>
                </a:path>
              </a:pathLst>
            </a:custGeom>
            <a:solidFill>
              <a:srgbClr val="520420"/>
            </a:solidFill>
          </p:spPr>
          <p:txBody>
            <a:bodyPr wrap="square" lIns="0" tIns="0" rIns="0" bIns="0" rtlCol="0"/>
            <a:lstStyle/>
            <a:p>
              <a:endParaRPr/>
            </a:p>
          </p:txBody>
        </p:sp>
        <p:sp>
          <p:nvSpPr>
            <p:cNvPr id="24" name="object 24">
              <a:extLst>
                <a:ext uri="{FF2B5EF4-FFF2-40B4-BE49-F238E27FC236}">
                  <a16:creationId xmlns:a16="http://schemas.microsoft.com/office/drawing/2014/main" id="{5D416948-18A5-D0C3-0BBF-C7C67A8649E8}"/>
                </a:ext>
              </a:extLst>
            </p:cNvPr>
            <p:cNvSpPr/>
            <p:nvPr/>
          </p:nvSpPr>
          <p:spPr>
            <a:xfrm>
              <a:off x="13579137" y="9560559"/>
              <a:ext cx="4707890" cy="726440"/>
            </a:xfrm>
            <a:custGeom>
              <a:avLst/>
              <a:gdLst/>
              <a:ahLst/>
              <a:cxnLst/>
              <a:rect l="l" t="t" r="r" b="b"/>
              <a:pathLst>
                <a:path w="4707890" h="726440">
                  <a:moveTo>
                    <a:pt x="4707672" y="726440"/>
                  </a:moveTo>
                  <a:lnTo>
                    <a:pt x="0" y="726440"/>
                  </a:lnTo>
                  <a:lnTo>
                    <a:pt x="0" y="0"/>
                  </a:lnTo>
                  <a:lnTo>
                    <a:pt x="4707672" y="0"/>
                  </a:lnTo>
                  <a:lnTo>
                    <a:pt x="4707672" y="726440"/>
                  </a:lnTo>
                  <a:close/>
                </a:path>
              </a:pathLst>
            </a:custGeom>
            <a:solidFill>
              <a:srgbClr val="C82A44"/>
            </a:solidFill>
          </p:spPr>
          <p:txBody>
            <a:bodyPr wrap="square" lIns="0" tIns="0" rIns="0" bIns="0" rtlCol="0"/>
            <a:lstStyle/>
            <a:p>
              <a:endParaRPr/>
            </a:p>
          </p:txBody>
        </p:sp>
      </p:grpSp>
      <p:sp>
        <p:nvSpPr>
          <p:cNvPr id="29" name="object 29">
            <a:extLst>
              <a:ext uri="{FF2B5EF4-FFF2-40B4-BE49-F238E27FC236}">
                <a16:creationId xmlns:a16="http://schemas.microsoft.com/office/drawing/2014/main" id="{B425358A-A13E-0DF3-73B9-F456E171A08E}"/>
              </a:ext>
            </a:extLst>
          </p:cNvPr>
          <p:cNvSpPr txBox="1">
            <a:spLocks noGrp="1"/>
          </p:cNvSpPr>
          <p:nvPr>
            <p:ph type="title"/>
          </p:nvPr>
        </p:nvSpPr>
        <p:spPr>
          <a:xfrm>
            <a:off x="3390900" y="3619500"/>
            <a:ext cx="11506200" cy="1891672"/>
          </a:xfrm>
          <a:prstGeom prst="rect">
            <a:avLst/>
          </a:prstGeom>
        </p:spPr>
        <p:txBody>
          <a:bodyPr vert="horz" wrap="square" lIns="0" tIns="29845" rIns="0" bIns="0" rtlCol="0">
            <a:spAutoFit/>
          </a:bodyPr>
          <a:lstStyle/>
          <a:p>
            <a:pPr marL="355600" marR="5080" indent="-342900">
              <a:lnSpc>
                <a:spcPct val="150000"/>
              </a:lnSpc>
              <a:spcBef>
                <a:spcPts val="235"/>
              </a:spcBef>
              <a:buFont typeface="Wingdings" panose="05000000000000000000" pitchFamily="2" charset="2"/>
              <a:buChar char="v"/>
            </a:pPr>
            <a:r>
              <a:rPr lang="en-US" sz="2800" spc="170" dirty="0">
                <a:solidFill>
                  <a:schemeClr val="accent3">
                    <a:lumMod val="20000"/>
                    <a:lumOff val="80000"/>
                  </a:schemeClr>
                </a:solidFill>
                <a:highlight>
                  <a:srgbClr val="808080"/>
                </a:highlight>
                <a:latin typeface="Times New Roman" panose="02020603050405020304" pitchFamily="18" charset="0"/>
                <a:cs typeface="Times New Roman" panose="02020603050405020304" pitchFamily="18" charset="0"/>
              </a:rPr>
              <a:t>METADATA</a:t>
            </a:r>
            <a:r>
              <a:rPr lang="en-US" sz="2800" spc="170" dirty="0">
                <a:solidFill>
                  <a:schemeClr val="bg1">
                    <a:lumMod val="75000"/>
                  </a:schemeClr>
                </a:solidFill>
                <a:latin typeface="Times New Roman" panose="02020603050405020304" pitchFamily="18" charset="0"/>
                <a:cs typeface="Times New Roman" panose="02020603050405020304" pitchFamily="18" charset="0"/>
              </a:rPr>
              <a:t>                        File Extension - .xlsx</a:t>
            </a:r>
            <a:br>
              <a:rPr lang="en-US" sz="2800" spc="170" dirty="0">
                <a:solidFill>
                  <a:schemeClr val="bg1">
                    <a:lumMod val="75000"/>
                  </a:schemeClr>
                </a:solidFill>
                <a:latin typeface="Times New Roman" panose="02020603050405020304" pitchFamily="18" charset="0"/>
                <a:cs typeface="Times New Roman" panose="02020603050405020304" pitchFamily="18" charset="0"/>
              </a:rPr>
            </a:br>
            <a:r>
              <a:rPr lang="en-US" sz="2800" spc="170" dirty="0">
                <a:solidFill>
                  <a:schemeClr val="bg1">
                    <a:lumMod val="75000"/>
                  </a:schemeClr>
                </a:solidFill>
                <a:latin typeface="Times New Roman" panose="02020603050405020304" pitchFamily="18" charset="0"/>
                <a:cs typeface="Times New Roman" panose="02020603050405020304" pitchFamily="18" charset="0"/>
              </a:rPr>
              <a:t>						   No Of Rows = 3.07 Lacks</a:t>
            </a:r>
            <a:br>
              <a:rPr lang="en-US" sz="2800" spc="170" dirty="0">
                <a:solidFill>
                  <a:schemeClr val="bg1">
                    <a:lumMod val="75000"/>
                  </a:schemeClr>
                </a:solidFill>
                <a:latin typeface="Times New Roman" panose="02020603050405020304" pitchFamily="18" charset="0"/>
                <a:cs typeface="Times New Roman" panose="02020603050405020304" pitchFamily="18" charset="0"/>
              </a:rPr>
            </a:br>
            <a:r>
              <a:rPr lang="en-US" sz="2800" spc="170" dirty="0">
                <a:solidFill>
                  <a:schemeClr val="bg1">
                    <a:lumMod val="75000"/>
                  </a:schemeClr>
                </a:solidFill>
                <a:latin typeface="Times New Roman" panose="02020603050405020304" pitchFamily="18" charset="0"/>
                <a:cs typeface="Times New Roman" panose="02020603050405020304" pitchFamily="18" charset="0"/>
              </a:rPr>
              <a:t>						   No Of Fields - 21</a:t>
            </a:r>
            <a:endParaRPr sz="2800" spc="170" dirty="0">
              <a:solidFill>
                <a:schemeClr val="bg1">
                  <a:lumMod val="75000"/>
                </a:schemeClr>
              </a:solidFill>
              <a:latin typeface="Times New Roman" panose="02020603050405020304" pitchFamily="18" charset="0"/>
              <a:cs typeface="Times New Roman" panose="02020603050405020304" pitchFamily="18" charset="0"/>
            </a:endParaRPr>
          </a:p>
        </p:txBody>
      </p:sp>
      <p:sp>
        <p:nvSpPr>
          <p:cNvPr id="37" name="object 37">
            <a:extLst>
              <a:ext uri="{FF2B5EF4-FFF2-40B4-BE49-F238E27FC236}">
                <a16:creationId xmlns:a16="http://schemas.microsoft.com/office/drawing/2014/main" id="{27B4F30C-5394-25C4-1584-8471F532EBFB}"/>
              </a:ext>
            </a:extLst>
          </p:cNvPr>
          <p:cNvSpPr txBox="1"/>
          <p:nvPr/>
        </p:nvSpPr>
        <p:spPr>
          <a:xfrm>
            <a:off x="16579770" y="9757727"/>
            <a:ext cx="692785" cy="269304"/>
          </a:xfrm>
          <a:prstGeom prst="rect">
            <a:avLst/>
          </a:prstGeom>
        </p:spPr>
        <p:txBody>
          <a:bodyPr vert="horz" wrap="square" lIns="0" tIns="0" rIns="0" bIns="0" rtlCol="0">
            <a:spAutoFit/>
          </a:bodyPr>
          <a:lstStyle/>
          <a:p>
            <a:pPr marL="12700">
              <a:lnSpc>
                <a:spcPts val="2080"/>
              </a:lnSpc>
            </a:pPr>
            <a:r>
              <a:rPr sz="1800" b="1" spc="135" dirty="0">
                <a:solidFill>
                  <a:srgbClr val="FFFFFF"/>
                </a:solidFill>
                <a:latin typeface="Arial"/>
                <a:cs typeface="Arial"/>
              </a:rPr>
              <a:t>0</a:t>
            </a:r>
            <a:r>
              <a:rPr lang="en-US" b="1" spc="135" dirty="0">
                <a:solidFill>
                  <a:srgbClr val="FFFFFF"/>
                </a:solidFill>
                <a:latin typeface="Arial"/>
                <a:cs typeface="Arial"/>
              </a:rPr>
              <a:t>3</a:t>
            </a:r>
            <a:endParaRPr sz="1800" dirty="0">
              <a:latin typeface="Arial"/>
              <a:cs typeface="Arial"/>
            </a:endParaRPr>
          </a:p>
        </p:txBody>
      </p:sp>
    </p:spTree>
    <p:extLst>
      <p:ext uri="{BB962C8B-B14F-4D97-AF65-F5344CB8AC3E}">
        <p14:creationId xmlns:p14="http://schemas.microsoft.com/office/powerpoint/2010/main" val="854181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A5FA65-F806-F43A-2FFB-622F57BF52A9}"/>
            </a:ext>
          </a:extLst>
        </p:cNvPr>
        <p:cNvGrpSpPr/>
        <p:nvPr/>
      </p:nvGrpSpPr>
      <p:grpSpPr>
        <a:xfrm>
          <a:off x="0" y="0"/>
          <a:ext cx="0" cy="0"/>
          <a:chOff x="0" y="0"/>
          <a:chExt cx="0" cy="0"/>
        </a:xfrm>
      </p:grpSpPr>
      <p:pic>
        <p:nvPicPr>
          <p:cNvPr id="20" name="object 20">
            <a:extLst>
              <a:ext uri="{FF2B5EF4-FFF2-40B4-BE49-F238E27FC236}">
                <a16:creationId xmlns:a16="http://schemas.microsoft.com/office/drawing/2014/main" id="{F0682510-AB44-787A-3C86-AD057A9A3194}"/>
              </a:ext>
            </a:extLst>
          </p:cNvPr>
          <p:cNvPicPr/>
          <p:nvPr/>
        </p:nvPicPr>
        <p:blipFill>
          <a:blip r:embed="rId2" cstate="print"/>
          <a:stretch>
            <a:fillRect/>
          </a:stretch>
        </p:blipFill>
        <p:spPr>
          <a:xfrm>
            <a:off x="10285628" y="5249305"/>
            <a:ext cx="679176" cy="679176"/>
          </a:xfrm>
          <a:prstGeom prst="rect">
            <a:avLst/>
          </a:prstGeom>
        </p:spPr>
      </p:pic>
      <p:sp>
        <p:nvSpPr>
          <p:cNvPr id="21" name="object 21">
            <a:extLst>
              <a:ext uri="{FF2B5EF4-FFF2-40B4-BE49-F238E27FC236}">
                <a16:creationId xmlns:a16="http://schemas.microsoft.com/office/drawing/2014/main" id="{4A32E8AF-E17D-8D17-7F55-52E30A5EDF4C}"/>
              </a:ext>
            </a:extLst>
          </p:cNvPr>
          <p:cNvSpPr/>
          <p:nvPr/>
        </p:nvSpPr>
        <p:spPr>
          <a:xfrm>
            <a:off x="0" y="9495861"/>
            <a:ext cx="13579475" cy="726440"/>
          </a:xfrm>
          <a:custGeom>
            <a:avLst/>
            <a:gdLst/>
            <a:ahLst/>
            <a:cxnLst/>
            <a:rect l="l" t="t" r="r" b="b"/>
            <a:pathLst>
              <a:path w="13579475" h="726440">
                <a:moveTo>
                  <a:pt x="0" y="726440"/>
                </a:moveTo>
                <a:lnTo>
                  <a:pt x="13579137" y="726440"/>
                </a:lnTo>
                <a:lnTo>
                  <a:pt x="13579137" y="0"/>
                </a:lnTo>
                <a:lnTo>
                  <a:pt x="0" y="0"/>
                </a:lnTo>
                <a:lnTo>
                  <a:pt x="0" y="726440"/>
                </a:lnTo>
                <a:close/>
              </a:path>
            </a:pathLst>
          </a:custGeom>
          <a:solidFill>
            <a:srgbClr val="520420"/>
          </a:solidFill>
        </p:spPr>
        <p:txBody>
          <a:bodyPr wrap="square" lIns="0" tIns="0" rIns="0" bIns="0" rtlCol="0"/>
          <a:lstStyle/>
          <a:p>
            <a:endParaRPr/>
          </a:p>
        </p:txBody>
      </p:sp>
      <p:grpSp>
        <p:nvGrpSpPr>
          <p:cNvPr id="22" name="object 22">
            <a:extLst>
              <a:ext uri="{FF2B5EF4-FFF2-40B4-BE49-F238E27FC236}">
                <a16:creationId xmlns:a16="http://schemas.microsoft.com/office/drawing/2014/main" id="{F820DE87-86A9-4810-C7E6-02D88E04596F}"/>
              </a:ext>
            </a:extLst>
          </p:cNvPr>
          <p:cNvGrpSpPr/>
          <p:nvPr/>
        </p:nvGrpSpPr>
        <p:grpSpPr>
          <a:xfrm>
            <a:off x="13579137" y="9560559"/>
            <a:ext cx="4709795" cy="726440"/>
            <a:chOff x="13579137" y="9560559"/>
            <a:chExt cx="4709795" cy="726440"/>
          </a:xfrm>
        </p:grpSpPr>
        <p:sp>
          <p:nvSpPr>
            <p:cNvPr id="23" name="object 23">
              <a:extLst>
                <a:ext uri="{FF2B5EF4-FFF2-40B4-BE49-F238E27FC236}">
                  <a16:creationId xmlns:a16="http://schemas.microsoft.com/office/drawing/2014/main" id="{B866122A-D71D-DE80-4415-F10718019A24}"/>
                </a:ext>
              </a:extLst>
            </p:cNvPr>
            <p:cNvSpPr/>
            <p:nvPr/>
          </p:nvSpPr>
          <p:spPr>
            <a:xfrm>
              <a:off x="18286809" y="9560559"/>
              <a:ext cx="1905" cy="726440"/>
            </a:xfrm>
            <a:custGeom>
              <a:avLst/>
              <a:gdLst/>
              <a:ahLst/>
              <a:cxnLst/>
              <a:rect l="l" t="t" r="r" b="b"/>
              <a:pathLst>
                <a:path w="1905" h="726440">
                  <a:moveTo>
                    <a:pt x="0" y="726440"/>
                  </a:moveTo>
                  <a:lnTo>
                    <a:pt x="1888" y="726440"/>
                  </a:lnTo>
                  <a:lnTo>
                    <a:pt x="1888" y="0"/>
                  </a:lnTo>
                  <a:lnTo>
                    <a:pt x="0" y="0"/>
                  </a:lnTo>
                  <a:lnTo>
                    <a:pt x="0" y="726440"/>
                  </a:lnTo>
                  <a:close/>
                </a:path>
              </a:pathLst>
            </a:custGeom>
            <a:solidFill>
              <a:srgbClr val="520420"/>
            </a:solidFill>
          </p:spPr>
          <p:txBody>
            <a:bodyPr wrap="square" lIns="0" tIns="0" rIns="0" bIns="0" rtlCol="0"/>
            <a:lstStyle/>
            <a:p>
              <a:endParaRPr/>
            </a:p>
          </p:txBody>
        </p:sp>
        <p:sp>
          <p:nvSpPr>
            <p:cNvPr id="24" name="object 24">
              <a:extLst>
                <a:ext uri="{FF2B5EF4-FFF2-40B4-BE49-F238E27FC236}">
                  <a16:creationId xmlns:a16="http://schemas.microsoft.com/office/drawing/2014/main" id="{20ED8272-9C75-652B-512E-52E98F15B52C}"/>
                </a:ext>
              </a:extLst>
            </p:cNvPr>
            <p:cNvSpPr/>
            <p:nvPr/>
          </p:nvSpPr>
          <p:spPr>
            <a:xfrm>
              <a:off x="13579137" y="9560559"/>
              <a:ext cx="4707890" cy="726440"/>
            </a:xfrm>
            <a:custGeom>
              <a:avLst/>
              <a:gdLst/>
              <a:ahLst/>
              <a:cxnLst/>
              <a:rect l="l" t="t" r="r" b="b"/>
              <a:pathLst>
                <a:path w="4707890" h="726440">
                  <a:moveTo>
                    <a:pt x="4707672" y="726440"/>
                  </a:moveTo>
                  <a:lnTo>
                    <a:pt x="0" y="726440"/>
                  </a:lnTo>
                  <a:lnTo>
                    <a:pt x="0" y="0"/>
                  </a:lnTo>
                  <a:lnTo>
                    <a:pt x="4707672" y="0"/>
                  </a:lnTo>
                  <a:lnTo>
                    <a:pt x="4707672" y="726440"/>
                  </a:lnTo>
                  <a:close/>
                </a:path>
              </a:pathLst>
            </a:custGeom>
            <a:solidFill>
              <a:srgbClr val="C82A44"/>
            </a:solidFill>
          </p:spPr>
          <p:txBody>
            <a:bodyPr wrap="square" lIns="0" tIns="0" rIns="0" bIns="0" rtlCol="0"/>
            <a:lstStyle/>
            <a:p>
              <a:endParaRPr/>
            </a:p>
          </p:txBody>
        </p:sp>
      </p:grpSp>
      <p:pic>
        <p:nvPicPr>
          <p:cNvPr id="28" name="object 28">
            <a:extLst>
              <a:ext uri="{FF2B5EF4-FFF2-40B4-BE49-F238E27FC236}">
                <a16:creationId xmlns:a16="http://schemas.microsoft.com/office/drawing/2014/main" id="{544124BA-8E8B-F464-D4EA-6659ECB6F4C1}"/>
              </a:ext>
            </a:extLst>
          </p:cNvPr>
          <p:cNvPicPr/>
          <p:nvPr/>
        </p:nvPicPr>
        <p:blipFill>
          <a:blip r:embed="rId3" cstate="print"/>
          <a:stretch>
            <a:fillRect/>
          </a:stretch>
        </p:blipFill>
        <p:spPr>
          <a:xfrm>
            <a:off x="7747574" y="-42334"/>
            <a:ext cx="3901365" cy="1617229"/>
          </a:xfrm>
          <a:prstGeom prst="rect">
            <a:avLst/>
          </a:prstGeom>
        </p:spPr>
      </p:pic>
      <p:sp>
        <p:nvSpPr>
          <p:cNvPr id="29" name="object 29">
            <a:extLst>
              <a:ext uri="{FF2B5EF4-FFF2-40B4-BE49-F238E27FC236}">
                <a16:creationId xmlns:a16="http://schemas.microsoft.com/office/drawing/2014/main" id="{E2BDC493-31A4-E4B3-EEEA-79DD30FF173F}"/>
              </a:ext>
            </a:extLst>
          </p:cNvPr>
          <p:cNvSpPr txBox="1">
            <a:spLocks noGrp="1"/>
          </p:cNvSpPr>
          <p:nvPr>
            <p:ph type="title"/>
          </p:nvPr>
        </p:nvSpPr>
        <p:spPr>
          <a:xfrm>
            <a:off x="381000" y="419100"/>
            <a:ext cx="17602200" cy="6062557"/>
          </a:xfrm>
          <a:prstGeom prst="rect">
            <a:avLst/>
          </a:prstGeom>
        </p:spPr>
        <p:txBody>
          <a:bodyPr vert="horz" wrap="square" lIns="0" tIns="29845" rIns="0" bIns="0" rtlCol="0">
            <a:spAutoFit/>
          </a:bodyPr>
          <a:lstStyle/>
          <a:p>
            <a:pPr marL="355600" marR="5080" indent="-342900">
              <a:spcBef>
                <a:spcPts val="235"/>
              </a:spcBef>
              <a:buFont typeface="Wingdings" panose="05000000000000000000" pitchFamily="2" charset="2"/>
              <a:buChar char="v"/>
            </a:pPr>
            <a:r>
              <a:rPr lang="en-US" sz="2800" spc="170" dirty="0">
                <a:solidFill>
                  <a:schemeClr val="bg1">
                    <a:lumMod val="75000"/>
                  </a:schemeClr>
                </a:solidFill>
                <a:latin typeface="Times New Roman" panose="02020603050405020304" pitchFamily="18" charset="0"/>
                <a:cs typeface="Times New Roman" panose="02020603050405020304" pitchFamily="18" charset="0"/>
              </a:rPr>
              <a:t>STEPS TAKEN TO MAKE THE PROJECT ARE AS FOLLOWS</a:t>
            </a:r>
            <a:br>
              <a:rPr lang="en-US" sz="2800" spc="170" dirty="0">
                <a:solidFill>
                  <a:schemeClr val="bg1">
                    <a:lumMod val="75000"/>
                  </a:schemeClr>
                </a:solidFill>
                <a:latin typeface="Times New Roman" panose="02020603050405020304" pitchFamily="18" charset="0"/>
                <a:cs typeface="Times New Roman" panose="02020603050405020304" pitchFamily="18" charset="0"/>
              </a:rPr>
            </a:br>
            <a:br>
              <a:rPr lang="en-US" sz="2800" spc="170" dirty="0">
                <a:solidFill>
                  <a:schemeClr val="bg1">
                    <a:lumMod val="75000"/>
                  </a:schemeClr>
                </a:solidFill>
                <a:latin typeface="Times New Roman" panose="02020603050405020304" pitchFamily="18" charset="0"/>
                <a:cs typeface="Times New Roman" panose="02020603050405020304" pitchFamily="18" charset="0"/>
              </a:rPr>
            </a:br>
            <a:r>
              <a:rPr lang="en-US" sz="2800" spc="170" dirty="0">
                <a:solidFill>
                  <a:schemeClr val="bg1">
                    <a:lumMod val="75000"/>
                  </a:schemeClr>
                </a:solidFill>
                <a:latin typeface="Times New Roman" panose="02020603050405020304" pitchFamily="18" charset="0"/>
                <a:cs typeface="Times New Roman" panose="02020603050405020304" pitchFamily="18" charset="0"/>
              </a:rPr>
              <a:t>1. Data Cleaning : The Data Cleaning Process We clean the data so that there should not be any duplicate values in our dataset and also there should not be any blanks in the columns.</a:t>
            </a:r>
            <a:br>
              <a:rPr lang="en-US" sz="2800" spc="170" dirty="0">
                <a:solidFill>
                  <a:schemeClr val="bg1">
                    <a:lumMod val="75000"/>
                  </a:schemeClr>
                </a:solidFill>
                <a:latin typeface="Times New Roman" panose="02020603050405020304" pitchFamily="18" charset="0"/>
                <a:cs typeface="Times New Roman" panose="02020603050405020304" pitchFamily="18" charset="0"/>
              </a:rPr>
            </a:br>
            <a:r>
              <a:rPr lang="en-US" sz="2800" spc="170" dirty="0">
                <a:solidFill>
                  <a:schemeClr val="bg1">
                    <a:lumMod val="75000"/>
                  </a:schemeClr>
                </a:solidFill>
                <a:latin typeface="Times New Roman" panose="02020603050405020304" pitchFamily="18" charset="0"/>
                <a:cs typeface="Times New Roman" panose="02020603050405020304" pitchFamily="18" charset="0"/>
              </a:rPr>
              <a:t>				</a:t>
            </a:r>
            <a:br>
              <a:rPr lang="en-US" sz="2800" spc="170" dirty="0">
                <a:solidFill>
                  <a:schemeClr val="bg1">
                    <a:lumMod val="75000"/>
                  </a:schemeClr>
                </a:solidFill>
                <a:latin typeface="Times New Roman" panose="02020603050405020304" pitchFamily="18" charset="0"/>
                <a:cs typeface="Times New Roman" panose="02020603050405020304" pitchFamily="18" charset="0"/>
              </a:rPr>
            </a:br>
            <a:r>
              <a:rPr lang="en-US" sz="2800" spc="170" dirty="0">
                <a:solidFill>
                  <a:schemeClr val="bg1">
                    <a:lumMod val="75000"/>
                  </a:schemeClr>
                </a:solidFill>
                <a:latin typeface="Times New Roman" panose="02020603050405020304" pitchFamily="18" charset="0"/>
                <a:cs typeface="Times New Roman" panose="02020603050405020304" pitchFamily="18" charset="0"/>
              </a:rPr>
              <a:t>2. Data Processing  : In this have one requirement where we want to show the trend line for current year and previous year casualties so the trend line, we show the monthly trend. We make the monthly trend column and year column.</a:t>
            </a:r>
            <a:br>
              <a:rPr lang="en-US" sz="2800" spc="170" dirty="0">
                <a:solidFill>
                  <a:schemeClr val="bg1">
                    <a:lumMod val="75000"/>
                  </a:schemeClr>
                </a:solidFill>
                <a:latin typeface="Times New Roman" panose="02020603050405020304" pitchFamily="18" charset="0"/>
                <a:cs typeface="Times New Roman" panose="02020603050405020304" pitchFamily="18" charset="0"/>
              </a:rPr>
            </a:br>
            <a:r>
              <a:rPr lang="en-US" sz="2800" spc="170" dirty="0">
                <a:solidFill>
                  <a:schemeClr val="bg1">
                    <a:lumMod val="75000"/>
                  </a:schemeClr>
                </a:solidFill>
                <a:latin typeface="Times New Roman" panose="02020603050405020304" pitchFamily="18" charset="0"/>
                <a:cs typeface="Times New Roman" panose="02020603050405020304" pitchFamily="18" charset="0"/>
              </a:rPr>
              <a:t> </a:t>
            </a:r>
            <a:br>
              <a:rPr lang="en-US" sz="2800" spc="170" dirty="0">
                <a:solidFill>
                  <a:schemeClr val="bg1">
                    <a:lumMod val="75000"/>
                  </a:schemeClr>
                </a:solidFill>
                <a:latin typeface="Times New Roman" panose="02020603050405020304" pitchFamily="18" charset="0"/>
                <a:cs typeface="Times New Roman" panose="02020603050405020304" pitchFamily="18" charset="0"/>
              </a:rPr>
            </a:br>
            <a:r>
              <a:rPr lang="en-US" sz="2800" spc="170" dirty="0">
                <a:solidFill>
                  <a:schemeClr val="bg1">
                    <a:lumMod val="75000"/>
                  </a:schemeClr>
                </a:solidFill>
                <a:latin typeface="Times New Roman" panose="02020603050405020304" pitchFamily="18" charset="0"/>
                <a:cs typeface="Times New Roman" panose="02020603050405020304" pitchFamily="18" charset="0"/>
              </a:rPr>
              <a:t>3. Data Analysis : In the data Analysis and visualization we will use the pivot table .</a:t>
            </a:r>
            <a:br>
              <a:rPr lang="en-US" sz="2800" spc="170" dirty="0">
                <a:solidFill>
                  <a:schemeClr val="bg1">
                    <a:lumMod val="75000"/>
                  </a:schemeClr>
                </a:solidFill>
                <a:latin typeface="Times New Roman" panose="02020603050405020304" pitchFamily="18" charset="0"/>
                <a:cs typeface="Times New Roman" panose="02020603050405020304" pitchFamily="18" charset="0"/>
              </a:rPr>
            </a:br>
            <a:br>
              <a:rPr lang="en-US" sz="2800" spc="170" dirty="0">
                <a:solidFill>
                  <a:schemeClr val="bg1">
                    <a:lumMod val="75000"/>
                  </a:schemeClr>
                </a:solidFill>
                <a:latin typeface="Times New Roman" panose="02020603050405020304" pitchFamily="18" charset="0"/>
                <a:cs typeface="Times New Roman" panose="02020603050405020304" pitchFamily="18" charset="0"/>
              </a:rPr>
            </a:br>
            <a:r>
              <a:rPr lang="en-US" sz="2800" spc="170" dirty="0">
                <a:solidFill>
                  <a:schemeClr val="bg1">
                    <a:lumMod val="75000"/>
                  </a:schemeClr>
                </a:solidFill>
                <a:latin typeface="Times New Roman" panose="02020603050405020304" pitchFamily="18" charset="0"/>
                <a:cs typeface="Times New Roman" panose="02020603050405020304" pitchFamily="18" charset="0"/>
              </a:rPr>
              <a:t>4. Data Visualization : Making the visual effect and slicer for visualizing the data easily.</a:t>
            </a:r>
            <a:br>
              <a:rPr lang="en-US" sz="2800" spc="170" dirty="0">
                <a:solidFill>
                  <a:schemeClr val="bg1">
                    <a:lumMod val="75000"/>
                  </a:schemeClr>
                </a:solidFill>
                <a:latin typeface="Times New Roman" panose="02020603050405020304" pitchFamily="18" charset="0"/>
                <a:cs typeface="Times New Roman" panose="02020603050405020304" pitchFamily="18" charset="0"/>
              </a:rPr>
            </a:br>
            <a:br>
              <a:rPr lang="en-US" sz="2800" spc="170" dirty="0">
                <a:solidFill>
                  <a:schemeClr val="bg1">
                    <a:lumMod val="75000"/>
                  </a:schemeClr>
                </a:solidFill>
                <a:latin typeface="Times New Roman" panose="02020603050405020304" pitchFamily="18" charset="0"/>
                <a:cs typeface="Times New Roman" panose="02020603050405020304" pitchFamily="18" charset="0"/>
              </a:rPr>
            </a:br>
            <a:r>
              <a:rPr lang="en-US" sz="2800" spc="170" dirty="0">
                <a:solidFill>
                  <a:schemeClr val="bg1">
                    <a:lumMod val="75000"/>
                  </a:schemeClr>
                </a:solidFill>
                <a:latin typeface="Times New Roman" panose="02020603050405020304" pitchFamily="18" charset="0"/>
                <a:cs typeface="Times New Roman" panose="02020603050405020304" pitchFamily="18" charset="0"/>
              </a:rPr>
              <a:t>5. Dashboard : Finally make the dashboard to make the overall visualization of data.</a:t>
            </a:r>
            <a:endParaRPr sz="2800" spc="170" dirty="0">
              <a:solidFill>
                <a:schemeClr val="bg1">
                  <a:lumMod val="75000"/>
                </a:schemeClr>
              </a:solidFill>
              <a:latin typeface="Times New Roman" panose="02020603050405020304" pitchFamily="18" charset="0"/>
              <a:cs typeface="Times New Roman" panose="02020603050405020304" pitchFamily="18" charset="0"/>
            </a:endParaRPr>
          </a:p>
        </p:txBody>
      </p:sp>
      <p:sp>
        <p:nvSpPr>
          <p:cNvPr id="37" name="object 37">
            <a:extLst>
              <a:ext uri="{FF2B5EF4-FFF2-40B4-BE49-F238E27FC236}">
                <a16:creationId xmlns:a16="http://schemas.microsoft.com/office/drawing/2014/main" id="{1AC830B5-1137-8B3C-0B35-C7D7FC749956}"/>
              </a:ext>
            </a:extLst>
          </p:cNvPr>
          <p:cNvSpPr txBox="1"/>
          <p:nvPr/>
        </p:nvSpPr>
        <p:spPr>
          <a:xfrm>
            <a:off x="16579770" y="9757727"/>
            <a:ext cx="692785" cy="269304"/>
          </a:xfrm>
          <a:prstGeom prst="rect">
            <a:avLst/>
          </a:prstGeom>
        </p:spPr>
        <p:txBody>
          <a:bodyPr vert="horz" wrap="square" lIns="0" tIns="0" rIns="0" bIns="0" rtlCol="0">
            <a:spAutoFit/>
          </a:bodyPr>
          <a:lstStyle/>
          <a:p>
            <a:pPr marL="12700">
              <a:lnSpc>
                <a:spcPts val="2080"/>
              </a:lnSpc>
            </a:pPr>
            <a:r>
              <a:rPr sz="1800" b="1" spc="135" dirty="0">
                <a:solidFill>
                  <a:srgbClr val="FFFFFF"/>
                </a:solidFill>
                <a:latin typeface="Arial"/>
                <a:cs typeface="Arial"/>
              </a:rPr>
              <a:t>0</a:t>
            </a:r>
            <a:r>
              <a:rPr lang="en-US" sz="1800" b="1" spc="135" dirty="0">
                <a:solidFill>
                  <a:srgbClr val="FFFFFF"/>
                </a:solidFill>
                <a:latin typeface="Arial"/>
                <a:cs typeface="Arial"/>
              </a:rPr>
              <a:t>4</a:t>
            </a:r>
            <a:endParaRPr sz="1800" dirty="0">
              <a:latin typeface="Arial"/>
              <a:cs typeface="Arial"/>
            </a:endParaRPr>
          </a:p>
        </p:txBody>
      </p:sp>
    </p:spTree>
    <p:extLst>
      <p:ext uri="{BB962C8B-B14F-4D97-AF65-F5344CB8AC3E}">
        <p14:creationId xmlns:p14="http://schemas.microsoft.com/office/powerpoint/2010/main" val="2057038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1B315A-77A6-D3F0-E963-C4B3B07484A5}"/>
            </a:ext>
          </a:extLst>
        </p:cNvPr>
        <p:cNvGrpSpPr/>
        <p:nvPr/>
      </p:nvGrpSpPr>
      <p:grpSpPr>
        <a:xfrm>
          <a:off x="0" y="0"/>
          <a:ext cx="0" cy="0"/>
          <a:chOff x="0" y="0"/>
          <a:chExt cx="0" cy="0"/>
        </a:xfrm>
      </p:grpSpPr>
      <p:pic>
        <p:nvPicPr>
          <p:cNvPr id="20" name="object 20">
            <a:extLst>
              <a:ext uri="{FF2B5EF4-FFF2-40B4-BE49-F238E27FC236}">
                <a16:creationId xmlns:a16="http://schemas.microsoft.com/office/drawing/2014/main" id="{2450FA35-E44F-C8AA-B77E-1FAD410CAFE1}"/>
              </a:ext>
            </a:extLst>
          </p:cNvPr>
          <p:cNvPicPr/>
          <p:nvPr/>
        </p:nvPicPr>
        <p:blipFill>
          <a:blip r:embed="rId2" cstate="print"/>
          <a:stretch>
            <a:fillRect/>
          </a:stretch>
        </p:blipFill>
        <p:spPr>
          <a:xfrm>
            <a:off x="10285628" y="5249305"/>
            <a:ext cx="679176" cy="679176"/>
          </a:xfrm>
          <a:prstGeom prst="rect">
            <a:avLst/>
          </a:prstGeom>
        </p:spPr>
      </p:pic>
      <p:sp>
        <p:nvSpPr>
          <p:cNvPr id="21" name="object 21">
            <a:extLst>
              <a:ext uri="{FF2B5EF4-FFF2-40B4-BE49-F238E27FC236}">
                <a16:creationId xmlns:a16="http://schemas.microsoft.com/office/drawing/2014/main" id="{E92E13D3-829C-E906-C1F6-4A730A818A2B}"/>
              </a:ext>
            </a:extLst>
          </p:cNvPr>
          <p:cNvSpPr/>
          <p:nvPr/>
        </p:nvSpPr>
        <p:spPr>
          <a:xfrm>
            <a:off x="0" y="9495861"/>
            <a:ext cx="13579475" cy="726440"/>
          </a:xfrm>
          <a:custGeom>
            <a:avLst/>
            <a:gdLst/>
            <a:ahLst/>
            <a:cxnLst/>
            <a:rect l="l" t="t" r="r" b="b"/>
            <a:pathLst>
              <a:path w="13579475" h="726440">
                <a:moveTo>
                  <a:pt x="0" y="726440"/>
                </a:moveTo>
                <a:lnTo>
                  <a:pt x="13579137" y="726440"/>
                </a:lnTo>
                <a:lnTo>
                  <a:pt x="13579137" y="0"/>
                </a:lnTo>
                <a:lnTo>
                  <a:pt x="0" y="0"/>
                </a:lnTo>
                <a:lnTo>
                  <a:pt x="0" y="726440"/>
                </a:lnTo>
                <a:close/>
              </a:path>
            </a:pathLst>
          </a:custGeom>
          <a:solidFill>
            <a:srgbClr val="520420"/>
          </a:solidFill>
        </p:spPr>
        <p:txBody>
          <a:bodyPr wrap="square" lIns="0" tIns="0" rIns="0" bIns="0" rtlCol="0"/>
          <a:lstStyle/>
          <a:p>
            <a:endParaRPr/>
          </a:p>
        </p:txBody>
      </p:sp>
      <p:grpSp>
        <p:nvGrpSpPr>
          <p:cNvPr id="22" name="object 22">
            <a:extLst>
              <a:ext uri="{FF2B5EF4-FFF2-40B4-BE49-F238E27FC236}">
                <a16:creationId xmlns:a16="http://schemas.microsoft.com/office/drawing/2014/main" id="{27A94330-1B82-1796-B1B6-C07A1A54178E}"/>
              </a:ext>
            </a:extLst>
          </p:cNvPr>
          <p:cNvGrpSpPr/>
          <p:nvPr/>
        </p:nvGrpSpPr>
        <p:grpSpPr>
          <a:xfrm>
            <a:off x="13579137" y="9560559"/>
            <a:ext cx="4709795" cy="726440"/>
            <a:chOff x="13579137" y="9560559"/>
            <a:chExt cx="4709795" cy="726440"/>
          </a:xfrm>
        </p:grpSpPr>
        <p:sp>
          <p:nvSpPr>
            <p:cNvPr id="23" name="object 23">
              <a:extLst>
                <a:ext uri="{FF2B5EF4-FFF2-40B4-BE49-F238E27FC236}">
                  <a16:creationId xmlns:a16="http://schemas.microsoft.com/office/drawing/2014/main" id="{FD18C62F-4164-6A8A-D588-2731A37D4DC9}"/>
                </a:ext>
              </a:extLst>
            </p:cNvPr>
            <p:cNvSpPr/>
            <p:nvPr/>
          </p:nvSpPr>
          <p:spPr>
            <a:xfrm>
              <a:off x="18286809" y="9560559"/>
              <a:ext cx="1905" cy="726440"/>
            </a:xfrm>
            <a:custGeom>
              <a:avLst/>
              <a:gdLst/>
              <a:ahLst/>
              <a:cxnLst/>
              <a:rect l="l" t="t" r="r" b="b"/>
              <a:pathLst>
                <a:path w="1905" h="726440">
                  <a:moveTo>
                    <a:pt x="0" y="726440"/>
                  </a:moveTo>
                  <a:lnTo>
                    <a:pt x="1888" y="726440"/>
                  </a:lnTo>
                  <a:lnTo>
                    <a:pt x="1888" y="0"/>
                  </a:lnTo>
                  <a:lnTo>
                    <a:pt x="0" y="0"/>
                  </a:lnTo>
                  <a:lnTo>
                    <a:pt x="0" y="726440"/>
                  </a:lnTo>
                  <a:close/>
                </a:path>
              </a:pathLst>
            </a:custGeom>
            <a:solidFill>
              <a:srgbClr val="520420"/>
            </a:solidFill>
          </p:spPr>
          <p:txBody>
            <a:bodyPr wrap="square" lIns="0" tIns="0" rIns="0" bIns="0" rtlCol="0"/>
            <a:lstStyle/>
            <a:p>
              <a:endParaRPr/>
            </a:p>
          </p:txBody>
        </p:sp>
        <p:sp>
          <p:nvSpPr>
            <p:cNvPr id="24" name="object 24">
              <a:extLst>
                <a:ext uri="{FF2B5EF4-FFF2-40B4-BE49-F238E27FC236}">
                  <a16:creationId xmlns:a16="http://schemas.microsoft.com/office/drawing/2014/main" id="{B84679CE-17F9-9158-A5BA-17F7D55963FD}"/>
                </a:ext>
              </a:extLst>
            </p:cNvPr>
            <p:cNvSpPr/>
            <p:nvPr/>
          </p:nvSpPr>
          <p:spPr>
            <a:xfrm>
              <a:off x="13579137" y="9560559"/>
              <a:ext cx="4707890" cy="726440"/>
            </a:xfrm>
            <a:custGeom>
              <a:avLst/>
              <a:gdLst/>
              <a:ahLst/>
              <a:cxnLst/>
              <a:rect l="l" t="t" r="r" b="b"/>
              <a:pathLst>
                <a:path w="4707890" h="726440">
                  <a:moveTo>
                    <a:pt x="4707672" y="726440"/>
                  </a:moveTo>
                  <a:lnTo>
                    <a:pt x="0" y="726440"/>
                  </a:lnTo>
                  <a:lnTo>
                    <a:pt x="0" y="0"/>
                  </a:lnTo>
                  <a:lnTo>
                    <a:pt x="4707672" y="0"/>
                  </a:lnTo>
                  <a:lnTo>
                    <a:pt x="4707672" y="726440"/>
                  </a:lnTo>
                  <a:close/>
                </a:path>
              </a:pathLst>
            </a:custGeom>
            <a:solidFill>
              <a:srgbClr val="C82A44"/>
            </a:solidFill>
          </p:spPr>
          <p:txBody>
            <a:bodyPr wrap="square" lIns="0" tIns="0" rIns="0" bIns="0" rtlCol="0"/>
            <a:lstStyle/>
            <a:p>
              <a:endParaRPr/>
            </a:p>
          </p:txBody>
        </p:sp>
      </p:grpSp>
      <p:pic>
        <p:nvPicPr>
          <p:cNvPr id="28" name="object 28">
            <a:extLst>
              <a:ext uri="{FF2B5EF4-FFF2-40B4-BE49-F238E27FC236}">
                <a16:creationId xmlns:a16="http://schemas.microsoft.com/office/drawing/2014/main" id="{524370A4-976F-9EBD-F32F-9431A9A3F02C}"/>
              </a:ext>
            </a:extLst>
          </p:cNvPr>
          <p:cNvPicPr/>
          <p:nvPr/>
        </p:nvPicPr>
        <p:blipFill>
          <a:blip r:embed="rId3" cstate="print"/>
          <a:stretch>
            <a:fillRect/>
          </a:stretch>
        </p:blipFill>
        <p:spPr>
          <a:xfrm>
            <a:off x="11628454" y="3873651"/>
            <a:ext cx="3901365" cy="1617229"/>
          </a:xfrm>
          <a:prstGeom prst="rect">
            <a:avLst/>
          </a:prstGeom>
        </p:spPr>
      </p:pic>
      <p:sp>
        <p:nvSpPr>
          <p:cNvPr id="29" name="object 29">
            <a:extLst>
              <a:ext uri="{FF2B5EF4-FFF2-40B4-BE49-F238E27FC236}">
                <a16:creationId xmlns:a16="http://schemas.microsoft.com/office/drawing/2014/main" id="{4345FE7D-270D-7588-4477-2F8B6CBBE2B2}"/>
              </a:ext>
            </a:extLst>
          </p:cNvPr>
          <p:cNvSpPr txBox="1">
            <a:spLocks noGrp="1"/>
          </p:cNvSpPr>
          <p:nvPr>
            <p:ph type="title"/>
          </p:nvPr>
        </p:nvSpPr>
        <p:spPr>
          <a:xfrm>
            <a:off x="381000" y="419100"/>
            <a:ext cx="17602200" cy="9078767"/>
          </a:xfrm>
          <a:prstGeom prst="rect">
            <a:avLst/>
          </a:prstGeom>
        </p:spPr>
        <p:txBody>
          <a:bodyPr vert="horz" wrap="square" lIns="0" tIns="29845" rIns="0" bIns="0" rtlCol="0">
            <a:spAutoFit/>
          </a:bodyPr>
          <a:lstStyle/>
          <a:p>
            <a:pPr marL="12700" marR="5080">
              <a:spcBef>
                <a:spcPts val="235"/>
              </a:spcBef>
            </a:pP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endParaRPr sz="2800" spc="170" dirty="0">
              <a:solidFill>
                <a:schemeClr val="accent6">
                  <a:lumMod val="20000"/>
                  <a:lumOff val="80000"/>
                </a:schemeClr>
              </a:solidFill>
              <a:latin typeface="Times New Roman" panose="02020603050405020304" pitchFamily="18" charset="0"/>
              <a:cs typeface="Times New Roman" panose="02020603050405020304" pitchFamily="18" charset="0"/>
            </a:endParaRPr>
          </a:p>
        </p:txBody>
      </p:sp>
      <p:sp>
        <p:nvSpPr>
          <p:cNvPr id="37" name="object 37">
            <a:extLst>
              <a:ext uri="{FF2B5EF4-FFF2-40B4-BE49-F238E27FC236}">
                <a16:creationId xmlns:a16="http://schemas.microsoft.com/office/drawing/2014/main" id="{E937C587-E874-29B1-1189-EB80E23D08C3}"/>
              </a:ext>
            </a:extLst>
          </p:cNvPr>
          <p:cNvSpPr txBox="1"/>
          <p:nvPr/>
        </p:nvSpPr>
        <p:spPr>
          <a:xfrm>
            <a:off x="16579770" y="9757727"/>
            <a:ext cx="692785" cy="269304"/>
          </a:xfrm>
          <a:prstGeom prst="rect">
            <a:avLst/>
          </a:prstGeom>
        </p:spPr>
        <p:txBody>
          <a:bodyPr vert="horz" wrap="square" lIns="0" tIns="0" rIns="0" bIns="0" rtlCol="0">
            <a:spAutoFit/>
          </a:bodyPr>
          <a:lstStyle/>
          <a:p>
            <a:pPr marL="12700">
              <a:lnSpc>
                <a:spcPts val="2080"/>
              </a:lnSpc>
            </a:pPr>
            <a:r>
              <a:rPr sz="1800" b="1" spc="135" dirty="0">
                <a:solidFill>
                  <a:srgbClr val="FFFFFF"/>
                </a:solidFill>
                <a:latin typeface="Arial"/>
                <a:cs typeface="Arial"/>
              </a:rPr>
              <a:t>0</a:t>
            </a:r>
            <a:r>
              <a:rPr lang="en-US" b="1" spc="135" dirty="0">
                <a:solidFill>
                  <a:srgbClr val="FFFFFF"/>
                </a:solidFill>
                <a:latin typeface="Arial"/>
                <a:cs typeface="Arial"/>
              </a:rPr>
              <a:t>5</a:t>
            </a:r>
            <a:endParaRPr sz="1800" dirty="0">
              <a:latin typeface="Arial"/>
              <a:cs typeface="Arial"/>
            </a:endParaRPr>
          </a:p>
        </p:txBody>
      </p:sp>
      <p:pic>
        <p:nvPicPr>
          <p:cNvPr id="4" name="Picture 3">
            <a:extLst>
              <a:ext uri="{FF2B5EF4-FFF2-40B4-BE49-F238E27FC236}">
                <a16:creationId xmlns:a16="http://schemas.microsoft.com/office/drawing/2014/main" id="{1938AAE1-A2EF-FC19-6C62-D236CED2C7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426720"/>
            <a:ext cx="3680263" cy="10299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a:extLst>
              <a:ext uri="{FF2B5EF4-FFF2-40B4-BE49-F238E27FC236}">
                <a16:creationId xmlns:a16="http://schemas.microsoft.com/office/drawing/2014/main" id="{6AEBDB3D-6859-1C83-9384-9F2C80E66351}"/>
              </a:ext>
            </a:extLst>
          </p:cNvPr>
          <p:cNvSpPr txBox="1"/>
          <p:nvPr/>
        </p:nvSpPr>
        <p:spPr>
          <a:xfrm>
            <a:off x="1117322" y="2222326"/>
            <a:ext cx="16053355" cy="6124754"/>
          </a:xfrm>
          <a:prstGeom prst="rect">
            <a:avLst/>
          </a:prstGeom>
          <a:noFill/>
        </p:spPr>
        <p:txBody>
          <a:bodyPr wrap="square" rtlCol="0">
            <a:spAutoFit/>
          </a:bodyPr>
          <a:lstStyle/>
          <a:p>
            <a:r>
              <a:rPr lang="en-US" sz="2800" spc="170" dirty="0">
                <a:solidFill>
                  <a:schemeClr val="bg1">
                    <a:lumMod val="75000"/>
                  </a:schemeClr>
                </a:solidFill>
                <a:latin typeface="Times New Roman" panose="02020603050405020304" pitchFamily="18" charset="0"/>
                <a:cs typeface="Times New Roman" panose="02020603050405020304" pitchFamily="18" charset="0"/>
              </a:rPr>
              <a:t>The require KPI which is given by our clients are first we have to find the total number of casualties happened in the year of 2021 and 2022.</a:t>
            </a:r>
          </a:p>
          <a:p>
            <a:r>
              <a:rPr lang="en-US" sz="2800" spc="170" dirty="0">
                <a:solidFill>
                  <a:schemeClr val="bg1">
                    <a:lumMod val="75000"/>
                  </a:schemeClr>
                </a:solidFill>
                <a:latin typeface="Times New Roman" panose="02020603050405020304" pitchFamily="18" charset="0"/>
                <a:cs typeface="Times New Roman" panose="02020603050405020304" pitchFamily="18" charset="0"/>
              </a:rPr>
              <a:t>So here I have added the total casualties by adding the all types of severity.</a:t>
            </a:r>
          </a:p>
          <a:p>
            <a:endParaRPr lang="en-US" sz="2800" spc="170" dirty="0">
              <a:solidFill>
                <a:schemeClr val="bg1">
                  <a:lumMod val="75000"/>
                </a:schemeClr>
              </a:solidFill>
              <a:latin typeface="Times New Roman" panose="02020603050405020304" pitchFamily="18" charset="0"/>
              <a:cs typeface="Times New Roman" panose="02020603050405020304" pitchFamily="18" charset="0"/>
            </a:endParaRPr>
          </a:p>
          <a:p>
            <a:r>
              <a:rPr lang="en-US" sz="2800" spc="170" dirty="0">
                <a:solidFill>
                  <a:schemeClr val="bg1">
                    <a:lumMod val="75000"/>
                  </a:schemeClr>
                </a:solidFill>
                <a:latin typeface="Times New Roman" panose="02020603050405020304" pitchFamily="18" charset="0"/>
                <a:cs typeface="Times New Roman" panose="02020603050405020304" pitchFamily="18" charset="0"/>
              </a:rPr>
              <a:t>After that the second requirement which was the Total Casualties and Percentage of total with respect to accident severity to find that I have used the formula =E10/($E$10+$E$11)</a:t>
            </a:r>
          </a:p>
          <a:p>
            <a:r>
              <a:rPr lang="en-US" sz="2800" spc="170" dirty="0">
                <a:solidFill>
                  <a:schemeClr val="bg1">
                    <a:lumMod val="75000"/>
                  </a:schemeClr>
                </a:solidFill>
                <a:latin typeface="Times New Roman" panose="02020603050405020304" pitchFamily="18" charset="0"/>
                <a:cs typeface="Times New Roman" panose="02020603050405020304" pitchFamily="18" charset="0"/>
              </a:rPr>
              <a:t>So here I got the total severity percentage when the situation was Fatal (1.7%) and for Serious severity the percentage is 14.2% and for slight severity, I got 84.1%.</a:t>
            </a:r>
          </a:p>
          <a:p>
            <a:endParaRPr lang="en-US" sz="2800" spc="170" dirty="0">
              <a:solidFill>
                <a:schemeClr val="bg1">
                  <a:lumMod val="75000"/>
                </a:schemeClr>
              </a:solidFill>
              <a:latin typeface="Times New Roman" panose="02020603050405020304" pitchFamily="18" charset="0"/>
              <a:cs typeface="Times New Roman" panose="02020603050405020304" pitchFamily="18" charset="0"/>
            </a:endParaRPr>
          </a:p>
          <a:p>
            <a:r>
              <a:rPr lang="en-US" sz="2800" spc="170" dirty="0">
                <a:solidFill>
                  <a:schemeClr val="bg1">
                    <a:lumMod val="75000"/>
                  </a:schemeClr>
                </a:solidFill>
                <a:latin typeface="Times New Roman" panose="02020603050405020304" pitchFamily="18" charset="0"/>
                <a:cs typeface="Times New Roman" panose="02020603050405020304" pitchFamily="18" charset="0"/>
              </a:rPr>
              <a:t>After that I found the casualties which happened by the types of vehicles so here in pivot table, we can clearly see that the most of casualties happened by Car followed by Van and Bike and so on.</a:t>
            </a:r>
          </a:p>
          <a:p>
            <a:endParaRPr lang="en-US" sz="2800" spc="170" dirty="0">
              <a:solidFill>
                <a:schemeClr val="bg1">
                  <a:lumMod val="75000"/>
                </a:schemeClr>
              </a:solidFill>
              <a:latin typeface="Times New Roman" panose="02020603050405020304" pitchFamily="18" charset="0"/>
              <a:cs typeface="Times New Roman" panose="02020603050405020304" pitchFamily="18" charset="0"/>
            </a:endParaRPr>
          </a:p>
          <a:p>
            <a:endParaRPr lang="en-US" sz="2800" spc="170" dirty="0">
              <a:solidFill>
                <a:schemeClr val="bg1">
                  <a:lumMod val="75000"/>
                </a:schemeClr>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F3DAB3DD-0497-991A-6E7A-CA7CFA85FA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57503" y="504012"/>
            <a:ext cx="7391400" cy="9526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Picture 11">
            <a:extLst>
              <a:ext uri="{FF2B5EF4-FFF2-40B4-BE49-F238E27FC236}">
                <a16:creationId xmlns:a16="http://schemas.microsoft.com/office/drawing/2014/main" id="{364C38DC-224F-1FA6-3934-E5D94B3C12C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330200" y="426721"/>
            <a:ext cx="4809997" cy="10711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2712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0A5494-3486-EC85-2B79-8A56C4846827}"/>
            </a:ext>
          </a:extLst>
        </p:cNvPr>
        <p:cNvGrpSpPr/>
        <p:nvPr/>
      </p:nvGrpSpPr>
      <p:grpSpPr>
        <a:xfrm>
          <a:off x="0" y="0"/>
          <a:ext cx="0" cy="0"/>
          <a:chOff x="0" y="0"/>
          <a:chExt cx="0" cy="0"/>
        </a:xfrm>
      </p:grpSpPr>
      <p:pic>
        <p:nvPicPr>
          <p:cNvPr id="20" name="object 20">
            <a:extLst>
              <a:ext uri="{FF2B5EF4-FFF2-40B4-BE49-F238E27FC236}">
                <a16:creationId xmlns:a16="http://schemas.microsoft.com/office/drawing/2014/main" id="{C0F19C42-2F82-F3AC-572D-9599511F973A}"/>
              </a:ext>
            </a:extLst>
          </p:cNvPr>
          <p:cNvPicPr/>
          <p:nvPr/>
        </p:nvPicPr>
        <p:blipFill>
          <a:blip r:embed="rId2" cstate="print"/>
          <a:stretch>
            <a:fillRect/>
          </a:stretch>
        </p:blipFill>
        <p:spPr>
          <a:xfrm>
            <a:off x="10285628" y="5249305"/>
            <a:ext cx="679176" cy="679176"/>
          </a:xfrm>
          <a:prstGeom prst="rect">
            <a:avLst/>
          </a:prstGeom>
        </p:spPr>
      </p:pic>
      <p:sp>
        <p:nvSpPr>
          <p:cNvPr id="21" name="object 21">
            <a:extLst>
              <a:ext uri="{FF2B5EF4-FFF2-40B4-BE49-F238E27FC236}">
                <a16:creationId xmlns:a16="http://schemas.microsoft.com/office/drawing/2014/main" id="{530B1EE9-C986-5A5C-C3A1-6FA29A792076}"/>
              </a:ext>
            </a:extLst>
          </p:cNvPr>
          <p:cNvSpPr/>
          <p:nvPr/>
        </p:nvSpPr>
        <p:spPr>
          <a:xfrm>
            <a:off x="0" y="9495861"/>
            <a:ext cx="13579475" cy="726440"/>
          </a:xfrm>
          <a:custGeom>
            <a:avLst/>
            <a:gdLst/>
            <a:ahLst/>
            <a:cxnLst/>
            <a:rect l="l" t="t" r="r" b="b"/>
            <a:pathLst>
              <a:path w="13579475" h="726440">
                <a:moveTo>
                  <a:pt x="0" y="726440"/>
                </a:moveTo>
                <a:lnTo>
                  <a:pt x="13579137" y="726440"/>
                </a:lnTo>
                <a:lnTo>
                  <a:pt x="13579137" y="0"/>
                </a:lnTo>
                <a:lnTo>
                  <a:pt x="0" y="0"/>
                </a:lnTo>
                <a:lnTo>
                  <a:pt x="0" y="726440"/>
                </a:lnTo>
                <a:close/>
              </a:path>
            </a:pathLst>
          </a:custGeom>
          <a:solidFill>
            <a:srgbClr val="520420"/>
          </a:solidFill>
        </p:spPr>
        <p:txBody>
          <a:bodyPr wrap="square" lIns="0" tIns="0" rIns="0" bIns="0" rtlCol="0"/>
          <a:lstStyle/>
          <a:p>
            <a:endParaRPr/>
          </a:p>
        </p:txBody>
      </p:sp>
      <p:grpSp>
        <p:nvGrpSpPr>
          <p:cNvPr id="22" name="object 22">
            <a:extLst>
              <a:ext uri="{FF2B5EF4-FFF2-40B4-BE49-F238E27FC236}">
                <a16:creationId xmlns:a16="http://schemas.microsoft.com/office/drawing/2014/main" id="{8CAC0EDB-C2BF-CAC4-824A-97AED810CAED}"/>
              </a:ext>
            </a:extLst>
          </p:cNvPr>
          <p:cNvGrpSpPr/>
          <p:nvPr/>
        </p:nvGrpSpPr>
        <p:grpSpPr>
          <a:xfrm>
            <a:off x="13579137" y="9560559"/>
            <a:ext cx="4709795" cy="726440"/>
            <a:chOff x="13579137" y="9560559"/>
            <a:chExt cx="4709795" cy="726440"/>
          </a:xfrm>
        </p:grpSpPr>
        <p:sp>
          <p:nvSpPr>
            <p:cNvPr id="23" name="object 23">
              <a:extLst>
                <a:ext uri="{FF2B5EF4-FFF2-40B4-BE49-F238E27FC236}">
                  <a16:creationId xmlns:a16="http://schemas.microsoft.com/office/drawing/2014/main" id="{16AE0BAD-3EF6-DBB5-4375-14B0482E9831}"/>
                </a:ext>
              </a:extLst>
            </p:cNvPr>
            <p:cNvSpPr/>
            <p:nvPr/>
          </p:nvSpPr>
          <p:spPr>
            <a:xfrm>
              <a:off x="18286809" y="9560559"/>
              <a:ext cx="1905" cy="726440"/>
            </a:xfrm>
            <a:custGeom>
              <a:avLst/>
              <a:gdLst/>
              <a:ahLst/>
              <a:cxnLst/>
              <a:rect l="l" t="t" r="r" b="b"/>
              <a:pathLst>
                <a:path w="1905" h="726440">
                  <a:moveTo>
                    <a:pt x="0" y="726440"/>
                  </a:moveTo>
                  <a:lnTo>
                    <a:pt x="1888" y="726440"/>
                  </a:lnTo>
                  <a:lnTo>
                    <a:pt x="1888" y="0"/>
                  </a:lnTo>
                  <a:lnTo>
                    <a:pt x="0" y="0"/>
                  </a:lnTo>
                  <a:lnTo>
                    <a:pt x="0" y="726440"/>
                  </a:lnTo>
                  <a:close/>
                </a:path>
              </a:pathLst>
            </a:custGeom>
            <a:solidFill>
              <a:srgbClr val="520420"/>
            </a:solidFill>
          </p:spPr>
          <p:txBody>
            <a:bodyPr wrap="square" lIns="0" tIns="0" rIns="0" bIns="0" rtlCol="0"/>
            <a:lstStyle/>
            <a:p>
              <a:endParaRPr/>
            </a:p>
          </p:txBody>
        </p:sp>
        <p:sp>
          <p:nvSpPr>
            <p:cNvPr id="24" name="object 24">
              <a:extLst>
                <a:ext uri="{FF2B5EF4-FFF2-40B4-BE49-F238E27FC236}">
                  <a16:creationId xmlns:a16="http://schemas.microsoft.com/office/drawing/2014/main" id="{5C07B437-95C8-1371-20D5-3792F78893D9}"/>
                </a:ext>
              </a:extLst>
            </p:cNvPr>
            <p:cNvSpPr/>
            <p:nvPr/>
          </p:nvSpPr>
          <p:spPr>
            <a:xfrm>
              <a:off x="13579137" y="9560559"/>
              <a:ext cx="4707890" cy="726440"/>
            </a:xfrm>
            <a:custGeom>
              <a:avLst/>
              <a:gdLst/>
              <a:ahLst/>
              <a:cxnLst/>
              <a:rect l="l" t="t" r="r" b="b"/>
              <a:pathLst>
                <a:path w="4707890" h="726440">
                  <a:moveTo>
                    <a:pt x="4707672" y="726440"/>
                  </a:moveTo>
                  <a:lnTo>
                    <a:pt x="0" y="726440"/>
                  </a:lnTo>
                  <a:lnTo>
                    <a:pt x="0" y="0"/>
                  </a:lnTo>
                  <a:lnTo>
                    <a:pt x="4707672" y="0"/>
                  </a:lnTo>
                  <a:lnTo>
                    <a:pt x="4707672" y="726440"/>
                  </a:lnTo>
                  <a:close/>
                </a:path>
              </a:pathLst>
            </a:custGeom>
            <a:solidFill>
              <a:srgbClr val="C82A44"/>
            </a:solidFill>
          </p:spPr>
          <p:txBody>
            <a:bodyPr wrap="square" lIns="0" tIns="0" rIns="0" bIns="0" rtlCol="0"/>
            <a:lstStyle/>
            <a:p>
              <a:endParaRPr/>
            </a:p>
          </p:txBody>
        </p:sp>
      </p:grpSp>
      <p:pic>
        <p:nvPicPr>
          <p:cNvPr id="28" name="object 28">
            <a:extLst>
              <a:ext uri="{FF2B5EF4-FFF2-40B4-BE49-F238E27FC236}">
                <a16:creationId xmlns:a16="http://schemas.microsoft.com/office/drawing/2014/main" id="{071630DD-A2E5-C8C3-0F75-4CF30D4FDA93}"/>
              </a:ext>
            </a:extLst>
          </p:cNvPr>
          <p:cNvPicPr/>
          <p:nvPr/>
        </p:nvPicPr>
        <p:blipFill>
          <a:blip r:embed="rId3" cstate="print"/>
          <a:stretch>
            <a:fillRect/>
          </a:stretch>
        </p:blipFill>
        <p:spPr>
          <a:xfrm>
            <a:off x="11628454" y="3873651"/>
            <a:ext cx="3901365" cy="1617229"/>
          </a:xfrm>
          <a:prstGeom prst="rect">
            <a:avLst/>
          </a:prstGeom>
        </p:spPr>
      </p:pic>
      <p:sp>
        <p:nvSpPr>
          <p:cNvPr id="29" name="object 29">
            <a:extLst>
              <a:ext uri="{FF2B5EF4-FFF2-40B4-BE49-F238E27FC236}">
                <a16:creationId xmlns:a16="http://schemas.microsoft.com/office/drawing/2014/main" id="{AFB8E865-0BEF-802C-8B4B-D24A2F151031}"/>
              </a:ext>
            </a:extLst>
          </p:cNvPr>
          <p:cNvSpPr txBox="1">
            <a:spLocks noGrp="1"/>
          </p:cNvSpPr>
          <p:nvPr>
            <p:ph type="title"/>
          </p:nvPr>
        </p:nvSpPr>
        <p:spPr>
          <a:xfrm>
            <a:off x="381000" y="419100"/>
            <a:ext cx="17602200" cy="9078767"/>
          </a:xfrm>
          <a:prstGeom prst="rect">
            <a:avLst/>
          </a:prstGeom>
        </p:spPr>
        <p:txBody>
          <a:bodyPr vert="horz" wrap="square" lIns="0" tIns="29845" rIns="0" bIns="0" rtlCol="0">
            <a:spAutoFit/>
          </a:bodyPr>
          <a:lstStyle/>
          <a:p>
            <a:pPr marL="12700" marR="5080">
              <a:spcBef>
                <a:spcPts val="235"/>
              </a:spcBef>
            </a:pP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endParaRPr sz="2800" spc="170" dirty="0">
              <a:solidFill>
                <a:schemeClr val="accent6">
                  <a:lumMod val="20000"/>
                  <a:lumOff val="80000"/>
                </a:schemeClr>
              </a:solidFill>
              <a:latin typeface="Times New Roman" panose="02020603050405020304" pitchFamily="18" charset="0"/>
              <a:cs typeface="Times New Roman" panose="02020603050405020304" pitchFamily="18" charset="0"/>
            </a:endParaRPr>
          </a:p>
        </p:txBody>
      </p:sp>
      <p:sp>
        <p:nvSpPr>
          <p:cNvPr id="37" name="object 37">
            <a:extLst>
              <a:ext uri="{FF2B5EF4-FFF2-40B4-BE49-F238E27FC236}">
                <a16:creationId xmlns:a16="http://schemas.microsoft.com/office/drawing/2014/main" id="{8A7E3892-5909-8507-02AA-420E870D891B}"/>
              </a:ext>
            </a:extLst>
          </p:cNvPr>
          <p:cNvSpPr txBox="1"/>
          <p:nvPr/>
        </p:nvSpPr>
        <p:spPr>
          <a:xfrm>
            <a:off x="16579770" y="9757727"/>
            <a:ext cx="692785" cy="269304"/>
          </a:xfrm>
          <a:prstGeom prst="rect">
            <a:avLst/>
          </a:prstGeom>
        </p:spPr>
        <p:txBody>
          <a:bodyPr vert="horz" wrap="square" lIns="0" tIns="0" rIns="0" bIns="0" rtlCol="0">
            <a:spAutoFit/>
          </a:bodyPr>
          <a:lstStyle/>
          <a:p>
            <a:pPr marL="12700">
              <a:lnSpc>
                <a:spcPts val="2080"/>
              </a:lnSpc>
            </a:pPr>
            <a:r>
              <a:rPr sz="1800" b="1" spc="135" dirty="0">
                <a:solidFill>
                  <a:srgbClr val="FFFFFF"/>
                </a:solidFill>
                <a:latin typeface="Arial"/>
                <a:cs typeface="Arial"/>
              </a:rPr>
              <a:t>0</a:t>
            </a:r>
            <a:r>
              <a:rPr lang="en-US" sz="1800" b="1" spc="135" dirty="0">
                <a:solidFill>
                  <a:srgbClr val="FFFFFF"/>
                </a:solidFill>
                <a:latin typeface="Arial"/>
                <a:cs typeface="Arial"/>
              </a:rPr>
              <a:t>6</a:t>
            </a:r>
            <a:endParaRPr sz="1800" dirty="0">
              <a:latin typeface="Arial"/>
              <a:cs typeface="Arial"/>
            </a:endParaRPr>
          </a:p>
        </p:txBody>
      </p:sp>
      <p:pic>
        <p:nvPicPr>
          <p:cNvPr id="3" name="Picture 2">
            <a:extLst>
              <a:ext uri="{FF2B5EF4-FFF2-40B4-BE49-F238E27FC236}">
                <a16:creationId xmlns:a16="http://schemas.microsoft.com/office/drawing/2014/main" id="{823829F3-0F68-5DDA-9B78-1C9236D587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939" y="348788"/>
            <a:ext cx="6403262" cy="34104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Box 4">
            <a:extLst>
              <a:ext uri="{FF2B5EF4-FFF2-40B4-BE49-F238E27FC236}">
                <a16:creationId xmlns:a16="http://schemas.microsoft.com/office/drawing/2014/main" id="{57919193-4BB7-A6BC-49B2-F5873E50DBDC}"/>
              </a:ext>
            </a:extLst>
          </p:cNvPr>
          <p:cNvSpPr txBox="1"/>
          <p:nvPr/>
        </p:nvSpPr>
        <p:spPr>
          <a:xfrm flipH="1">
            <a:off x="530938" y="3873651"/>
            <a:ext cx="17223662" cy="3108543"/>
          </a:xfrm>
          <a:prstGeom prst="rect">
            <a:avLst/>
          </a:prstGeom>
          <a:noFill/>
        </p:spPr>
        <p:txBody>
          <a:bodyPr wrap="square" rtlCol="0">
            <a:spAutoFit/>
          </a:bodyPr>
          <a:lstStyle/>
          <a:p>
            <a:pPr algn="just"/>
            <a:r>
              <a:rPr lang="en-US" sz="2800" spc="170" dirty="0">
                <a:solidFill>
                  <a:schemeClr val="bg1">
                    <a:lumMod val="75000"/>
                  </a:schemeClr>
                </a:solidFill>
                <a:latin typeface="Times New Roman" panose="02020603050405020304" pitchFamily="18" charset="0"/>
                <a:cs typeface="Times New Roman" panose="02020603050405020304" pitchFamily="18" charset="0"/>
              </a:rPr>
              <a:t>Our Secondary KPI was to find the monthly trends of the years 2021 and 2022.</a:t>
            </a:r>
          </a:p>
          <a:p>
            <a:pPr algn="just"/>
            <a:r>
              <a:rPr lang="en-US" sz="2800" spc="170" dirty="0">
                <a:solidFill>
                  <a:schemeClr val="bg1">
                    <a:lumMod val="75000"/>
                  </a:schemeClr>
                </a:solidFill>
                <a:latin typeface="Times New Roman" panose="02020603050405020304" pitchFamily="18" charset="0"/>
                <a:cs typeface="Times New Roman" panose="02020603050405020304" pitchFamily="18" charset="0"/>
              </a:rPr>
              <a:t>Here we can clearly see, in the pivot table in the year 2021 there are higher number of casualties compare to  next year. Here in monthly trend, we can see that in which month high numbers of casualties happened.</a:t>
            </a:r>
          </a:p>
          <a:p>
            <a:pPr algn="just"/>
            <a:endParaRPr lang="en-US" sz="2800" spc="170" dirty="0">
              <a:solidFill>
                <a:schemeClr val="bg1">
                  <a:lumMod val="75000"/>
                </a:schemeClr>
              </a:solidFill>
              <a:latin typeface="Times New Roman" panose="02020603050405020304" pitchFamily="18" charset="0"/>
              <a:cs typeface="Times New Roman" panose="02020603050405020304" pitchFamily="18" charset="0"/>
            </a:endParaRPr>
          </a:p>
          <a:p>
            <a:pPr algn="just"/>
            <a:r>
              <a:rPr lang="en-US" sz="2800" spc="170" dirty="0">
                <a:solidFill>
                  <a:schemeClr val="bg1">
                    <a:lumMod val="75000"/>
                  </a:schemeClr>
                </a:solidFill>
                <a:latin typeface="Times New Roman" panose="02020603050405020304" pitchFamily="18" charset="0"/>
                <a:cs typeface="Times New Roman" panose="02020603050405020304" pitchFamily="18" charset="0"/>
              </a:rPr>
              <a:t>The second pivot table which shows that the total casualties by the types of roads, here the more numbers of accident was occurred in the single carriageway followed by dual and roundabout and so on.</a:t>
            </a:r>
          </a:p>
        </p:txBody>
      </p:sp>
      <p:pic>
        <p:nvPicPr>
          <p:cNvPr id="7" name="Picture 6">
            <a:extLst>
              <a:ext uri="{FF2B5EF4-FFF2-40B4-BE49-F238E27FC236}">
                <a16:creationId xmlns:a16="http://schemas.microsoft.com/office/drawing/2014/main" id="{285D64BE-8AE8-A0A6-831D-6930BF6064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48600" y="348787"/>
            <a:ext cx="6814596" cy="32926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725446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8AFF9A-A95C-3A0E-BF18-46EBD8F38CEF}"/>
            </a:ext>
          </a:extLst>
        </p:cNvPr>
        <p:cNvGrpSpPr/>
        <p:nvPr/>
      </p:nvGrpSpPr>
      <p:grpSpPr>
        <a:xfrm>
          <a:off x="0" y="0"/>
          <a:ext cx="0" cy="0"/>
          <a:chOff x="0" y="0"/>
          <a:chExt cx="0" cy="0"/>
        </a:xfrm>
      </p:grpSpPr>
      <p:pic>
        <p:nvPicPr>
          <p:cNvPr id="20" name="object 20">
            <a:extLst>
              <a:ext uri="{FF2B5EF4-FFF2-40B4-BE49-F238E27FC236}">
                <a16:creationId xmlns:a16="http://schemas.microsoft.com/office/drawing/2014/main" id="{57530B5D-E357-2F00-BBC0-967E1F571F3C}"/>
              </a:ext>
            </a:extLst>
          </p:cNvPr>
          <p:cNvPicPr/>
          <p:nvPr/>
        </p:nvPicPr>
        <p:blipFill>
          <a:blip r:embed="rId2" cstate="print"/>
          <a:stretch>
            <a:fillRect/>
          </a:stretch>
        </p:blipFill>
        <p:spPr>
          <a:xfrm>
            <a:off x="10285628" y="5249305"/>
            <a:ext cx="679176" cy="679176"/>
          </a:xfrm>
          <a:prstGeom prst="rect">
            <a:avLst/>
          </a:prstGeom>
        </p:spPr>
      </p:pic>
      <p:sp>
        <p:nvSpPr>
          <p:cNvPr id="21" name="object 21">
            <a:extLst>
              <a:ext uri="{FF2B5EF4-FFF2-40B4-BE49-F238E27FC236}">
                <a16:creationId xmlns:a16="http://schemas.microsoft.com/office/drawing/2014/main" id="{5B3D4DD0-4032-0592-279D-DF1F5C6BA00C}"/>
              </a:ext>
            </a:extLst>
          </p:cNvPr>
          <p:cNvSpPr/>
          <p:nvPr/>
        </p:nvSpPr>
        <p:spPr>
          <a:xfrm>
            <a:off x="0" y="9495861"/>
            <a:ext cx="13579475" cy="726440"/>
          </a:xfrm>
          <a:custGeom>
            <a:avLst/>
            <a:gdLst/>
            <a:ahLst/>
            <a:cxnLst/>
            <a:rect l="l" t="t" r="r" b="b"/>
            <a:pathLst>
              <a:path w="13579475" h="726440">
                <a:moveTo>
                  <a:pt x="0" y="726440"/>
                </a:moveTo>
                <a:lnTo>
                  <a:pt x="13579137" y="726440"/>
                </a:lnTo>
                <a:lnTo>
                  <a:pt x="13579137" y="0"/>
                </a:lnTo>
                <a:lnTo>
                  <a:pt x="0" y="0"/>
                </a:lnTo>
                <a:lnTo>
                  <a:pt x="0" y="726440"/>
                </a:lnTo>
                <a:close/>
              </a:path>
            </a:pathLst>
          </a:custGeom>
          <a:solidFill>
            <a:srgbClr val="520420"/>
          </a:solidFill>
        </p:spPr>
        <p:txBody>
          <a:bodyPr wrap="square" lIns="0" tIns="0" rIns="0" bIns="0" rtlCol="0"/>
          <a:lstStyle/>
          <a:p>
            <a:endParaRPr/>
          </a:p>
        </p:txBody>
      </p:sp>
      <p:grpSp>
        <p:nvGrpSpPr>
          <p:cNvPr id="22" name="object 22">
            <a:extLst>
              <a:ext uri="{FF2B5EF4-FFF2-40B4-BE49-F238E27FC236}">
                <a16:creationId xmlns:a16="http://schemas.microsoft.com/office/drawing/2014/main" id="{4C628690-DE13-3689-78EA-4CDF70D0DB82}"/>
              </a:ext>
            </a:extLst>
          </p:cNvPr>
          <p:cNvGrpSpPr/>
          <p:nvPr/>
        </p:nvGrpSpPr>
        <p:grpSpPr>
          <a:xfrm>
            <a:off x="13579137" y="9560559"/>
            <a:ext cx="4709795" cy="726440"/>
            <a:chOff x="13579137" y="9560559"/>
            <a:chExt cx="4709795" cy="726440"/>
          </a:xfrm>
        </p:grpSpPr>
        <p:sp>
          <p:nvSpPr>
            <p:cNvPr id="23" name="object 23">
              <a:extLst>
                <a:ext uri="{FF2B5EF4-FFF2-40B4-BE49-F238E27FC236}">
                  <a16:creationId xmlns:a16="http://schemas.microsoft.com/office/drawing/2014/main" id="{728C0402-B26E-7CC9-8BAD-8D48FDAD4B4F}"/>
                </a:ext>
              </a:extLst>
            </p:cNvPr>
            <p:cNvSpPr/>
            <p:nvPr/>
          </p:nvSpPr>
          <p:spPr>
            <a:xfrm>
              <a:off x="18286809" y="9560559"/>
              <a:ext cx="1905" cy="726440"/>
            </a:xfrm>
            <a:custGeom>
              <a:avLst/>
              <a:gdLst/>
              <a:ahLst/>
              <a:cxnLst/>
              <a:rect l="l" t="t" r="r" b="b"/>
              <a:pathLst>
                <a:path w="1905" h="726440">
                  <a:moveTo>
                    <a:pt x="0" y="726440"/>
                  </a:moveTo>
                  <a:lnTo>
                    <a:pt x="1888" y="726440"/>
                  </a:lnTo>
                  <a:lnTo>
                    <a:pt x="1888" y="0"/>
                  </a:lnTo>
                  <a:lnTo>
                    <a:pt x="0" y="0"/>
                  </a:lnTo>
                  <a:lnTo>
                    <a:pt x="0" y="726440"/>
                  </a:lnTo>
                  <a:close/>
                </a:path>
              </a:pathLst>
            </a:custGeom>
            <a:solidFill>
              <a:srgbClr val="520420"/>
            </a:solidFill>
          </p:spPr>
          <p:txBody>
            <a:bodyPr wrap="square" lIns="0" tIns="0" rIns="0" bIns="0" rtlCol="0"/>
            <a:lstStyle/>
            <a:p>
              <a:endParaRPr/>
            </a:p>
          </p:txBody>
        </p:sp>
        <p:sp>
          <p:nvSpPr>
            <p:cNvPr id="24" name="object 24">
              <a:extLst>
                <a:ext uri="{FF2B5EF4-FFF2-40B4-BE49-F238E27FC236}">
                  <a16:creationId xmlns:a16="http://schemas.microsoft.com/office/drawing/2014/main" id="{2A0A4A68-2F8A-0C16-67F0-0B62388A0F4B}"/>
                </a:ext>
              </a:extLst>
            </p:cNvPr>
            <p:cNvSpPr/>
            <p:nvPr/>
          </p:nvSpPr>
          <p:spPr>
            <a:xfrm>
              <a:off x="13579137" y="9560559"/>
              <a:ext cx="4707890" cy="726440"/>
            </a:xfrm>
            <a:custGeom>
              <a:avLst/>
              <a:gdLst/>
              <a:ahLst/>
              <a:cxnLst/>
              <a:rect l="l" t="t" r="r" b="b"/>
              <a:pathLst>
                <a:path w="4707890" h="726440">
                  <a:moveTo>
                    <a:pt x="4707672" y="726440"/>
                  </a:moveTo>
                  <a:lnTo>
                    <a:pt x="0" y="726440"/>
                  </a:lnTo>
                  <a:lnTo>
                    <a:pt x="0" y="0"/>
                  </a:lnTo>
                  <a:lnTo>
                    <a:pt x="4707672" y="0"/>
                  </a:lnTo>
                  <a:lnTo>
                    <a:pt x="4707672" y="726440"/>
                  </a:lnTo>
                  <a:close/>
                </a:path>
              </a:pathLst>
            </a:custGeom>
            <a:solidFill>
              <a:srgbClr val="C82A44"/>
            </a:solidFill>
          </p:spPr>
          <p:txBody>
            <a:bodyPr wrap="square" lIns="0" tIns="0" rIns="0" bIns="0" rtlCol="0"/>
            <a:lstStyle/>
            <a:p>
              <a:endParaRPr/>
            </a:p>
          </p:txBody>
        </p:sp>
      </p:grpSp>
      <p:pic>
        <p:nvPicPr>
          <p:cNvPr id="28" name="object 28">
            <a:extLst>
              <a:ext uri="{FF2B5EF4-FFF2-40B4-BE49-F238E27FC236}">
                <a16:creationId xmlns:a16="http://schemas.microsoft.com/office/drawing/2014/main" id="{8ED97B54-1499-0AD2-20D0-89544258AEA9}"/>
              </a:ext>
            </a:extLst>
          </p:cNvPr>
          <p:cNvPicPr/>
          <p:nvPr/>
        </p:nvPicPr>
        <p:blipFill>
          <a:blip r:embed="rId3" cstate="print"/>
          <a:stretch>
            <a:fillRect/>
          </a:stretch>
        </p:blipFill>
        <p:spPr>
          <a:xfrm>
            <a:off x="11628454" y="3873651"/>
            <a:ext cx="3901365" cy="1617229"/>
          </a:xfrm>
          <a:prstGeom prst="rect">
            <a:avLst/>
          </a:prstGeom>
        </p:spPr>
      </p:pic>
      <p:sp>
        <p:nvSpPr>
          <p:cNvPr id="29" name="object 29">
            <a:extLst>
              <a:ext uri="{FF2B5EF4-FFF2-40B4-BE49-F238E27FC236}">
                <a16:creationId xmlns:a16="http://schemas.microsoft.com/office/drawing/2014/main" id="{9C4A1B01-1FFC-45CD-1DE8-95429EC44BDD}"/>
              </a:ext>
            </a:extLst>
          </p:cNvPr>
          <p:cNvSpPr txBox="1">
            <a:spLocks noGrp="1"/>
          </p:cNvSpPr>
          <p:nvPr>
            <p:ph type="title"/>
          </p:nvPr>
        </p:nvSpPr>
        <p:spPr>
          <a:xfrm>
            <a:off x="381000" y="419100"/>
            <a:ext cx="17602200" cy="9078767"/>
          </a:xfrm>
          <a:prstGeom prst="rect">
            <a:avLst/>
          </a:prstGeom>
        </p:spPr>
        <p:txBody>
          <a:bodyPr vert="horz" wrap="square" lIns="0" tIns="29845" rIns="0" bIns="0" rtlCol="0">
            <a:spAutoFit/>
          </a:bodyPr>
          <a:lstStyle/>
          <a:p>
            <a:pPr marL="12700" marR="5080">
              <a:spcBef>
                <a:spcPts val="235"/>
              </a:spcBef>
            </a:pP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endParaRPr sz="2800" spc="170" dirty="0">
              <a:solidFill>
                <a:schemeClr val="accent6">
                  <a:lumMod val="20000"/>
                  <a:lumOff val="80000"/>
                </a:schemeClr>
              </a:solidFill>
              <a:latin typeface="Times New Roman" panose="02020603050405020304" pitchFamily="18" charset="0"/>
              <a:cs typeface="Times New Roman" panose="02020603050405020304" pitchFamily="18" charset="0"/>
            </a:endParaRPr>
          </a:p>
        </p:txBody>
      </p:sp>
      <p:sp>
        <p:nvSpPr>
          <p:cNvPr id="37" name="object 37">
            <a:extLst>
              <a:ext uri="{FF2B5EF4-FFF2-40B4-BE49-F238E27FC236}">
                <a16:creationId xmlns:a16="http://schemas.microsoft.com/office/drawing/2014/main" id="{4DFEC935-F6A3-457E-F663-831EE09B3032}"/>
              </a:ext>
            </a:extLst>
          </p:cNvPr>
          <p:cNvSpPr txBox="1"/>
          <p:nvPr/>
        </p:nvSpPr>
        <p:spPr>
          <a:xfrm>
            <a:off x="16579770" y="9757727"/>
            <a:ext cx="692785" cy="269304"/>
          </a:xfrm>
          <a:prstGeom prst="rect">
            <a:avLst/>
          </a:prstGeom>
        </p:spPr>
        <p:txBody>
          <a:bodyPr vert="horz" wrap="square" lIns="0" tIns="0" rIns="0" bIns="0" rtlCol="0">
            <a:spAutoFit/>
          </a:bodyPr>
          <a:lstStyle/>
          <a:p>
            <a:pPr marL="12700">
              <a:lnSpc>
                <a:spcPts val="2080"/>
              </a:lnSpc>
            </a:pPr>
            <a:r>
              <a:rPr sz="1800" b="1" spc="135" dirty="0">
                <a:solidFill>
                  <a:srgbClr val="FFFFFF"/>
                </a:solidFill>
                <a:latin typeface="Arial"/>
                <a:cs typeface="Arial"/>
              </a:rPr>
              <a:t>0</a:t>
            </a:r>
            <a:r>
              <a:rPr lang="en-US" b="1" spc="135" dirty="0">
                <a:solidFill>
                  <a:srgbClr val="FFFFFF"/>
                </a:solidFill>
                <a:latin typeface="Arial"/>
                <a:cs typeface="Arial"/>
              </a:rPr>
              <a:t>7</a:t>
            </a:r>
            <a:endParaRPr sz="1800" dirty="0">
              <a:latin typeface="Arial"/>
              <a:cs typeface="Arial"/>
            </a:endParaRPr>
          </a:p>
        </p:txBody>
      </p:sp>
      <p:pic>
        <p:nvPicPr>
          <p:cNvPr id="4" name="Picture 3">
            <a:extLst>
              <a:ext uri="{FF2B5EF4-FFF2-40B4-BE49-F238E27FC236}">
                <a16:creationId xmlns:a16="http://schemas.microsoft.com/office/drawing/2014/main" id="{206BC2BF-C459-A43C-0186-7657B58673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96400" y="385353"/>
            <a:ext cx="4976273" cy="14858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a:extLst>
              <a:ext uri="{FF2B5EF4-FFF2-40B4-BE49-F238E27FC236}">
                <a16:creationId xmlns:a16="http://schemas.microsoft.com/office/drawing/2014/main" id="{77B9963E-C942-482A-08D3-F4A87B33DAD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08137" y="419100"/>
            <a:ext cx="5181600" cy="14858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TextBox 8">
            <a:extLst>
              <a:ext uri="{FF2B5EF4-FFF2-40B4-BE49-F238E27FC236}">
                <a16:creationId xmlns:a16="http://schemas.microsoft.com/office/drawing/2014/main" id="{A3FC3DAC-1710-A9CA-C038-0FC524278247}"/>
              </a:ext>
            </a:extLst>
          </p:cNvPr>
          <p:cNvSpPr txBox="1"/>
          <p:nvPr/>
        </p:nvSpPr>
        <p:spPr>
          <a:xfrm>
            <a:off x="1608137" y="3086100"/>
            <a:ext cx="14971633" cy="2246769"/>
          </a:xfrm>
          <a:prstGeom prst="rect">
            <a:avLst/>
          </a:prstGeom>
          <a:noFill/>
        </p:spPr>
        <p:txBody>
          <a:bodyPr wrap="square" rtlCol="0">
            <a:spAutoFit/>
          </a:bodyPr>
          <a:lstStyle/>
          <a:p>
            <a:r>
              <a:rPr lang="en-US" sz="2800" spc="170" dirty="0">
                <a:solidFill>
                  <a:schemeClr val="bg1">
                    <a:lumMod val="75000"/>
                  </a:schemeClr>
                </a:solidFill>
                <a:latin typeface="Times New Roman" panose="02020603050405020304" pitchFamily="18" charset="0"/>
                <a:cs typeface="Times New Roman" panose="02020603050405020304" pitchFamily="18" charset="0"/>
              </a:rPr>
              <a:t>The last two requirements are to find the light condition when the Accident happened that is whether it was happened in day or in night and the last one is the where is accident happened, whether it is in urban area or in rural areas, here we can clearly see that in a day there is more chances of accident and in second pivot table, there is more numbers of accident happened in Urban Area.</a:t>
            </a:r>
          </a:p>
        </p:txBody>
      </p:sp>
    </p:spTree>
    <p:extLst>
      <p:ext uri="{BB962C8B-B14F-4D97-AF65-F5344CB8AC3E}">
        <p14:creationId xmlns:p14="http://schemas.microsoft.com/office/powerpoint/2010/main" val="3626253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3A666F-D64A-184D-E8AC-65A348E5D0B9}"/>
            </a:ext>
          </a:extLst>
        </p:cNvPr>
        <p:cNvGrpSpPr/>
        <p:nvPr/>
      </p:nvGrpSpPr>
      <p:grpSpPr>
        <a:xfrm>
          <a:off x="0" y="0"/>
          <a:ext cx="0" cy="0"/>
          <a:chOff x="0" y="0"/>
          <a:chExt cx="0" cy="0"/>
        </a:xfrm>
      </p:grpSpPr>
      <p:pic>
        <p:nvPicPr>
          <p:cNvPr id="20" name="object 20">
            <a:extLst>
              <a:ext uri="{FF2B5EF4-FFF2-40B4-BE49-F238E27FC236}">
                <a16:creationId xmlns:a16="http://schemas.microsoft.com/office/drawing/2014/main" id="{E37994C3-83A5-B57A-BFA6-CEDB40275018}"/>
              </a:ext>
            </a:extLst>
          </p:cNvPr>
          <p:cNvPicPr/>
          <p:nvPr/>
        </p:nvPicPr>
        <p:blipFill>
          <a:blip r:embed="rId2" cstate="print"/>
          <a:stretch>
            <a:fillRect/>
          </a:stretch>
        </p:blipFill>
        <p:spPr>
          <a:xfrm>
            <a:off x="10285628" y="5249305"/>
            <a:ext cx="679176" cy="679176"/>
          </a:xfrm>
          <a:prstGeom prst="rect">
            <a:avLst/>
          </a:prstGeom>
        </p:spPr>
      </p:pic>
      <p:sp>
        <p:nvSpPr>
          <p:cNvPr id="21" name="object 21">
            <a:extLst>
              <a:ext uri="{FF2B5EF4-FFF2-40B4-BE49-F238E27FC236}">
                <a16:creationId xmlns:a16="http://schemas.microsoft.com/office/drawing/2014/main" id="{EBC74A4A-29BE-E614-1E01-EC59C173AFB6}"/>
              </a:ext>
            </a:extLst>
          </p:cNvPr>
          <p:cNvSpPr/>
          <p:nvPr/>
        </p:nvSpPr>
        <p:spPr>
          <a:xfrm>
            <a:off x="0" y="9495861"/>
            <a:ext cx="13579475" cy="726440"/>
          </a:xfrm>
          <a:custGeom>
            <a:avLst/>
            <a:gdLst/>
            <a:ahLst/>
            <a:cxnLst/>
            <a:rect l="l" t="t" r="r" b="b"/>
            <a:pathLst>
              <a:path w="13579475" h="726440">
                <a:moveTo>
                  <a:pt x="0" y="726440"/>
                </a:moveTo>
                <a:lnTo>
                  <a:pt x="13579137" y="726440"/>
                </a:lnTo>
                <a:lnTo>
                  <a:pt x="13579137" y="0"/>
                </a:lnTo>
                <a:lnTo>
                  <a:pt x="0" y="0"/>
                </a:lnTo>
                <a:lnTo>
                  <a:pt x="0" y="726440"/>
                </a:lnTo>
                <a:close/>
              </a:path>
            </a:pathLst>
          </a:custGeom>
          <a:solidFill>
            <a:srgbClr val="520420"/>
          </a:solidFill>
        </p:spPr>
        <p:txBody>
          <a:bodyPr wrap="square" lIns="0" tIns="0" rIns="0" bIns="0" rtlCol="0"/>
          <a:lstStyle/>
          <a:p>
            <a:endParaRPr/>
          </a:p>
        </p:txBody>
      </p:sp>
      <p:grpSp>
        <p:nvGrpSpPr>
          <p:cNvPr id="22" name="object 22">
            <a:extLst>
              <a:ext uri="{FF2B5EF4-FFF2-40B4-BE49-F238E27FC236}">
                <a16:creationId xmlns:a16="http://schemas.microsoft.com/office/drawing/2014/main" id="{F34A4772-4D6F-457F-D20D-F357B8BF17FE}"/>
              </a:ext>
            </a:extLst>
          </p:cNvPr>
          <p:cNvGrpSpPr/>
          <p:nvPr/>
        </p:nvGrpSpPr>
        <p:grpSpPr>
          <a:xfrm>
            <a:off x="13579137" y="9560559"/>
            <a:ext cx="4709795" cy="726440"/>
            <a:chOff x="13579137" y="9560559"/>
            <a:chExt cx="4709795" cy="726440"/>
          </a:xfrm>
        </p:grpSpPr>
        <p:sp>
          <p:nvSpPr>
            <p:cNvPr id="23" name="object 23">
              <a:extLst>
                <a:ext uri="{FF2B5EF4-FFF2-40B4-BE49-F238E27FC236}">
                  <a16:creationId xmlns:a16="http://schemas.microsoft.com/office/drawing/2014/main" id="{005CE074-8F11-A8DD-B1BE-B485373F84F2}"/>
                </a:ext>
              </a:extLst>
            </p:cNvPr>
            <p:cNvSpPr/>
            <p:nvPr/>
          </p:nvSpPr>
          <p:spPr>
            <a:xfrm>
              <a:off x="18286809" y="9560559"/>
              <a:ext cx="1905" cy="726440"/>
            </a:xfrm>
            <a:custGeom>
              <a:avLst/>
              <a:gdLst/>
              <a:ahLst/>
              <a:cxnLst/>
              <a:rect l="l" t="t" r="r" b="b"/>
              <a:pathLst>
                <a:path w="1905" h="726440">
                  <a:moveTo>
                    <a:pt x="0" y="726440"/>
                  </a:moveTo>
                  <a:lnTo>
                    <a:pt x="1888" y="726440"/>
                  </a:lnTo>
                  <a:lnTo>
                    <a:pt x="1888" y="0"/>
                  </a:lnTo>
                  <a:lnTo>
                    <a:pt x="0" y="0"/>
                  </a:lnTo>
                  <a:lnTo>
                    <a:pt x="0" y="726440"/>
                  </a:lnTo>
                  <a:close/>
                </a:path>
              </a:pathLst>
            </a:custGeom>
            <a:solidFill>
              <a:srgbClr val="520420"/>
            </a:solidFill>
          </p:spPr>
          <p:txBody>
            <a:bodyPr wrap="square" lIns="0" tIns="0" rIns="0" bIns="0" rtlCol="0"/>
            <a:lstStyle/>
            <a:p>
              <a:endParaRPr/>
            </a:p>
          </p:txBody>
        </p:sp>
        <p:sp>
          <p:nvSpPr>
            <p:cNvPr id="24" name="object 24">
              <a:extLst>
                <a:ext uri="{FF2B5EF4-FFF2-40B4-BE49-F238E27FC236}">
                  <a16:creationId xmlns:a16="http://schemas.microsoft.com/office/drawing/2014/main" id="{FE5ACFB4-35F8-F30F-7519-A03A0829FF65}"/>
                </a:ext>
              </a:extLst>
            </p:cNvPr>
            <p:cNvSpPr/>
            <p:nvPr/>
          </p:nvSpPr>
          <p:spPr>
            <a:xfrm>
              <a:off x="13579137" y="9560559"/>
              <a:ext cx="4707890" cy="726440"/>
            </a:xfrm>
            <a:custGeom>
              <a:avLst/>
              <a:gdLst/>
              <a:ahLst/>
              <a:cxnLst/>
              <a:rect l="l" t="t" r="r" b="b"/>
              <a:pathLst>
                <a:path w="4707890" h="726440">
                  <a:moveTo>
                    <a:pt x="4707672" y="726440"/>
                  </a:moveTo>
                  <a:lnTo>
                    <a:pt x="0" y="726440"/>
                  </a:lnTo>
                  <a:lnTo>
                    <a:pt x="0" y="0"/>
                  </a:lnTo>
                  <a:lnTo>
                    <a:pt x="4707672" y="0"/>
                  </a:lnTo>
                  <a:lnTo>
                    <a:pt x="4707672" y="726440"/>
                  </a:lnTo>
                  <a:close/>
                </a:path>
              </a:pathLst>
            </a:custGeom>
            <a:solidFill>
              <a:srgbClr val="C82A44"/>
            </a:solidFill>
          </p:spPr>
          <p:txBody>
            <a:bodyPr wrap="square" lIns="0" tIns="0" rIns="0" bIns="0" rtlCol="0"/>
            <a:lstStyle/>
            <a:p>
              <a:endParaRPr/>
            </a:p>
          </p:txBody>
        </p:sp>
      </p:grpSp>
      <p:pic>
        <p:nvPicPr>
          <p:cNvPr id="28" name="object 28">
            <a:extLst>
              <a:ext uri="{FF2B5EF4-FFF2-40B4-BE49-F238E27FC236}">
                <a16:creationId xmlns:a16="http://schemas.microsoft.com/office/drawing/2014/main" id="{A99EB560-C71E-0441-4049-116F616D1A9A}"/>
              </a:ext>
            </a:extLst>
          </p:cNvPr>
          <p:cNvPicPr/>
          <p:nvPr/>
        </p:nvPicPr>
        <p:blipFill>
          <a:blip r:embed="rId3" cstate="print"/>
          <a:stretch>
            <a:fillRect/>
          </a:stretch>
        </p:blipFill>
        <p:spPr>
          <a:xfrm>
            <a:off x="11628454" y="3873651"/>
            <a:ext cx="3901365" cy="1617229"/>
          </a:xfrm>
          <a:prstGeom prst="rect">
            <a:avLst/>
          </a:prstGeom>
        </p:spPr>
      </p:pic>
      <p:sp>
        <p:nvSpPr>
          <p:cNvPr id="29" name="object 29">
            <a:extLst>
              <a:ext uri="{FF2B5EF4-FFF2-40B4-BE49-F238E27FC236}">
                <a16:creationId xmlns:a16="http://schemas.microsoft.com/office/drawing/2014/main" id="{8B6B3B32-7286-678E-927C-C25C3789F760}"/>
              </a:ext>
            </a:extLst>
          </p:cNvPr>
          <p:cNvSpPr txBox="1">
            <a:spLocks noGrp="1"/>
          </p:cNvSpPr>
          <p:nvPr>
            <p:ph type="title"/>
          </p:nvPr>
        </p:nvSpPr>
        <p:spPr>
          <a:xfrm>
            <a:off x="381000" y="419100"/>
            <a:ext cx="17602200" cy="9078767"/>
          </a:xfrm>
          <a:prstGeom prst="rect">
            <a:avLst/>
          </a:prstGeom>
        </p:spPr>
        <p:txBody>
          <a:bodyPr vert="horz" wrap="square" lIns="0" tIns="29845" rIns="0" bIns="0" rtlCol="0">
            <a:spAutoFit/>
          </a:bodyPr>
          <a:lstStyle/>
          <a:p>
            <a:pPr marL="12700" marR="5080">
              <a:spcBef>
                <a:spcPts val="235"/>
              </a:spcBef>
            </a:pP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endParaRPr sz="2800" spc="170" dirty="0">
              <a:solidFill>
                <a:schemeClr val="accent6">
                  <a:lumMod val="20000"/>
                  <a:lumOff val="80000"/>
                </a:schemeClr>
              </a:solidFill>
              <a:latin typeface="Times New Roman" panose="02020603050405020304" pitchFamily="18" charset="0"/>
              <a:cs typeface="Times New Roman" panose="02020603050405020304" pitchFamily="18" charset="0"/>
            </a:endParaRPr>
          </a:p>
        </p:txBody>
      </p:sp>
      <p:sp>
        <p:nvSpPr>
          <p:cNvPr id="37" name="object 37">
            <a:extLst>
              <a:ext uri="{FF2B5EF4-FFF2-40B4-BE49-F238E27FC236}">
                <a16:creationId xmlns:a16="http://schemas.microsoft.com/office/drawing/2014/main" id="{11306805-9B41-281D-3CF0-9ED66B6092D0}"/>
              </a:ext>
            </a:extLst>
          </p:cNvPr>
          <p:cNvSpPr txBox="1"/>
          <p:nvPr/>
        </p:nvSpPr>
        <p:spPr>
          <a:xfrm>
            <a:off x="16579770" y="9757727"/>
            <a:ext cx="692785" cy="269304"/>
          </a:xfrm>
          <a:prstGeom prst="rect">
            <a:avLst/>
          </a:prstGeom>
        </p:spPr>
        <p:txBody>
          <a:bodyPr vert="horz" wrap="square" lIns="0" tIns="0" rIns="0" bIns="0" rtlCol="0">
            <a:spAutoFit/>
          </a:bodyPr>
          <a:lstStyle/>
          <a:p>
            <a:pPr marL="12700">
              <a:lnSpc>
                <a:spcPts val="2080"/>
              </a:lnSpc>
            </a:pPr>
            <a:r>
              <a:rPr sz="1800" b="1" spc="135" dirty="0">
                <a:solidFill>
                  <a:srgbClr val="FFFFFF"/>
                </a:solidFill>
                <a:latin typeface="Arial"/>
                <a:cs typeface="Arial"/>
              </a:rPr>
              <a:t>0</a:t>
            </a:r>
            <a:r>
              <a:rPr lang="en-US" sz="1800" b="1" spc="135" dirty="0">
                <a:solidFill>
                  <a:srgbClr val="FFFFFF"/>
                </a:solidFill>
                <a:latin typeface="Arial"/>
                <a:cs typeface="Arial"/>
              </a:rPr>
              <a:t>8</a:t>
            </a:r>
            <a:endParaRPr sz="1800" dirty="0">
              <a:latin typeface="Arial"/>
              <a:cs typeface="Arial"/>
            </a:endParaRPr>
          </a:p>
        </p:txBody>
      </p:sp>
      <p:pic>
        <p:nvPicPr>
          <p:cNvPr id="3" name="Picture 2">
            <a:extLst>
              <a:ext uri="{FF2B5EF4-FFF2-40B4-BE49-F238E27FC236}">
                <a16:creationId xmlns:a16="http://schemas.microsoft.com/office/drawing/2014/main" id="{6513A988-8E3A-3684-0B79-2DB94074C1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419099"/>
            <a:ext cx="17526000" cy="8686801"/>
          </a:xfrm>
          <a:prstGeom prst="rect">
            <a:avLst/>
          </a:prstGeom>
        </p:spPr>
      </p:pic>
    </p:spTree>
    <p:extLst>
      <p:ext uri="{BB962C8B-B14F-4D97-AF65-F5344CB8AC3E}">
        <p14:creationId xmlns:p14="http://schemas.microsoft.com/office/powerpoint/2010/main" val="1177324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875AA5-706D-0B2F-05D5-4E8F0892FF14}"/>
            </a:ext>
          </a:extLst>
        </p:cNvPr>
        <p:cNvGrpSpPr/>
        <p:nvPr/>
      </p:nvGrpSpPr>
      <p:grpSpPr>
        <a:xfrm>
          <a:off x="0" y="0"/>
          <a:ext cx="0" cy="0"/>
          <a:chOff x="0" y="0"/>
          <a:chExt cx="0" cy="0"/>
        </a:xfrm>
      </p:grpSpPr>
      <p:pic>
        <p:nvPicPr>
          <p:cNvPr id="20" name="object 20">
            <a:extLst>
              <a:ext uri="{FF2B5EF4-FFF2-40B4-BE49-F238E27FC236}">
                <a16:creationId xmlns:a16="http://schemas.microsoft.com/office/drawing/2014/main" id="{C87F26A8-04EC-46D5-2A9B-1D430E4F02F0}"/>
              </a:ext>
            </a:extLst>
          </p:cNvPr>
          <p:cNvPicPr/>
          <p:nvPr/>
        </p:nvPicPr>
        <p:blipFill>
          <a:blip r:embed="rId2" cstate="print"/>
          <a:stretch>
            <a:fillRect/>
          </a:stretch>
        </p:blipFill>
        <p:spPr>
          <a:xfrm>
            <a:off x="10285628" y="5249305"/>
            <a:ext cx="679176" cy="679176"/>
          </a:xfrm>
          <a:prstGeom prst="rect">
            <a:avLst/>
          </a:prstGeom>
        </p:spPr>
      </p:pic>
      <p:sp>
        <p:nvSpPr>
          <p:cNvPr id="21" name="object 21">
            <a:extLst>
              <a:ext uri="{FF2B5EF4-FFF2-40B4-BE49-F238E27FC236}">
                <a16:creationId xmlns:a16="http://schemas.microsoft.com/office/drawing/2014/main" id="{8C316EC3-B56A-F256-74CE-82B0E5590B40}"/>
              </a:ext>
            </a:extLst>
          </p:cNvPr>
          <p:cNvSpPr/>
          <p:nvPr/>
        </p:nvSpPr>
        <p:spPr>
          <a:xfrm>
            <a:off x="0" y="9495861"/>
            <a:ext cx="13579475" cy="726440"/>
          </a:xfrm>
          <a:custGeom>
            <a:avLst/>
            <a:gdLst/>
            <a:ahLst/>
            <a:cxnLst/>
            <a:rect l="l" t="t" r="r" b="b"/>
            <a:pathLst>
              <a:path w="13579475" h="726440">
                <a:moveTo>
                  <a:pt x="0" y="726440"/>
                </a:moveTo>
                <a:lnTo>
                  <a:pt x="13579137" y="726440"/>
                </a:lnTo>
                <a:lnTo>
                  <a:pt x="13579137" y="0"/>
                </a:lnTo>
                <a:lnTo>
                  <a:pt x="0" y="0"/>
                </a:lnTo>
                <a:lnTo>
                  <a:pt x="0" y="726440"/>
                </a:lnTo>
                <a:close/>
              </a:path>
            </a:pathLst>
          </a:custGeom>
          <a:solidFill>
            <a:srgbClr val="520420"/>
          </a:solidFill>
        </p:spPr>
        <p:txBody>
          <a:bodyPr wrap="square" lIns="0" tIns="0" rIns="0" bIns="0" rtlCol="0"/>
          <a:lstStyle/>
          <a:p>
            <a:endParaRPr/>
          </a:p>
        </p:txBody>
      </p:sp>
      <p:grpSp>
        <p:nvGrpSpPr>
          <p:cNvPr id="22" name="object 22">
            <a:extLst>
              <a:ext uri="{FF2B5EF4-FFF2-40B4-BE49-F238E27FC236}">
                <a16:creationId xmlns:a16="http://schemas.microsoft.com/office/drawing/2014/main" id="{44E3F013-5384-5C78-6956-D31CF415C045}"/>
              </a:ext>
            </a:extLst>
          </p:cNvPr>
          <p:cNvGrpSpPr/>
          <p:nvPr/>
        </p:nvGrpSpPr>
        <p:grpSpPr>
          <a:xfrm>
            <a:off x="13579137" y="9560559"/>
            <a:ext cx="4709795" cy="726440"/>
            <a:chOff x="13579137" y="9560559"/>
            <a:chExt cx="4709795" cy="726440"/>
          </a:xfrm>
        </p:grpSpPr>
        <p:sp>
          <p:nvSpPr>
            <p:cNvPr id="23" name="object 23">
              <a:extLst>
                <a:ext uri="{FF2B5EF4-FFF2-40B4-BE49-F238E27FC236}">
                  <a16:creationId xmlns:a16="http://schemas.microsoft.com/office/drawing/2014/main" id="{F073D7DA-FEAB-8BF1-35E6-10D6E9354C34}"/>
                </a:ext>
              </a:extLst>
            </p:cNvPr>
            <p:cNvSpPr/>
            <p:nvPr/>
          </p:nvSpPr>
          <p:spPr>
            <a:xfrm>
              <a:off x="18286809" y="9560559"/>
              <a:ext cx="1905" cy="726440"/>
            </a:xfrm>
            <a:custGeom>
              <a:avLst/>
              <a:gdLst/>
              <a:ahLst/>
              <a:cxnLst/>
              <a:rect l="l" t="t" r="r" b="b"/>
              <a:pathLst>
                <a:path w="1905" h="726440">
                  <a:moveTo>
                    <a:pt x="0" y="726440"/>
                  </a:moveTo>
                  <a:lnTo>
                    <a:pt x="1888" y="726440"/>
                  </a:lnTo>
                  <a:lnTo>
                    <a:pt x="1888" y="0"/>
                  </a:lnTo>
                  <a:lnTo>
                    <a:pt x="0" y="0"/>
                  </a:lnTo>
                  <a:lnTo>
                    <a:pt x="0" y="726440"/>
                  </a:lnTo>
                  <a:close/>
                </a:path>
              </a:pathLst>
            </a:custGeom>
            <a:solidFill>
              <a:srgbClr val="520420"/>
            </a:solidFill>
          </p:spPr>
          <p:txBody>
            <a:bodyPr wrap="square" lIns="0" tIns="0" rIns="0" bIns="0" rtlCol="0"/>
            <a:lstStyle/>
            <a:p>
              <a:endParaRPr/>
            </a:p>
          </p:txBody>
        </p:sp>
        <p:sp>
          <p:nvSpPr>
            <p:cNvPr id="24" name="object 24">
              <a:extLst>
                <a:ext uri="{FF2B5EF4-FFF2-40B4-BE49-F238E27FC236}">
                  <a16:creationId xmlns:a16="http://schemas.microsoft.com/office/drawing/2014/main" id="{6C5EE4F7-9366-175F-1228-58AA12A7BC7E}"/>
                </a:ext>
              </a:extLst>
            </p:cNvPr>
            <p:cNvSpPr/>
            <p:nvPr/>
          </p:nvSpPr>
          <p:spPr>
            <a:xfrm>
              <a:off x="13579137" y="9560559"/>
              <a:ext cx="4707890" cy="726440"/>
            </a:xfrm>
            <a:custGeom>
              <a:avLst/>
              <a:gdLst/>
              <a:ahLst/>
              <a:cxnLst/>
              <a:rect l="l" t="t" r="r" b="b"/>
              <a:pathLst>
                <a:path w="4707890" h="726440">
                  <a:moveTo>
                    <a:pt x="4707672" y="726440"/>
                  </a:moveTo>
                  <a:lnTo>
                    <a:pt x="0" y="726440"/>
                  </a:lnTo>
                  <a:lnTo>
                    <a:pt x="0" y="0"/>
                  </a:lnTo>
                  <a:lnTo>
                    <a:pt x="4707672" y="0"/>
                  </a:lnTo>
                  <a:lnTo>
                    <a:pt x="4707672" y="726440"/>
                  </a:lnTo>
                  <a:close/>
                </a:path>
              </a:pathLst>
            </a:custGeom>
            <a:solidFill>
              <a:srgbClr val="C82A44"/>
            </a:solidFill>
          </p:spPr>
          <p:txBody>
            <a:bodyPr wrap="square" lIns="0" tIns="0" rIns="0" bIns="0" rtlCol="0"/>
            <a:lstStyle/>
            <a:p>
              <a:endParaRPr/>
            </a:p>
          </p:txBody>
        </p:sp>
      </p:grpSp>
      <p:pic>
        <p:nvPicPr>
          <p:cNvPr id="28" name="object 28">
            <a:extLst>
              <a:ext uri="{FF2B5EF4-FFF2-40B4-BE49-F238E27FC236}">
                <a16:creationId xmlns:a16="http://schemas.microsoft.com/office/drawing/2014/main" id="{539BE2FA-3CED-785D-FA2E-DBF25EEBFD92}"/>
              </a:ext>
            </a:extLst>
          </p:cNvPr>
          <p:cNvPicPr/>
          <p:nvPr/>
        </p:nvPicPr>
        <p:blipFill>
          <a:blip r:embed="rId3" cstate="print"/>
          <a:stretch>
            <a:fillRect/>
          </a:stretch>
        </p:blipFill>
        <p:spPr>
          <a:xfrm>
            <a:off x="11628454" y="3873651"/>
            <a:ext cx="3901365" cy="1617229"/>
          </a:xfrm>
          <a:prstGeom prst="rect">
            <a:avLst/>
          </a:prstGeom>
        </p:spPr>
      </p:pic>
      <p:sp>
        <p:nvSpPr>
          <p:cNvPr id="29" name="object 29">
            <a:extLst>
              <a:ext uri="{FF2B5EF4-FFF2-40B4-BE49-F238E27FC236}">
                <a16:creationId xmlns:a16="http://schemas.microsoft.com/office/drawing/2014/main" id="{A990A076-2398-A3C2-82F9-B0D01C655CAA}"/>
              </a:ext>
            </a:extLst>
          </p:cNvPr>
          <p:cNvSpPr txBox="1">
            <a:spLocks noGrp="1"/>
          </p:cNvSpPr>
          <p:nvPr>
            <p:ph type="title"/>
          </p:nvPr>
        </p:nvSpPr>
        <p:spPr>
          <a:xfrm>
            <a:off x="381000" y="419100"/>
            <a:ext cx="17602200" cy="9078767"/>
          </a:xfrm>
          <a:prstGeom prst="rect">
            <a:avLst/>
          </a:prstGeom>
        </p:spPr>
        <p:txBody>
          <a:bodyPr vert="horz" wrap="square" lIns="0" tIns="29845" rIns="0" bIns="0" rtlCol="0">
            <a:spAutoFit/>
          </a:bodyPr>
          <a:lstStyle/>
          <a:p>
            <a:pPr marL="12700" marR="5080">
              <a:spcBef>
                <a:spcPts val="235"/>
              </a:spcBef>
            </a:pP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br>
              <a:rPr lang="en-US" sz="2800" spc="170" dirty="0">
                <a:solidFill>
                  <a:schemeClr val="accent6">
                    <a:lumMod val="20000"/>
                    <a:lumOff val="80000"/>
                  </a:schemeClr>
                </a:solidFill>
                <a:latin typeface="Times New Roman" panose="02020603050405020304" pitchFamily="18" charset="0"/>
                <a:cs typeface="Times New Roman" panose="02020603050405020304" pitchFamily="18" charset="0"/>
              </a:rPr>
            </a:br>
            <a:endParaRPr sz="2800" spc="170" dirty="0">
              <a:solidFill>
                <a:schemeClr val="accent6">
                  <a:lumMod val="20000"/>
                  <a:lumOff val="80000"/>
                </a:schemeClr>
              </a:solidFill>
              <a:latin typeface="Times New Roman" panose="02020603050405020304" pitchFamily="18" charset="0"/>
              <a:cs typeface="Times New Roman" panose="02020603050405020304" pitchFamily="18" charset="0"/>
            </a:endParaRPr>
          </a:p>
        </p:txBody>
      </p:sp>
      <p:sp>
        <p:nvSpPr>
          <p:cNvPr id="37" name="object 37">
            <a:extLst>
              <a:ext uri="{FF2B5EF4-FFF2-40B4-BE49-F238E27FC236}">
                <a16:creationId xmlns:a16="http://schemas.microsoft.com/office/drawing/2014/main" id="{111B6C01-B069-881C-B8B3-DCCA1D663F74}"/>
              </a:ext>
            </a:extLst>
          </p:cNvPr>
          <p:cNvSpPr txBox="1"/>
          <p:nvPr/>
        </p:nvSpPr>
        <p:spPr>
          <a:xfrm>
            <a:off x="16579770" y="9757727"/>
            <a:ext cx="692785" cy="269304"/>
          </a:xfrm>
          <a:prstGeom prst="rect">
            <a:avLst/>
          </a:prstGeom>
        </p:spPr>
        <p:txBody>
          <a:bodyPr vert="horz" wrap="square" lIns="0" tIns="0" rIns="0" bIns="0" rtlCol="0">
            <a:spAutoFit/>
          </a:bodyPr>
          <a:lstStyle/>
          <a:p>
            <a:pPr marL="12700">
              <a:lnSpc>
                <a:spcPts val="2080"/>
              </a:lnSpc>
            </a:pPr>
            <a:r>
              <a:rPr sz="1800" b="1" spc="135" dirty="0">
                <a:solidFill>
                  <a:srgbClr val="FFFFFF"/>
                </a:solidFill>
                <a:latin typeface="Arial"/>
                <a:cs typeface="Arial"/>
              </a:rPr>
              <a:t>0</a:t>
            </a:r>
            <a:r>
              <a:rPr lang="en-US" sz="1800" b="1" spc="135" dirty="0">
                <a:solidFill>
                  <a:srgbClr val="FFFFFF"/>
                </a:solidFill>
                <a:latin typeface="Arial"/>
                <a:cs typeface="Arial"/>
              </a:rPr>
              <a:t>9</a:t>
            </a:r>
            <a:endParaRPr sz="1800" dirty="0">
              <a:latin typeface="Arial"/>
              <a:cs typeface="Arial"/>
            </a:endParaRPr>
          </a:p>
        </p:txBody>
      </p:sp>
      <p:pic>
        <p:nvPicPr>
          <p:cNvPr id="4" name="Picture 3">
            <a:extLst>
              <a:ext uri="{FF2B5EF4-FFF2-40B4-BE49-F238E27FC236}">
                <a16:creationId xmlns:a16="http://schemas.microsoft.com/office/drawing/2014/main" id="{E3FA19A7-3C7D-E4A6-6434-6246887E2A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419100"/>
            <a:ext cx="17373600" cy="8762999"/>
          </a:xfrm>
          <a:prstGeom prst="rect">
            <a:avLst/>
          </a:prstGeom>
        </p:spPr>
      </p:pic>
    </p:spTree>
    <p:extLst>
      <p:ext uri="{BB962C8B-B14F-4D97-AF65-F5344CB8AC3E}">
        <p14:creationId xmlns:p14="http://schemas.microsoft.com/office/powerpoint/2010/main" val="28775019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194</TotalTime>
  <Words>809</Words>
  <Application>Microsoft Office PowerPoint</Application>
  <PresentationFormat>Custom</PresentationFormat>
  <Paragraphs>38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Times New Roman</vt:lpstr>
      <vt:lpstr>Verdana</vt:lpstr>
      <vt:lpstr>Wingdings</vt:lpstr>
      <vt:lpstr>Office Theme</vt:lpstr>
      <vt:lpstr>           Road Accident Project Report </vt:lpstr>
      <vt:lpstr> STAKEHOLDERS Road Transport Department Police Force Emergency Services Department Transport Operators Public Media</vt:lpstr>
      <vt:lpstr>METADATA                        File Extension - .xlsx          No Of Rows = 3.07 Lacks          No Of Fields - 21</vt:lpstr>
      <vt:lpstr>STEPS TAKEN TO MAKE THE PROJECT ARE AS FOLLOWS  1. Data Cleaning : The Data Cleaning Process We clean the data so that there should not be any duplicate values in our dataset and also there should not be any blanks in the columns.      2. Data Processing  : In this have one requirement where we want to show the trend line for current year and previous year casualties so the trend line, we show the monthly trend. We make the monthly trend column and year column.   3. Data Analysis : In the data Analysis and visualization we will use the pivot table .  4. Data Visualization : Making the visual effect and slicer for visualizing the data easily.  5. Dashboard : Finally make the dashboard to make the overall visualization of data.</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Civil Engineering Business Plan Presentation</dc:title>
  <dc:creator>abhishek sah</dc:creator>
  <cp:keywords>DAGeNqn_HfU,BAFGKekhHt4,0</cp:keywords>
  <cp:lastModifiedBy>Abhishek S</cp:lastModifiedBy>
  <cp:revision>5</cp:revision>
  <dcterms:created xsi:type="dcterms:W3CDTF">2025-02-05T06:16:13Z</dcterms:created>
  <dcterms:modified xsi:type="dcterms:W3CDTF">2025-02-12T04:21:15Z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2025-02-05T00:00:00Z</vt:filetime>
  </property>
  <property fmtid="{D5CDD505-2E9C-101B-9397-08002B2CF9AE}" pid="3" name="Creator">
    <vt:lpwstr>Canva</vt:lpwstr>
  </property>
  <property fmtid="{D5CDD505-2E9C-101B-9397-08002B2CF9AE}" pid="4" name="LastSaved">
    <vt:filetime>2025-02-05T00:00:00Z</vt:filetime>
  </property>
  <property fmtid="{D5CDD505-2E9C-101B-9397-08002B2CF9AE}" pid="5" name="Producer">
    <vt:lpwstr>Canva</vt:lpwstr>
  </property>
</Properties>
</file>