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31" r:id="rId4"/>
  </p:sldMasterIdLst>
  <p:notesMasterIdLst>
    <p:notesMasterId r:id="rId11"/>
  </p:notesMasterIdLst>
  <p:handoutMasterIdLst>
    <p:handoutMasterId r:id="rId12"/>
  </p:handoutMasterIdLst>
  <p:sldIdLst>
    <p:sldId id="288" r:id="rId5"/>
    <p:sldId id="294" r:id="rId6"/>
    <p:sldId id="291" r:id="rId7"/>
    <p:sldId id="293" r:id="rId8"/>
    <p:sldId id="292" r:id="rId9"/>
    <p:sldId id="287" r:id="rId10"/>
  </p:sldIdLst>
  <p:sldSz cx="9144000" cy="6858000" type="screen4x3"/>
  <p:notesSz cx="6805613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DBD"/>
    <a:srgbClr val="001738"/>
    <a:srgbClr val="00050B"/>
    <a:srgbClr val="010712"/>
    <a:srgbClr val="919191"/>
    <a:srgbClr val="DADADA"/>
    <a:srgbClr val="F48F97"/>
    <a:srgbClr val="FFFFFF"/>
    <a:srgbClr val="003366"/>
    <a:srgbClr val="00E0E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017" autoAdjust="0"/>
    <p:restoredTop sz="96574" autoAdjust="0"/>
  </p:normalViewPr>
  <p:slideViewPr>
    <p:cSldViewPr snapToGrid="0" snapToObjects="1">
      <p:cViewPr varScale="1">
        <p:scale>
          <a:sx n="92" d="100"/>
          <a:sy n="92" d="100"/>
        </p:scale>
        <p:origin x="-2112" y="-108"/>
      </p:cViewPr>
      <p:guideLst>
        <p:guide orient="horz" pos="232"/>
        <p:guide orient="horz" pos="4046"/>
        <p:guide orient="horz" pos="2159"/>
        <p:guide orient="horz" pos="119"/>
        <p:guide pos="274"/>
        <p:guide pos="2879"/>
        <p:guide pos="5621"/>
        <p:guide pos="366"/>
        <p:guide pos="4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CA118E9-B086-42CD-921F-F42FE8E0173F}" type="datetime1">
              <a:rPr lang="ja-JP" altLang="en-US"/>
              <a:pPr>
                <a:defRPr/>
              </a:pPr>
              <a:t>2013/7/30</a:t>
            </a:fld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B55CAF1-C374-45EC-AA18-A0CBCF202F9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660235A-EEE4-4233-821A-3370407A8DE7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27EB4-4E75-4FB9-9FF8-43F5EE0AD496}" type="slidenum">
              <a:rPr lang="en-US" altLang="ja-JP" smtClean="0">
                <a:ea typeface="ＭＳ Ｐゴシック" pitchFamily="50" charset="-128"/>
              </a:rPr>
              <a:pPr/>
              <a:t>1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575A-8B05-47BB-A3FF-0713AE2C4B1F}" type="slidenum">
              <a:rPr lang="en-US" altLang="ja-JP" smtClean="0">
                <a:ea typeface="ＭＳ Ｐゴシック" pitchFamily="50" charset="-128"/>
              </a:rPr>
              <a:pPr/>
              <a:t>3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575A-8B05-47BB-A3FF-0713AE2C4B1F}" type="slidenum">
              <a:rPr lang="en-US" altLang="ja-JP" smtClean="0">
                <a:ea typeface="ＭＳ Ｐゴシック" pitchFamily="50" charset="-128"/>
              </a:rPr>
              <a:pPr/>
              <a:t>5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60235A-EEE4-4233-821A-3370407A8DE7}" type="slidenum">
              <a:rPr lang="en-US" altLang="ja-JP" smtClean="0"/>
              <a:pPr>
                <a:defRPr/>
              </a:pPr>
              <a:t>6</a:t>
            </a:fld>
            <a:endParaRPr lang="en-US" altLang="ja-JP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720000" y="2340000"/>
            <a:ext cx="7704000" cy="50262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200" baseline="0">
                <a:solidFill>
                  <a:srgbClr val="FFFFFF"/>
                </a:solidFill>
                <a:latin typeface="Arial Black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720000" y="3059999"/>
            <a:ext cx="7704000" cy="432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ja-JP" altLang="en-US" dirty="0"/>
              <a:t>マスタ サブタイトルの書式</a:t>
            </a:r>
            <a:r>
              <a:rPr lang="ja-JP" altLang="en-US" dirty="0" smtClean="0"/>
              <a:t>設定</a:t>
            </a:r>
            <a:endParaRPr lang="en-US" altLang="ja-JP" dirty="0" smtClean="0"/>
          </a:p>
        </p:txBody>
      </p:sp>
      <p:sp>
        <p:nvSpPr>
          <p:cNvPr id="8" name="テキスト プレースホルダ 9"/>
          <p:cNvSpPr>
            <a:spLocks noGrp="1"/>
          </p:cNvSpPr>
          <p:nvPr>
            <p:ph type="body" sz="quarter" idx="10"/>
          </p:nvPr>
        </p:nvSpPr>
        <p:spPr>
          <a:xfrm>
            <a:off x="720000" y="4320000"/>
            <a:ext cx="7704000" cy="432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l">
              <a:spcAft>
                <a:spcPts val="0"/>
              </a:spcAft>
              <a:buFontTx/>
              <a:buNone/>
              <a:defRPr sz="1400">
                <a:solidFill>
                  <a:srgbClr val="FFFFFF"/>
                </a:solidFill>
                <a:latin typeface="Arial"/>
              </a:defRPr>
            </a:lvl1pPr>
            <a:lvl2pPr algn="ctr">
              <a:spcAft>
                <a:spcPts val="0"/>
              </a:spcAft>
              <a:buFontTx/>
              <a:buNone/>
              <a:defRPr sz="12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ja-JP" altLang="en-US" dirty="0" smtClean="0"/>
              <a:t>マスタ 部署名の書式設定</a:t>
            </a:r>
          </a:p>
        </p:txBody>
      </p:sp>
      <p:sp>
        <p:nvSpPr>
          <p:cNvPr id="9" name="テキスト プレースホルダ 11"/>
          <p:cNvSpPr>
            <a:spLocks noGrp="1"/>
          </p:cNvSpPr>
          <p:nvPr>
            <p:ph type="body" sz="quarter" idx="11"/>
          </p:nvPr>
        </p:nvSpPr>
        <p:spPr>
          <a:xfrm>
            <a:off x="720000" y="6048000"/>
            <a:ext cx="7704000" cy="360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l">
              <a:buFontTx/>
              <a:buNone/>
              <a:defRPr sz="1000" baseline="0">
                <a:solidFill>
                  <a:srgbClr val="FFFFFF"/>
                </a:solidFill>
                <a:latin typeface="Arial"/>
                <a:ea typeface="メイリオ"/>
                <a:cs typeface="メイリオ"/>
              </a:defRPr>
            </a:lvl1pPr>
          </a:lstStyle>
          <a:p>
            <a:pPr lvl="0"/>
            <a:r>
              <a:rPr lang="ja-JP" altLang="en-US" dirty="0" smtClean="0"/>
              <a:t>マスタ ライツ表記の書式設定</a:t>
            </a:r>
          </a:p>
        </p:txBody>
      </p:sp>
      <p:pic>
        <p:nvPicPr>
          <p:cNvPr id="12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000" y="358775"/>
            <a:ext cx="12700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9142412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0" y="0"/>
            <a:ext cx="9142413" cy="642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1" name="Rectangle 13"/>
          <p:cNvSpPr>
            <a:spLocks noChangeArrowheads="1"/>
          </p:cNvSpPr>
          <p:nvPr userDrawn="1"/>
        </p:nvSpPr>
        <p:spPr bwMode="auto">
          <a:xfrm>
            <a:off x="0" y="6426198"/>
            <a:ext cx="9140313" cy="432000"/>
          </a:xfrm>
          <a:prstGeom prst="rect">
            <a:avLst/>
          </a:prstGeom>
          <a:gradFill flip="none" rotWithShape="1">
            <a:gsLst>
              <a:gs pos="15000">
                <a:schemeClr val="tx1">
                  <a:alpha val="50000"/>
                </a:schemeClr>
              </a:gs>
              <a:gs pos="75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ja-JP" altLang="en-US" dirty="0">
              <a:solidFill>
                <a:srgbClr val="CD0921"/>
              </a:solidFill>
              <a:latin typeface="Lucida Sans"/>
              <a:ea typeface="メイリオ"/>
              <a:cs typeface="Lucida San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6000" y="396000"/>
            <a:ext cx="7164000" cy="7207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000000"/>
                </a:solidFill>
                <a:latin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75999" y="1224000"/>
            <a:ext cx="8352000" cy="50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000000"/>
                </a:solidFill>
                <a:latin typeface="Arial"/>
              </a:defRPr>
            </a:lvl1pPr>
            <a:lvl2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000000"/>
                </a:solidFill>
                <a:latin typeface="Arial"/>
              </a:defRPr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60000" y="6534150"/>
            <a:ext cx="576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r>
              <a:rPr lang="en-US" altLang="ja-JP" dirty="0" smtClean="0"/>
              <a:t>Department    Copyright</a:t>
            </a:r>
            <a:endParaRPr lang="en-US" altLang="ja-JP" dirty="0"/>
          </a:p>
        </p:txBody>
      </p:sp>
      <p:sp>
        <p:nvSpPr>
          <p:cNvPr id="16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576000" y="6534150"/>
            <a:ext cx="648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kumimoji="1" sz="1000" b="0" i="0" baseline="0">
                <a:solidFill>
                  <a:schemeClr val="bg1"/>
                </a:solidFill>
                <a:latin typeface="Arial" pitchFamily="34" charset="0"/>
                <a:ea typeface="HGP行書体" pitchFamily="66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ja-JP" dirty="0" smtClean="0"/>
              <a:t>09.10.15</a:t>
            </a:r>
            <a:endParaRPr lang="en-US" altLang="ja-JP" dirty="0"/>
          </a:p>
        </p:txBody>
      </p:sp>
      <p:sp>
        <p:nvSpPr>
          <p:cNvPr id="17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6000" y="6534150"/>
            <a:ext cx="252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 rot="5400000">
            <a:off x="323337" y="6642000"/>
            <a:ext cx="216000" cy="1588"/>
          </a:xfrm>
          <a:prstGeom prst="line">
            <a:avLst/>
          </a:prstGeom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Page_2_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0" y="0"/>
            <a:ext cx="9142412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6000" y="396000"/>
            <a:ext cx="7164000" cy="7207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575999" y="1224000"/>
            <a:ext cx="8352000" cy="50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FFFFFF"/>
                </a:solidFill>
                <a:latin typeface="Arial"/>
              </a:defRPr>
            </a:lvl1pPr>
            <a:lvl2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FFFFFF"/>
                </a:solidFill>
                <a:latin typeface="Arial"/>
              </a:defRPr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0" y="6426199"/>
            <a:ext cx="9144000" cy="431801"/>
          </a:xfrm>
          <a:prstGeom prst="rect">
            <a:avLst/>
          </a:prstGeom>
          <a:gradFill flip="none" rotWithShape="1">
            <a:gsLst>
              <a:gs pos="15000">
                <a:schemeClr val="tx1">
                  <a:alpha val="50000"/>
                </a:schemeClr>
              </a:gs>
              <a:gs pos="75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ja-JP" altLang="en-US" dirty="0">
              <a:solidFill>
                <a:srgbClr val="CD0921"/>
              </a:solidFill>
              <a:latin typeface="Lucida Sans"/>
              <a:ea typeface="メイリオ"/>
              <a:cs typeface="Lucida Sans"/>
            </a:endParaRPr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60000" y="6534150"/>
            <a:ext cx="576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r>
              <a:rPr lang="en-US" altLang="ja-JP" dirty="0" smtClean="0"/>
              <a:t>Department    Copyright</a:t>
            </a:r>
            <a:endParaRPr lang="en-US" altLang="ja-JP" dirty="0"/>
          </a:p>
        </p:txBody>
      </p:sp>
      <p:sp>
        <p:nvSpPr>
          <p:cNvPr id="11" name="Date Placeholder 10"/>
          <p:cNvSpPr>
            <a:spLocks noGrp="1" noChangeArrowheads="1"/>
          </p:cNvSpPr>
          <p:nvPr>
            <p:ph type="dt" sz="half" idx="2"/>
          </p:nvPr>
        </p:nvSpPr>
        <p:spPr>
          <a:xfrm>
            <a:off x="576000" y="6534150"/>
            <a:ext cx="648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kumimoji="1" sz="1000" b="0" i="0" baseline="0">
                <a:solidFill>
                  <a:schemeClr val="bg1"/>
                </a:solidFill>
                <a:latin typeface="Arial"/>
                <a:ea typeface="HGP創英角ｺﾞｼｯｸUB" pitchFamily="50" charset="-128"/>
                <a:cs typeface="Arial"/>
              </a:defRPr>
            </a:lvl1pPr>
          </a:lstStyle>
          <a:p>
            <a:pPr>
              <a:defRPr/>
            </a:pPr>
            <a:r>
              <a:rPr lang="en-US" altLang="ja-JP" dirty="0" smtClean="0"/>
              <a:t>09.10.15</a:t>
            </a:r>
            <a:endParaRPr lang="en-US" altLang="ja-JP" dirty="0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6000" y="6534150"/>
            <a:ext cx="252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19" name="直線コネクタ 18"/>
          <p:cNvCxnSpPr/>
          <p:nvPr userDrawn="1"/>
        </p:nvCxnSpPr>
        <p:spPr>
          <a:xfrm rot="5400000">
            <a:off x="323337" y="6642000"/>
            <a:ext cx="216000" cy="1588"/>
          </a:xfrm>
          <a:prstGeom prst="line">
            <a:avLst/>
          </a:prstGeom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Page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9142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pic>
        <p:nvPicPr>
          <p:cNvPr id="5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9142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 descr="mblogo_w.pd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000" y="3114000"/>
            <a:ext cx="1944000" cy="65944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 userDrawn="1"/>
        </p:nvSpPr>
        <p:spPr bwMode="white">
          <a:xfrm>
            <a:off x="359999" y="6011999"/>
            <a:ext cx="8424000" cy="68578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“SONY” or “</a:t>
            </a:r>
            <a:r>
              <a:rPr kumimoji="1" lang="en-US" altLang="ja-JP" sz="1000" b="0" i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make.believe</a:t>
            </a: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” is a registered trademark and/or trademark of Sony Corporation.</a:t>
            </a:r>
          </a:p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Names of Sony products and services are the registered trademarks and/or trademarks of Sony Corporation or its Group companies.</a:t>
            </a:r>
          </a:p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Other company names and product names are the registered trademarks and/or trademarks of the respective companies.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23" descr="GBM_top_4-3.jpg"/>
          <p:cNvPicPr>
            <a:picLocks noChangeAspect="1"/>
          </p:cNvPicPr>
          <p:nvPr userDrawn="1"/>
        </p:nvPicPr>
        <p:blipFill>
          <a:blip r:embed="rId8" cstate="print">
            <a:lum/>
          </a:blip>
          <a:srcRect r="287" b="377"/>
          <a:stretch>
            <a:fillRect/>
          </a:stretch>
        </p:blipFill>
        <p:spPr bwMode="auto">
          <a:xfrm>
            <a:off x="-6350" y="0"/>
            <a:ext cx="9153525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xtHeaderSecClass"/>
          <p:cNvSpPr txBox="1"/>
          <p:nvPr userDrawn="1"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9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0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1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EFABFBF5-CD37-4387-8113-89398AAFD8BA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35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HGP創英角ｺﾞｼｯｸUB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800">
          <a:solidFill>
            <a:schemeClr val="bg1"/>
          </a:solidFill>
          <a:latin typeface="+mn-lt"/>
          <a:ea typeface="+mn-ea"/>
          <a:cs typeface="HGP創英角ｺﾞｼｯｸUB" pitchFamily="5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bg1"/>
          </a:solidFill>
          <a:latin typeface="+mn-lt"/>
          <a:ea typeface="+mn-ea"/>
          <a:cs typeface="HGP創英角ｺﾞｼｯｸUB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Sony Select Service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上线计划</a:t>
            </a:r>
            <a:endParaRPr lang="ja-JP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サブタイトル 10"/>
          <p:cNvSpPr>
            <a:spLocks noGrp="1"/>
          </p:cNvSpPr>
          <p:nvPr>
            <p:ph type="subTitle" idx="1"/>
          </p:nvPr>
        </p:nvSpPr>
        <p:spPr>
          <a:xfrm>
            <a:off x="3786692" y="3059999"/>
            <a:ext cx="4637308" cy="432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Release Note</a:t>
            </a:r>
          </a:p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上线计划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申请人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sz="2000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项</a:t>
            </a:r>
            <a:r>
              <a:rPr lang="zh-CN" altLang="en-US" sz="2000" smtClean="0">
                <a:latin typeface="宋体" pitchFamily="2" charset="-122"/>
                <a:ea typeface="宋体" pitchFamily="2" charset="-122"/>
              </a:rPr>
              <a:t>目经理 </a:t>
            </a:r>
            <a:r>
              <a:rPr lang="en-US" altLang="zh-CN" sz="2000" smtClean="0">
                <a:latin typeface="宋体" pitchFamily="2" charset="-122"/>
                <a:ea typeface="宋体" pitchFamily="2" charset="-122"/>
              </a:rPr>
              <a:t>Yi</a:t>
            </a:r>
            <a:r>
              <a:rPr lang="en-US" altLang="zh-CN" sz="2000" smtClean="0">
                <a:latin typeface="宋体" pitchFamily="2" charset="-122"/>
                <a:ea typeface="宋体" pitchFamily="2" charset="-122"/>
              </a:rPr>
              <a:t>, Tao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业务背景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sz="2000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完成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PRD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Client&amp;Server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5.4,</a:t>
            </a:r>
            <a:r>
              <a:rPr lang="en-US" sz="2000" dirty="0" smtClean="0"/>
              <a:t>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PRD Mobile 5.4.1,</a:t>
            </a:r>
            <a:r>
              <a:rPr lang="en-US" altLang="en-US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PRD </a:t>
            </a:r>
            <a:r>
              <a:rPr lang="en-US" altLang="en-US" sz="2000" dirty="0" smtClean="0">
                <a:latin typeface="宋体" pitchFamily="2" charset="-122"/>
                <a:ea typeface="宋体" pitchFamily="2" charset="-122"/>
              </a:rPr>
              <a:t>Mobile 5.4.2 ,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PRD </a:t>
            </a:r>
            <a:r>
              <a:rPr lang="en-US" altLang="en-US" sz="2000" dirty="0" smtClean="0">
                <a:latin typeface="宋体" pitchFamily="2" charset="-122"/>
                <a:ea typeface="宋体" pitchFamily="2" charset="-122"/>
              </a:rPr>
              <a:t>Tablet S1­S1G­S2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以及部分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bug fix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，需要进行后台部署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682552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Update Background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フッター プレースホル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Department    Copyright</a:t>
            </a:r>
          </a:p>
        </p:txBody>
      </p:sp>
      <p:sp>
        <p:nvSpPr>
          <p:cNvPr id="19461" name="日付プレースホル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dirty="0" smtClean="0"/>
              <a:t>yy.mm.dd</a:t>
            </a:r>
          </a:p>
        </p:txBody>
      </p:sp>
      <p:sp>
        <p:nvSpPr>
          <p:cNvPr id="19462" name="スライド番号プレースホル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9B7B-727D-4BF4-9541-71C89043BD2B}" type="slidenum">
              <a:rPr lang="en-US" altLang="ja-JP" smtClean="0"/>
              <a:pPr/>
              <a:t>3</a:t>
            </a:fld>
            <a:endParaRPr lang="en-US" altLang="ja-JP" dirty="0" smtClean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15632" y="1005183"/>
            <a:ext cx="8728368" cy="5354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目的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:  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GA Switcher &amp; I1 Camera Support &amp; S1/S1G/S2 Adaptation &amp;</a:t>
            </a:r>
            <a:r>
              <a:rPr lang="en-US" altLang="zh-CN" sz="14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Rebrand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kumimoji="0" lang="en-US" altLang="en-US" sz="14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&amp; Bug 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Fix Release</a:t>
            </a: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代码版本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:</a:t>
            </a:r>
            <a:r>
              <a:rPr lang="en-US" altLang="zh-CN" sz="14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	</a:t>
            </a:r>
            <a:r>
              <a:rPr lang="en-US" sz="1400" dirty="0" smtClean="0"/>
              <a:t>v5</a:t>
            </a:r>
            <a:r>
              <a:rPr lang="en-US" altLang="zh-CN" sz="1400" dirty="0" smtClean="0"/>
              <a:t>.4.130716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14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新增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功能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:</a:t>
            </a: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4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           </a:t>
            </a:r>
            <a:r>
              <a:rPr lang="en-US" altLang="en-US" sz="12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GA</a:t>
            </a:r>
            <a:r>
              <a:rPr lang="zh-CN" altLang="en-US" sz="12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（</a:t>
            </a:r>
            <a:r>
              <a:rPr lang="en-US" altLang="zh-CN" sz="12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Google Analysis</a:t>
            </a:r>
            <a:r>
              <a:rPr lang="zh-CN" altLang="en-US" sz="12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）</a:t>
            </a:r>
            <a:r>
              <a:rPr lang="en-US" altLang="en-US" sz="12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Switcher</a:t>
            </a: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zh-CN" altLang="en-US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提供</a:t>
            </a:r>
            <a:r>
              <a:rPr lang="en-US" altLang="zh-CN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GA</a:t>
            </a:r>
            <a:r>
              <a:rPr lang="zh-CN" altLang="en-US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的开关配置接口，该开关配置可以控制客户端是否打开</a:t>
            </a:r>
            <a:r>
              <a:rPr lang="en-US" altLang="zh-CN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关闭</a:t>
            </a:r>
            <a:r>
              <a:rPr lang="en-US" altLang="zh-CN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GA</a:t>
            </a:r>
            <a:r>
              <a:rPr lang="zh-CN" altLang="en-US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功能</a:t>
            </a:r>
            <a:endParaRPr lang="en-US" altLang="zh-CN" sz="10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1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12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I1 Camera Support</a:t>
            </a: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zh-CN" altLang="en-US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提供新的数据接口，该接口根据客户端机型，针对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i1 </a:t>
            </a:r>
            <a:r>
              <a:rPr lang="en-US" sz="1000" dirty="0" smtClean="0"/>
              <a:t>camera</a:t>
            </a:r>
            <a:r>
              <a:rPr lang="zh-CN" altLang="en-US" sz="1000" dirty="0" smtClean="0"/>
              <a:t>， </a:t>
            </a:r>
            <a:r>
              <a:rPr lang="en-US" altLang="en-US" sz="1000" dirty="0" err="1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通过客户端传递过来的</a:t>
            </a:r>
            <a:r>
              <a:rPr lang="en-US" altLang="en-US" sz="1000" dirty="0" err="1" smtClean="0"/>
              <a:t>camera</a:t>
            </a:r>
            <a:r>
              <a:rPr lang="en-US" altLang="en-US" sz="1000" dirty="0" smtClean="0"/>
              <a:t> </a:t>
            </a:r>
            <a:r>
              <a:rPr lang="en-US" altLang="en-US" sz="1000" dirty="0" err="1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来返回别名为</a:t>
            </a:r>
            <a:r>
              <a:rPr lang="en-US" altLang="en-US" sz="1000" dirty="0" err="1" smtClean="0"/>
              <a:t>camera</a:t>
            </a:r>
            <a:r>
              <a:rPr lang="en-US" altLang="en-US" sz="1000" dirty="0" err="1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的专区内容数据</a:t>
            </a:r>
            <a:endParaRPr lang="en-US" altLang="en-US" sz="10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1000" dirty="0" err="1" smtClean="0">
                <a:latin typeface="宋体" pitchFamily="2" charset="-122"/>
                <a:ea typeface="宋体" pitchFamily="2" charset="-122"/>
              </a:rPr>
              <a:t>为返回的数据建立缓存</a:t>
            </a:r>
            <a:r>
              <a:rPr lang="zh-CN" altLang="en-US" sz="1000" dirty="0" smtClean="0">
                <a:latin typeface="宋体" pitchFamily="2" charset="-122"/>
                <a:ea typeface="宋体" pitchFamily="2" charset="-122"/>
              </a:rPr>
              <a:t>， </a:t>
            </a:r>
            <a:r>
              <a:rPr lang="en-US" sz="1000" dirty="0" err="1" smtClean="0">
                <a:latin typeface="宋体" pitchFamily="2" charset="-122"/>
                <a:ea typeface="宋体" pitchFamily="2" charset="-122"/>
              </a:rPr>
              <a:t>缓存能够通过</a:t>
            </a:r>
            <a:r>
              <a:rPr lang="en-US" sz="1000" dirty="0" err="1" smtClean="0"/>
              <a:t>Sony</a:t>
            </a:r>
            <a:r>
              <a:rPr lang="en-US" sz="1000" dirty="0" smtClean="0"/>
              <a:t> Select </a:t>
            </a:r>
            <a:r>
              <a:rPr lang="en-US" sz="1000" dirty="0" err="1" smtClean="0"/>
              <a:t>Management</a:t>
            </a:r>
            <a:r>
              <a:rPr lang="en-US" sz="1000" dirty="0" err="1" smtClean="0">
                <a:latin typeface="宋体" pitchFamily="2" charset="-122"/>
                <a:ea typeface="宋体" pitchFamily="2" charset="-122"/>
              </a:rPr>
              <a:t>来刷新</a:t>
            </a:r>
            <a:endParaRPr lang="en-US" altLang="en-US" sz="10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1000" dirty="0" err="1" smtClean="0">
                <a:latin typeface="宋体" pitchFamily="2" charset="-122"/>
                <a:ea typeface="宋体" pitchFamily="2" charset="-122"/>
              </a:rPr>
              <a:t>提供新的日志接口</a:t>
            </a:r>
            <a:r>
              <a:rPr lang="zh-CN" altLang="en-US" sz="1000" dirty="0" smtClean="0">
                <a:latin typeface="宋体" pitchFamily="2" charset="-122"/>
                <a:ea typeface="宋体" pitchFamily="2" charset="-122"/>
              </a:rPr>
              <a:t>， </a:t>
            </a:r>
            <a:r>
              <a:rPr lang="en-US" sz="1000" dirty="0" err="1" smtClean="0">
                <a:latin typeface="宋体" pitchFamily="2" charset="-122"/>
                <a:ea typeface="宋体" pitchFamily="2" charset="-122"/>
              </a:rPr>
              <a:t>能够将客户端发送过来的日志记录到本地</a:t>
            </a:r>
            <a:endParaRPr lang="en-US" sz="1000" dirty="0" smtClean="0"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1000" dirty="0" smtClean="0"/>
              <a:t>Sony Select Management </a:t>
            </a:r>
            <a:r>
              <a:rPr lang="zh-CN" altLang="en-US" sz="1000" dirty="0" smtClean="0">
                <a:latin typeface="宋体" pitchFamily="2" charset="-122"/>
                <a:ea typeface="宋体" pitchFamily="2" charset="-122"/>
              </a:rPr>
              <a:t>提供别名的查看， 编辑和删除</a:t>
            </a:r>
            <a:endParaRPr lang="en-US" altLang="zh-CN" sz="1000" dirty="0" smtClean="0"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zh-CN" altLang="en-US" sz="1000" dirty="0" smtClean="0">
                <a:latin typeface="宋体" pitchFamily="2" charset="-122"/>
                <a:ea typeface="宋体" pitchFamily="2" charset="-122"/>
              </a:rPr>
              <a:t>在统计中增加一个频道</a:t>
            </a:r>
            <a:r>
              <a:rPr lang="en-US" sz="1000" dirty="0" smtClean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1000" dirty="0" smtClean="0">
                <a:latin typeface="宋体" pitchFamily="2" charset="-122"/>
                <a:ea typeface="宋体" pitchFamily="2" charset="-122"/>
              </a:rPr>
              <a:t>页面调用统计</a:t>
            </a:r>
            <a:r>
              <a:rPr lang="en-US" sz="1000" dirty="0" smtClean="0">
                <a:latin typeface="宋体" pitchFamily="2" charset="-122"/>
                <a:ea typeface="宋体" pitchFamily="2" charset="-122"/>
              </a:rPr>
              <a:t>”</a:t>
            </a: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1000" dirty="0" err="1" smtClean="0">
                <a:latin typeface="宋体" pitchFamily="2" charset="-122"/>
                <a:ea typeface="宋体" pitchFamily="2" charset="-122"/>
              </a:rPr>
              <a:t>在统计系统中的</a:t>
            </a:r>
            <a:r>
              <a:rPr lang="en-US" sz="1000" dirty="0" err="1" smtClean="0"/>
              <a:t>Client-PV</a:t>
            </a:r>
            <a:r>
              <a:rPr lang="en-US" sz="1000" dirty="0" err="1" smtClean="0">
                <a:latin typeface="宋体" pitchFamily="2" charset="-122"/>
                <a:ea typeface="宋体" pitchFamily="2" charset="-122"/>
              </a:rPr>
              <a:t>中增加一列</a:t>
            </a:r>
            <a:r>
              <a:rPr lang="en-US" sz="1000" dirty="0" err="1" smtClean="0"/>
              <a:t>Camera</a:t>
            </a:r>
            <a:r>
              <a:rPr lang="en-US" sz="1000" dirty="0" err="1" smtClean="0">
                <a:latin typeface="宋体" pitchFamily="2" charset="-122"/>
                <a:ea typeface="宋体" pitchFamily="2" charset="-122"/>
              </a:rPr>
              <a:t>进入首页</a:t>
            </a:r>
            <a:endParaRPr lang="en-US" altLang="en-US" sz="10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1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12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S1/S1G/S2 Adaptation</a:t>
            </a: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altLang="en-US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在S1/S1G设备上，</a:t>
            </a:r>
            <a:r>
              <a:rPr lang="en-US" sz="1000" dirty="0" smtClean="0"/>
              <a:t> </a:t>
            </a:r>
            <a:r>
              <a:rPr lang="en-US" sz="1000" dirty="0" err="1" smtClean="0"/>
              <a:t>WebAppStore</a:t>
            </a:r>
            <a:r>
              <a:rPr lang="en-US" sz="1000" dirty="0" smtClean="0"/>
              <a:t> </a:t>
            </a:r>
            <a:r>
              <a:rPr lang="en-US" altLang="en-US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的 </a:t>
            </a:r>
            <a:r>
              <a:rPr lang="en-US" altLang="en-US" sz="1000" dirty="0" smtClean="0">
                <a:solidFill>
                  <a:sysClr val="windowText" lastClr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Banner</a:t>
            </a:r>
            <a:r>
              <a:rPr lang="en-US" altLang="en-US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en-US" sz="1000" dirty="0" err="1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栏中添加索尼精选客户端下载推广信息</a:t>
            </a:r>
            <a:endParaRPr lang="en-US" altLang="en-US" sz="10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1000" dirty="0" smtClean="0">
                <a:latin typeface="宋体" pitchFamily="2" charset="-122"/>
                <a:ea typeface="宋体" pitchFamily="2" charset="-122"/>
              </a:rPr>
              <a:t>在S2设备上，</a:t>
            </a:r>
            <a:r>
              <a:rPr lang="en-US" sz="1000" dirty="0" smtClean="0"/>
              <a:t> </a:t>
            </a:r>
            <a:r>
              <a:rPr lang="en-US" sz="1000" dirty="0" err="1" smtClean="0"/>
              <a:t>WebAppStore</a:t>
            </a:r>
            <a:r>
              <a:rPr lang="en-US" sz="1000" dirty="0" smtClean="0"/>
              <a:t> </a:t>
            </a:r>
            <a:r>
              <a:rPr lang="en-US" sz="1000" dirty="0" smtClean="0">
                <a:latin typeface="宋体" pitchFamily="2" charset="-122"/>
                <a:ea typeface="宋体" pitchFamily="2" charset="-122"/>
              </a:rPr>
              <a:t>的 </a:t>
            </a:r>
            <a:r>
              <a:rPr lang="en-US" sz="1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Banner</a:t>
            </a:r>
            <a:r>
              <a:rPr lang="en-US" sz="1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sz="1000" dirty="0" err="1" smtClean="0">
                <a:latin typeface="宋体" pitchFamily="2" charset="-122"/>
                <a:ea typeface="宋体" pitchFamily="2" charset="-122"/>
              </a:rPr>
              <a:t>栏中</a:t>
            </a:r>
            <a:r>
              <a:rPr lang="zh-CN" altLang="en-US" sz="1000" dirty="0" smtClean="0">
                <a:latin typeface="宋体" pitchFamily="2" charset="-122"/>
                <a:ea typeface="宋体" pitchFamily="2" charset="-122"/>
              </a:rPr>
              <a:t>不显示</a:t>
            </a:r>
            <a:r>
              <a:rPr lang="en-US" sz="1000" dirty="0" err="1" smtClean="0">
                <a:latin typeface="宋体" pitchFamily="2" charset="-122"/>
                <a:ea typeface="宋体" pitchFamily="2" charset="-122"/>
              </a:rPr>
              <a:t>索尼精选客户端下载信息</a:t>
            </a:r>
            <a:endParaRPr lang="en-US" sz="1000" dirty="0" smtClean="0">
              <a:latin typeface="宋体" pitchFamily="2" charset="-122"/>
              <a:ea typeface="宋体" pitchFamily="2" charset="-122"/>
            </a:endParaRPr>
          </a:p>
          <a:p>
            <a:pPr lvl="1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12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Rebrand</a:t>
            </a: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zh-CN" altLang="en-US" sz="1000" dirty="0" smtClean="0">
                <a:latin typeface="宋体" pitchFamily="2" charset="-122"/>
                <a:ea typeface="宋体" pitchFamily="2" charset="-122"/>
              </a:rPr>
              <a:t>将</a:t>
            </a:r>
            <a:r>
              <a:rPr lang="en-US" sz="1000" dirty="0" err="1" smtClean="0"/>
              <a:t>WebAppStore</a:t>
            </a:r>
            <a:r>
              <a:rPr lang="zh-CN" altLang="en-US" sz="1000" dirty="0" smtClean="0">
                <a:latin typeface="宋体" pitchFamily="2" charset="-122"/>
                <a:ea typeface="宋体" pitchFamily="2" charset="-122"/>
              </a:rPr>
              <a:t>中的所有</a:t>
            </a:r>
            <a:r>
              <a:rPr lang="en-US" altLang="zh-CN" sz="10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Playnow</a:t>
            </a:r>
            <a:r>
              <a:rPr lang="zh-CN" altLang="en-US" sz="1000" dirty="0" smtClean="0">
                <a:latin typeface="宋体" pitchFamily="2" charset="-122"/>
                <a:ea typeface="宋体" pitchFamily="2" charset="-122"/>
              </a:rPr>
              <a:t>相关的标签和图标修改为索尼精选</a:t>
            </a:r>
            <a:endParaRPr lang="en-US" altLang="zh-CN" sz="1000" dirty="0" smtClean="0"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zh-CN" altLang="en-US" sz="1000" dirty="0" smtClean="0">
                <a:latin typeface="宋体" pitchFamily="2" charset="-122"/>
                <a:ea typeface="宋体" pitchFamily="2" charset="-122"/>
              </a:rPr>
              <a:t>将</a:t>
            </a:r>
            <a:r>
              <a:rPr lang="en-US" sz="1000" dirty="0" err="1" smtClean="0"/>
              <a:t>WebAppStore</a:t>
            </a:r>
            <a:r>
              <a:rPr lang="zh-CN" altLang="en-US" sz="1000" dirty="0" smtClean="0"/>
              <a:t>中的法律条款修改为</a:t>
            </a:r>
            <a:r>
              <a:rPr lang="zh-CN" altLang="en-US" sz="1000" dirty="0" smtClean="0">
                <a:latin typeface="宋体" pitchFamily="2" charset="-122"/>
                <a:ea typeface="宋体" pitchFamily="2" charset="-122"/>
              </a:rPr>
              <a:t>索尼精选的法律条款</a:t>
            </a:r>
            <a:endParaRPr lang="en-US" altLang="zh-CN" sz="12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3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3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85800" y="682552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Release Note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85800" y="1005183"/>
            <a:ext cx="7772400" cy="49675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修复问题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+mn-ea"/>
              </a:rPr>
              <a:t>:</a:t>
            </a: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1200" dirty="0" err="1" smtClean="0"/>
              <a:t>WebAppStore</a:t>
            </a:r>
            <a:r>
              <a:rPr lang="en-US" sz="1200" dirty="0" smtClean="0"/>
              <a:t> advertisement </a:t>
            </a:r>
            <a:r>
              <a:rPr lang="en-US" altLang="zh-CN" sz="1200" dirty="0" smtClean="0"/>
              <a:t>issue</a:t>
            </a:r>
            <a:endParaRPr lang="en-US" sz="1200" dirty="0" smtClean="0"/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1200" dirty="0" smtClean="0"/>
              <a:t>Log transfer performance issue</a:t>
            </a: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1200" dirty="0" err="1" smtClean="0"/>
              <a:t>WebAppStore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中去掉首页版本号的显示</a:t>
            </a:r>
            <a:endParaRPr lang="en-US" altLang="zh-CN" sz="1200" dirty="0" smtClean="0"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1200" dirty="0" err="1" smtClean="0"/>
              <a:t>WebAppStore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在横屏的时候点击加载首页，加载过程中翻转到竖屏，首页的热门应用列表为空或暂无数据的问题</a:t>
            </a:r>
            <a:endParaRPr lang="en-US" altLang="zh-CN" sz="1200" dirty="0" smtClean="0"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1200" dirty="0" err="1" smtClean="0"/>
              <a:t>WebAppStore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中去掉“禁止用户缩放”的功能</a:t>
            </a:r>
            <a:endParaRPr lang="en-US" sz="1200" dirty="0" smtClean="0"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1200" dirty="0" err="1" smtClean="0"/>
              <a:t>WebAppStore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首页</a:t>
            </a:r>
            <a:r>
              <a:rPr lang="en-US" sz="1200" dirty="0" smtClean="0"/>
              <a:t>banner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多次移动会导致图片不居中的问题</a:t>
            </a:r>
            <a:endParaRPr lang="en-US" altLang="zh-CN" sz="1200" dirty="0" smtClean="0"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1200" dirty="0" smtClean="0"/>
              <a:t>WebAppStore,S1,S2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上的</a:t>
            </a:r>
            <a:r>
              <a:rPr lang="en-US" sz="1200" dirty="0" smtClean="0"/>
              <a:t>OS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是</a:t>
            </a:r>
            <a:r>
              <a:rPr lang="en-US" altLang="zh-CN" sz="1200" dirty="0" smtClean="0"/>
              <a:t>Android </a:t>
            </a:r>
            <a:r>
              <a:rPr lang="en-US" sz="1200" dirty="0" smtClean="0"/>
              <a:t>3.2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的话，首页数据加载不上来的问题</a:t>
            </a:r>
            <a:endParaRPr lang="en-US" altLang="zh-CN" sz="1200" dirty="0" smtClean="0"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1200" dirty="0" err="1" smtClean="0"/>
              <a:t>PlayNow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后台实现与接口定义不符的问题</a:t>
            </a:r>
            <a:endParaRPr lang="en-US" sz="1200" dirty="0" smtClean="0"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1200" dirty="0" smtClean="0"/>
              <a:t>Other issues</a:t>
            </a:r>
            <a:endParaRPr lang="en-US" altLang="zh-CN" sz="12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  <a:p>
            <a:pPr marL="0" lvl="2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en-US" sz="1200" dirty="0">
              <a:solidFill>
                <a:sysClr val="windowText" lastClr="000000"/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フッター プレースホル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Department    Copyright</a:t>
            </a:r>
          </a:p>
        </p:txBody>
      </p:sp>
      <p:sp>
        <p:nvSpPr>
          <p:cNvPr id="19461" name="日付プレースホル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dirty="0" smtClean="0"/>
              <a:t>yy.mm.dd</a:t>
            </a:r>
          </a:p>
        </p:txBody>
      </p:sp>
      <p:sp>
        <p:nvSpPr>
          <p:cNvPr id="19462" name="スライド番号プレースホル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9B7B-727D-4BF4-9541-71C89043BD2B}" type="slidenum">
              <a:rPr lang="en-US" altLang="ja-JP" smtClean="0"/>
              <a:pPr/>
              <a:t>5</a:t>
            </a:fld>
            <a:endParaRPr lang="en-US" altLang="ja-JP" dirty="0" smtClean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838200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Deployment Plan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1343955"/>
          <a:ext cx="7391400" cy="2695465"/>
        </p:xfrm>
        <a:graphic>
          <a:graphicData uri="http://schemas.openxmlformats.org/drawingml/2006/table">
            <a:tbl>
              <a:tblPr/>
              <a:tblGrid>
                <a:gridCol w="2509520"/>
                <a:gridCol w="1422400"/>
                <a:gridCol w="2021840"/>
                <a:gridCol w="1437640"/>
              </a:tblGrid>
              <a:tr h="256245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zh-CN" altLang="en-US" sz="1400" b="1" i="0" u="none" strike="noStrike" kern="12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更新模块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zh-CN" altLang="en-US" sz="1400" b="1" i="0" u="none" strike="noStrike" kern="12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上线时间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zh-CN" altLang="en-US" sz="1400" b="1" i="0" u="none" strike="noStrike" kern="12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服务有无影响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建议</a:t>
                      </a:r>
                      <a:endParaRPr lang="en-US" altLang="en-US" sz="1400" b="1" i="0" u="none" strike="noStrike" kern="12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40000"/>
                        <a:lumOff val="60000"/>
                      </a:srgbClr>
                    </a:solidFill>
                  </a:tcPr>
                </a:tc>
              </a:tr>
              <a:tr h="348460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更新数据库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7/31/2013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对运维无影响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4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playnow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 service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7/31/2013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服务可能暂停数秒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460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</a:t>
                      </a:r>
                      <a:r>
                        <a:rPr lang="en-US" altLang="zh-CN" sz="1400" b="0" i="0" u="none" strike="noStrike" dirty="0" err="1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playnow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 management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7/31/2013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对运维无影响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460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window service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7/31/2013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对运维无影响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460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部署</a:t>
                      </a:r>
                      <a:r>
                        <a:rPr lang="en-US" altLang="zh-CN" sz="1400" b="0" i="0" u="none" strike="noStrike" dirty="0" err="1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playnow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 web app store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7/31/2013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对运维无影响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460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460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BM_Master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HGP創英角ｺﾞｼｯｸUB"/>
        <a:ea typeface="HGP創英角ｺﾞｼｯｸUB"/>
        <a:cs typeface=""/>
      </a:majorFont>
      <a:minorFont>
        <a:latin typeface="HGP創英角ｺﾞｼｯｸUB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366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4E322DF660E04E8FCCFDB526F0FB5C" ma:contentTypeVersion="1" ma:contentTypeDescription="Create a new document." ma:contentTypeScope="" ma:versionID="1fc7efc5869ad3d486b9000b57be3b6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D8C616-45A8-4DF6-AB95-DB485F80A8BC}">
  <ds:schemaRefs>
    <ds:schemaRef ds:uri="http://schemas.microsoft.com/office/2006/metadata/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C8C4B68F-9058-42F4-A03F-47CB8D35CC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FA8398-F9B8-46AC-8578-A7DE02C6E7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129</Words>
  <Application>Microsoft Office PowerPoint</Application>
  <PresentationFormat>On-screen Show (4:3)</PresentationFormat>
  <Paragraphs>68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GBM_Master</vt:lpstr>
      <vt:lpstr>Sony Select Service上线计划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>_x000d_Rev </dc:description>
  <cp:lastModifiedBy/>
  <cp:revision>1</cp:revision>
  <dcterms:created xsi:type="dcterms:W3CDTF">2010-06-25T05:44:48Z</dcterms:created>
  <dcterms:modified xsi:type="dcterms:W3CDTF">2013-07-30T02:53:15Z</dcterms:modified>
  <cp:contentStatus>fix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No">
    <vt:lpwstr/>
  </property>
  <property fmtid="{D5CDD505-2E9C-101B-9397-08002B2CF9AE}" pid="3" name="Revision">
    <vt:lpwstr/>
  </property>
  <property fmtid="{D5CDD505-2E9C-101B-9397-08002B2CF9AE}" pid="4" name="Date">
    <vt:lpwstr/>
  </property>
  <property fmtid="{D5CDD505-2E9C-101B-9397-08002B2CF9AE}" pid="5" name="Title">
    <vt:lpwstr/>
  </property>
  <property fmtid="{D5CDD505-2E9C-101B-9397-08002B2CF9AE}" pid="6" name="DocName">
    <vt:lpwstr/>
  </property>
  <property fmtid="{D5CDD505-2E9C-101B-9397-08002B2CF9AE}" pid="7" name="SecurityClass">
    <vt:lpwstr/>
  </property>
  <property fmtid="{D5CDD505-2E9C-101B-9397-08002B2CF9AE}" pid="8" name="Prepared">
    <vt:lpwstr/>
  </property>
  <property fmtid="{D5CDD505-2E9C-101B-9397-08002B2CF9AE}" pid="9" name="ApprovedBy">
    <vt:lpwstr/>
  </property>
  <property fmtid="{D5CDD505-2E9C-101B-9397-08002B2CF9AE}" pid="10" name="Checked">
    <vt:lpwstr/>
  </property>
  <property fmtid="{D5CDD505-2E9C-101B-9397-08002B2CF9AE}" pid="11" name="Reference">
    <vt:lpwstr/>
  </property>
  <property fmtid="{D5CDD505-2E9C-101B-9397-08002B2CF9AE}" pid="12" name="Keyword">
    <vt:lpwstr/>
  </property>
  <property fmtid="{D5CDD505-2E9C-101B-9397-08002B2CF9AE}" pid="13" name="LeftFooterField">
    <vt:lpwstr>DocNo</vt:lpwstr>
  </property>
  <property fmtid="{D5CDD505-2E9C-101B-9397-08002B2CF9AE}" pid="14" name="MiddleFooterField">
    <vt:lpwstr>Date</vt:lpwstr>
  </property>
  <property fmtid="{D5CDD505-2E9C-101B-9397-08002B2CF9AE}" pid="15" name="RightFooterField">
    <vt:lpwstr>Title</vt:lpwstr>
  </property>
  <property fmtid="{D5CDD505-2E9C-101B-9397-08002B2CF9AE}" pid="16" name="FooterType">
    <vt:lpwstr>CVL</vt:lpwstr>
  </property>
  <property fmtid="{D5CDD505-2E9C-101B-9397-08002B2CF9AE}" pid="17" name="SecClassViewType">
    <vt:lpwstr>False</vt:lpwstr>
  </property>
  <property fmtid="{D5CDD505-2E9C-101B-9397-08002B2CF9AE}" pid="18" name="DocumentSource">
    <vt:lpwstr/>
  </property>
  <property fmtid="{D5CDD505-2E9C-101B-9397-08002B2CF9AE}" pid="19" name="DocumentType">
    <vt:lpwstr>EnOHLogoNew2001</vt:lpwstr>
  </property>
  <property fmtid="{D5CDD505-2E9C-101B-9397-08002B2CF9AE}" pid="20" name="x">
    <vt:lpwstr>1</vt:lpwstr>
  </property>
  <property fmtid="{D5CDD505-2E9C-101B-9397-08002B2CF9AE}" pid="21" name="TemplateName">
    <vt:lpwstr>EN/FAD 109 0015/8</vt:lpwstr>
  </property>
  <property fmtid="{D5CDD505-2E9C-101B-9397-08002B2CF9AE}" pid="22" name="TemplateVariant">
    <vt:lpwstr>4:3</vt:lpwstr>
  </property>
  <property fmtid="{D5CDD505-2E9C-101B-9397-08002B2CF9AE}" pid="23" name="TemplateVersion">
    <vt:lpwstr>R1A</vt:lpwstr>
  </property>
  <property fmtid="{D5CDD505-2E9C-101B-9397-08002B2CF9AE}" pid="24" name="ContentTypeId">
    <vt:lpwstr>0x010100304E322DF660E04E8FCCFDB526F0FB5C</vt:lpwstr>
  </property>
  <property fmtid="{D5CDD505-2E9C-101B-9397-08002B2CF9AE}" pid="25" name="TotalNumb">
    <vt:lpwstr>False</vt:lpwstr>
  </property>
</Properties>
</file>