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96325" cy="30275213"/>
  <p:notesSz cx="7004050" cy="9290050"/>
  <p:defaultTextStyle>
    <a:defPPr>
      <a:defRPr lang="en-US"/>
    </a:defPPr>
    <a:lvl1pPr marL="0" algn="l" defTabSz="2951829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1pPr>
    <a:lvl2pPr marL="1475914" algn="l" defTabSz="2951829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2pPr>
    <a:lvl3pPr marL="2951829" algn="l" defTabSz="2951829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3pPr>
    <a:lvl4pPr marL="4427743" algn="l" defTabSz="2951829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4pPr>
    <a:lvl5pPr marL="5903658" algn="l" defTabSz="2951829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5pPr>
    <a:lvl6pPr marL="7379571" algn="l" defTabSz="2951829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6pPr>
    <a:lvl7pPr marL="8855486" algn="l" defTabSz="2951829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7pPr>
    <a:lvl8pPr marL="10331400" algn="l" defTabSz="2951829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8pPr>
    <a:lvl9pPr marL="11807314" algn="l" defTabSz="2951829" rtl="0" eaLnBrk="1" latinLnBrk="0" hangingPunct="1">
      <a:defRPr sz="5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536" userDrawn="1">
          <p15:clr>
            <a:srgbClr val="A4A3A4"/>
          </p15:clr>
        </p15:guide>
        <p15:guide id="2" pos="67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85172"/>
    <a:srgbClr val="FF8243"/>
    <a:srgbClr val="FF9966"/>
    <a:srgbClr val="CCFFFF"/>
    <a:srgbClr val="FFFFB9"/>
    <a:srgbClr val="FFFFCC"/>
    <a:srgbClr val="993366"/>
    <a:srgbClr val="CC3300"/>
    <a:srgbClr val="D09A00"/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60" autoAdjust="0"/>
    <p:restoredTop sz="97985" autoAdjust="0"/>
  </p:normalViewPr>
  <p:slideViewPr>
    <p:cSldViewPr>
      <p:cViewPr>
        <p:scale>
          <a:sx n="33" d="100"/>
          <a:sy n="33" d="100"/>
        </p:scale>
        <p:origin x="-732" y="1350"/>
      </p:cViewPr>
      <p:guideLst>
        <p:guide orient="horz" pos="9536"/>
        <p:guide pos="67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0801983" y="1"/>
            <a:ext cx="594342" cy="30275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457" tIns="30729" rIns="61457" bIns="30729" rtlCol="0" anchor="ctr"/>
          <a:lstStyle/>
          <a:p>
            <a:pPr algn="ctr"/>
            <a:endParaRPr lang="en-US" sz="4097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594342" cy="30275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457" tIns="30729" rIns="61457" bIns="30729" rtlCol="0" anchor="ctr"/>
          <a:lstStyle/>
          <a:p>
            <a:pPr algn="ctr"/>
            <a:endParaRPr lang="en-US" sz="4097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1396325" cy="37844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457" tIns="30729" rIns="61457" bIns="30729" rtlCol="0" anchor="ctr"/>
          <a:lstStyle/>
          <a:p>
            <a:pPr algn="ctr"/>
            <a:endParaRPr lang="en-US" sz="4097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6490813"/>
            <a:ext cx="21396325" cy="37844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457" tIns="30729" rIns="61457" bIns="30729" rtlCol="0" anchor="ctr"/>
          <a:lstStyle/>
          <a:p>
            <a:pPr algn="ctr"/>
            <a:endParaRPr lang="en-US" sz="4097" dirty="0"/>
          </a:p>
        </p:txBody>
      </p:sp>
      <p:sp>
        <p:nvSpPr>
          <p:cNvPr id="9" name="Instructions"/>
          <p:cNvSpPr/>
          <p:nvPr userDrawn="1"/>
        </p:nvSpPr>
        <p:spPr>
          <a:xfrm>
            <a:off x="-8915135" y="1"/>
            <a:ext cx="8320793" cy="30275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3644" tIns="153644" rIns="153644" bIns="153644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613"/>
              </a:spcAft>
            </a:pPr>
            <a:r>
              <a:rPr lang="en-US" sz="6219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6219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613"/>
              </a:spcAft>
            </a:pPr>
            <a:r>
              <a:rPr lang="en-US" sz="424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set up for A0</a:t>
            </a:r>
            <a:r>
              <a:rPr lang="en-US" sz="424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international paper size of 1189 mm x 841 mm</a:t>
            </a:r>
            <a:r>
              <a:rPr lang="en-US" sz="424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(46.8” high by 33.1” wide). It can be printed at</a:t>
            </a:r>
            <a:r>
              <a:rPr lang="en-US" sz="424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70.6% for an A1 poster of 841 mm x 594 mm.</a:t>
            </a:r>
            <a:endParaRPr lang="en-US" sz="4240" dirty="0" smtClean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613"/>
              </a:spcAft>
            </a:pPr>
            <a:r>
              <a:rPr lang="en-US" sz="6219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6219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6219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613"/>
              </a:spcAft>
            </a:pPr>
            <a:r>
              <a:rPr sz="424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24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24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424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424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24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24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24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24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613"/>
              </a:spcAft>
            </a:pPr>
            <a:r>
              <a:rPr lang="en-US" sz="6219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6219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6219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613"/>
              </a:spcAft>
            </a:pPr>
            <a:r>
              <a:rPr lang="en-US" sz="424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24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24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24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24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24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24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613"/>
              </a:spcAft>
            </a:pPr>
            <a:r>
              <a:rPr lang="en-US" sz="424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613"/>
              </a:spcAft>
            </a:pPr>
            <a:r>
              <a:rPr lang="en-US" sz="424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613"/>
              </a:spcAft>
            </a:pPr>
            <a:r>
              <a:rPr lang="en-US" sz="3109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3109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109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1990668" y="1"/>
            <a:ext cx="8320793" cy="30275213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613"/>
                </a:spcAft>
              </a:pPr>
              <a:r>
                <a:rPr lang="en-US" sz="6219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6219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6219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6219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613"/>
                </a:spcAft>
              </a:pPr>
              <a:r>
                <a:rPr lang="en-US" sz="424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24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613"/>
                </a:spcAft>
              </a:pPr>
              <a:r>
                <a:rPr lang="en-US" sz="424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24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24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24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24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613"/>
                </a:spcAft>
              </a:pPr>
              <a:endParaRPr lang="en-US" sz="424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613"/>
                </a:spcAft>
              </a:pPr>
              <a:endParaRPr lang="en-US" sz="424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613"/>
                </a:spcAft>
              </a:pPr>
              <a:endParaRPr lang="en-US" sz="424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613"/>
                </a:spcAft>
              </a:pPr>
              <a:endParaRPr lang="en-US" sz="424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613"/>
                </a:spcAft>
              </a:pPr>
              <a:endParaRPr lang="en-US" sz="424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613"/>
                </a:spcAft>
              </a:pPr>
              <a:endParaRPr lang="en-US" sz="424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613"/>
                </a:spcAft>
              </a:pPr>
              <a:endParaRPr lang="en-US" sz="424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613"/>
                </a:spcAft>
              </a:pPr>
              <a:endParaRPr lang="en-US" sz="424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613"/>
                </a:spcAft>
              </a:pPr>
              <a:endParaRPr lang="en-US" sz="424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613"/>
                </a:spcAft>
              </a:pPr>
              <a:r>
                <a:rPr lang="en-US" sz="424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613"/>
                </a:spcAft>
              </a:pPr>
              <a:r>
                <a:rPr lang="en-US" sz="6219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613"/>
                </a:spcAft>
              </a:pPr>
              <a:r>
                <a:rPr lang="en-US" sz="424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424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424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424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delivery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613"/>
                </a:spcAft>
              </a:pPr>
              <a:r>
                <a:rPr lang="en-US" sz="424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424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24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24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International: +(1) 913-441-1410</a:t>
              </a:r>
              <a:br>
                <a:rPr lang="en-US" sz="424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24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109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3109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109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4281342" y="8425085"/>
              <a:ext cx="11904515" cy="10246926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39240" y="30070249"/>
            <a:ext cx="3744825" cy="13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166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58000"/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17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16" y="1212414"/>
            <a:ext cx="19256693" cy="5045869"/>
          </a:xfrm>
          <a:prstGeom prst="rect">
            <a:avLst/>
          </a:prstGeom>
        </p:spPr>
        <p:txBody>
          <a:bodyPr vert="horz" lIns="417456" tIns="208727" rIns="417456" bIns="20872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7064220"/>
            <a:ext cx="19256693" cy="19980241"/>
          </a:xfrm>
          <a:prstGeom prst="rect">
            <a:avLst/>
          </a:prstGeom>
        </p:spPr>
        <p:txBody>
          <a:bodyPr vert="horz" lIns="417456" tIns="208727" rIns="417456" bIns="20872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816" y="28060641"/>
            <a:ext cx="4992476" cy="1611875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l">
              <a:defRPr sz="38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413" y="28060641"/>
            <a:ext cx="6775502" cy="1611875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ctr">
              <a:defRPr sz="38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033" y="28060641"/>
            <a:ext cx="4992476" cy="1611875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r">
              <a:defRPr sz="38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2950159" rtl="0" eaLnBrk="1" latinLnBrk="0" hangingPunct="1">
        <a:spcBef>
          <a:spcPct val="0"/>
        </a:spcBef>
        <a:buNone/>
        <a:defRPr sz="53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308" indent="-307308" algn="l" defTabSz="2950159" rtl="0" eaLnBrk="1" latinLnBrk="0" hangingPunct="1">
        <a:spcBef>
          <a:spcPct val="20000"/>
        </a:spcBef>
        <a:buFont typeface="Arial" pitchFamily="34" charset="0"/>
        <a:buChar char="•"/>
        <a:defRPr sz="2403" kern="1200">
          <a:solidFill>
            <a:schemeClr val="tx1"/>
          </a:solidFill>
          <a:latin typeface="+mn-lt"/>
          <a:ea typeface="+mn-ea"/>
          <a:cs typeface="+mn-cs"/>
        </a:defRPr>
      </a:lvl1pPr>
      <a:lvl2pPr marL="614616" indent="-307308" algn="l" defTabSz="2950159" rtl="0" eaLnBrk="1" latinLnBrk="0" hangingPunct="1">
        <a:spcBef>
          <a:spcPct val="20000"/>
        </a:spcBef>
        <a:buFont typeface="Arial" pitchFamily="34" charset="0"/>
        <a:buChar char="–"/>
        <a:defRPr sz="2403" kern="1200">
          <a:solidFill>
            <a:schemeClr val="tx1"/>
          </a:solidFill>
          <a:latin typeface="+mn-lt"/>
          <a:ea typeface="+mn-ea"/>
          <a:cs typeface="+mn-cs"/>
        </a:defRPr>
      </a:lvl2pPr>
      <a:lvl3pPr marL="921925" indent="-307308" algn="l" defTabSz="2950159" rtl="0" eaLnBrk="1" latinLnBrk="0" hangingPunct="1">
        <a:spcBef>
          <a:spcPct val="20000"/>
        </a:spcBef>
        <a:buFont typeface="Arial" pitchFamily="34" charset="0"/>
        <a:buChar char="•"/>
        <a:defRPr sz="2403" kern="1200">
          <a:solidFill>
            <a:schemeClr val="tx1"/>
          </a:solidFill>
          <a:latin typeface="+mn-lt"/>
          <a:ea typeface="+mn-ea"/>
          <a:cs typeface="+mn-cs"/>
        </a:defRPr>
      </a:lvl3pPr>
      <a:lvl4pPr marL="1229233" indent="-307308" algn="l" defTabSz="2950159" rtl="0" eaLnBrk="1" latinLnBrk="0" hangingPunct="1">
        <a:spcBef>
          <a:spcPct val="20000"/>
        </a:spcBef>
        <a:buFont typeface="Arial" pitchFamily="34" charset="0"/>
        <a:buChar char="–"/>
        <a:defRPr sz="2403" kern="1200">
          <a:solidFill>
            <a:schemeClr val="tx1"/>
          </a:solidFill>
          <a:latin typeface="+mn-lt"/>
          <a:ea typeface="+mn-ea"/>
          <a:cs typeface="+mn-cs"/>
        </a:defRPr>
      </a:lvl4pPr>
      <a:lvl5pPr marL="1536541" indent="-307308" algn="l" defTabSz="2950159" rtl="0" eaLnBrk="1" latinLnBrk="0" hangingPunct="1">
        <a:spcBef>
          <a:spcPct val="20000"/>
        </a:spcBef>
        <a:buFont typeface="Arial" pitchFamily="34" charset="0"/>
        <a:buChar char="»"/>
        <a:defRPr sz="2403" kern="1200">
          <a:solidFill>
            <a:schemeClr val="tx1"/>
          </a:solidFill>
          <a:latin typeface="+mn-lt"/>
          <a:ea typeface="+mn-ea"/>
          <a:cs typeface="+mn-cs"/>
        </a:defRPr>
      </a:lvl5pPr>
      <a:lvl6pPr marL="8112936" indent="-737540" algn="l" defTabSz="2950159" rtl="0" eaLnBrk="1" latinLnBrk="0" hangingPunct="1">
        <a:spcBef>
          <a:spcPct val="20000"/>
        </a:spcBef>
        <a:buFont typeface="Arial" pitchFamily="34" charset="0"/>
        <a:buChar char="•"/>
        <a:defRPr sz="6431" kern="1200">
          <a:solidFill>
            <a:schemeClr val="tx1"/>
          </a:solidFill>
          <a:latin typeface="+mn-lt"/>
          <a:ea typeface="+mn-ea"/>
          <a:cs typeface="+mn-cs"/>
        </a:defRPr>
      </a:lvl6pPr>
      <a:lvl7pPr marL="9588016" indent="-737540" algn="l" defTabSz="2950159" rtl="0" eaLnBrk="1" latinLnBrk="0" hangingPunct="1">
        <a:spcBef>
          <a:spcPct val="20000"/>
        </a:spcBef>
        <a:buFont typeface="Arial" pitchFamily="34" charset="0"/>
        <a:buChar char="•"/>
        <a:defRPr sz="6431" kern="1200">
          <a:solidFill>
            <a:schemeClr val="tx1"/>
          </a:solidFill>
          <a:latin typeface="+mn-lt"/>
          <a:ea typeface="+mn-ea"/>
          <a:cs typeface="+mn-cs"/>
        </a:defRPr>
      </a:lvl7pPr>
      <a:lvl8pPr marL="11063095" indent="-737540" algn="l" defTabSz="2950159" rtl="0" eaLnBrk="1" latinLnBrk="0" hangingPunct="1">
        <a:spcBef>
          <a:spcPct val="20000"/>
        </a:spcBef>
        <a:buFont typeface="Arial" pitchFamily="34" charset="0"/>
        <a:buChar char="•"/>
        <a:defRPr sz="6431" kern="1200">
          <a:solidFill>
            <a:schemeClr val="tx1"/>
          </a:solidFill>
          <a:latin typeface="+mn-lt"/>
          <a:ea typeface="+mn-ea"/>
          <a:cs typeface="+mn-cs"/>
        </a:defRPr>
      </a:lvl8pPr>
      <a:lvl9pPr marL="12538175" indent="-737540" algn="l" defTabSz="2950159" rtl="0" eaLnBrk="1" latinLnBrk="0" hangingPunct="1">
        <a:spcBef>
          <a:spcPct val="20000"/>
        </a:spcBef>
        <a:buFont typeface="Arial" pitchFamily="34" charset="0"/>
        <a:buChar char="•"/>
        <a:defRPr sz="64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0159" rtl="0" eaLnBrk="1" latinLnBrk="0" hangingPunct="1">
        <a:defRPr sz="5795" kern="1200">
          <a:solidFill>
            <a:schemeClr val="tx1"/>
          </a:solidFill>
          <a:latin typeface="+mn-lt"/>
          <a:ea typeface="+mn-ea"/>
          <a:cs typeface="+mn-cs"/>
        </a:defRPr>
      </a:lvl1pPr>
      <a:lvl2pPr marL="1475079" algn="l" defTabSz="2950159" rtl="0" eaLnBrk="1" latinLnBrk="0" hangingPunct="1">
        <a:defRPr sz="5795" kern="1200">
          <a:solidFill>
            <a:schemeClr val="tx1"/>
          </a:solidFill>
          <a:latin typeface="+mn-lt"/>
          <a:ea typeface="+mn-ea"/>
          <a:cs typeface="+mn-cs"/>
        </a:defRPr>
      </a:lvl2pPr>
      <a:lvl3pPr marL="2950159" algn="l" defTabSz="2950159" rtl="0" eaLnBrk="1" latinLnBrk="0" hangingPunct="1">
        <a:defRPr sz="5795" kern="1200">
          <a:solidFill>
            <a:schemeClr val="tx1"/>
          </a:solidFill>
          <a:latin typeface="+mn-lt"/>
          <a:ea typeface="+mn-ea"/>
          <a:cs typeface="+mn-cs"/>
        </a:defRPr>
      </a:lvl3pPr>
      <a:lvl4pPr marL="4425238" algn="l" defTabSz="2950159" rtl="0" eaLnBrk="1" latinLnBrk="0" hangingPunct="1">
        <a:defRPr sz="5795" kern="1200">
          <a:solidFill>
            <a:schemeClr val="tx1"/>
          </a:solidFill>
          <a:latin typeface="+mn-lt"/>
          <a:ea typeface="+mn-ea"/>
          <a:cs typeface="+mn-cs"/>
        </a:defRPr>
      </a:lvl4pPr>
      <a:lvl5pPr marL="5900318" algn="l" defTabSz="2950159" rtl="0" eaLnBrk="1" latinLnBrk="0" hangingPunct="1">
        <a:defRPr sz="5795" kern="1200">
          <a:solidFill>
            <a:schemeClr val="tx1"/>
          </a:solidFill>
          <a:latin typeface="+mn-lt"/>
          <a:ea typeface="+mn-ea"/>
          <a:cs typeface="+mn-cs"/>
        </a:defRPr>
      </a:lvl5pPr>
      <a:lvl6pPr marL="7375397" algn="l" defTabSz="2950159" rtl="0" eaLnBrk="1" latinLnBrk="0" hangingPunct="1">
        <a:defRPr sz="5795" kern="1200">
          <a:solidFill>
            <a:schemeClr val="tx1"/>
          </a:solidFill>
          <a:latin typeface="+mn-lt"/>
          <a:ea typeface="+mn-ea"/>
          <a:cs typeface="+mn-cs"/>
        </a:defRPr>
      </a:lvl6pPr>
      <a:lvl7pPr marL="8850476" algn="l" defTabSz="2950159" rtl="0" eaLnBrk="1" latinLnBrk="0" hangingPunct="1">
        <a:defRPr sz="5795" kern="1200">
          <a:solidFill>
            <a:schemeClr val="tx1"/>
          </a:solidFill>
          <a:latin typeface="+mn-lt"/>
          <a:ea typeface="+mn-ea"/>
          <a:cs typeface="+mn-cs"/>
        </a:defRPr>
      </a:lvl7pPr>
      <a:lvl8pPr marL="10325556" algn="l" defTabSz="2950159" rtl="0" eaLnBrk="1" latinLnBrk="0" hangingPunct="1">
        <a:defRPr sz="5795" kern="1200">
          <a:solidFill>
            <a:schemeClr val="tx1"/>
          </a:solidFill>
          <a:latin typeface="+mn-lt"/>
          <a:ea typeface="+mn-ea"/>
          <a:cs typeface="+mn-cs"/>
        </a:defRPr>
      </a:lvl8pPr>
      <a:lvl9pPr marL="11800635" algn="l" defTabSz="2950159" rtl="0" eaLnBrk="1" latinLnBrk="0" hangingPunct="1">
        <a:defRPr sz="5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24848" y="3555207"/>
            <a:ext cx="4710715" cy="8036241"/>
            <a:chOff x="483394" y="5438306"/>
            <a:chExt cx="5970102" cy="8558223"/>
          </a:xfrm>
        </p:grpSpPr>
        <p:sp>
          <p:nvSpPr>
            <p:cNvPr id="32" name="Rectangle 31"/>
            <p:cNvSpPr/>
            <p:nvPr/>
          </p:nvSpPr>
          <p:spPr>
            <a:xfrm>
              <a:off x="483394" y="5438306"/>
              <a:ext cx="5970102" cy="8974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457" tIns="30729" rIns="61457" bIns="30729" rtlCol="0" anchor="ctr"/>
            <a:lstStyle/>
            <a:p>
              <a:pPr algn="ctr"/>
              <a:r>
                <a:rPr lang="en-US" sz="5088" b="1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Goal</a:t>
              </a:r>
            </a:p>
          </p:txBody>
        </p:sp>
        <p:sp>
          <p:nvSpPr>
            <p:cNvPr id="42" name="Text Box 189"/>
            <p:cNvSpPr txBox="1">
              <a:spLocks noChangeArrowheads="1"/>
            </p:cNvSpPr>
            <p:nvPr/>
          </p:nvSpPr>
          <p:spPr bwMode="auto">
            <a:xfrm>
              <a:off x="483394" y="6405065"/>
              <a:ext cx="5970102" cy="7591464"/>
            </a:xfrm>
            <a:prstGeom prst="rect">
              <a:avLst/>
            </a:prstGeom>
            <a:solidFill>
              <a:schemeClr val="bg1"/>
            </a:solidFill>
            <a:ln w="60325" cap="rnd">
              <a:noFill/>
              <a:prstDash val="sysDot"/>
              <a:round/>
            </a:ln>
            <a:effectLst>
              <a:softEdge rad="0"/>
            </a:effectLst>
          </p:spPr>
          <p:txBody>
            <a:bodyPr wrap="square" lIns="122915" tIns="122915" rIns="122915" bIns="122915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3200" dirty="0"/>
                <a:t>    </a:t>
              </a:r>
              <a:r>
                <a:rPr lang="en-US" sz="3200" dirty="0">
                  <a:solidFill>
                    <a:srgbClr val="0851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further extend the current knowledge of sentiment detection and to classify the tweet into one of seven ordinal classes, corresponding to various levels of positive and negative sentiment intensity </a:t>
              </a:r>
              <a:r>
                <a:rPr lang="en-US" sz="3200" b="1" dirty="0">
                  <a:solidFill>
                    <a:srgbClr val="0851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-3 to 3</a:t>
              </a:r>
              <a:r>
                <a:rPr lang="en-US" sz="3200" dirty="0">
                  <a:solidFill>
                    <a:srgbClr val="0851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that best represents the mental state of the tweeter.</a:t>
              </a:r>
            </a:p>
            <a:p>
              <a:r>
                <a:rPr lang="en-US" sz="3200" dirty="0"/>
                <a:t/>
              </a:r>
              <a:br>
                <a:rPr lang="en-US" sz="3200" dirty="0"/>
              </a:br>
              <a:endParaRPr lang="en-US" sz="3109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24848" y="11942511"/>
            <a:ext cx="10197115" cy="6253767"/>
            <a:chOff x="348008" y="14527836"/>
            <a:chExt cx="4896639" cy="13596393"/>
          </a:xfrm>
        </p:grpSpPr>
        <p:sp>
          <p:nvSpPr>
            <p:cNvPr id="56" name="Rectangle 55"/>
            <p:cNvSpPr/>
            <p:nvPr/>
          </p:nvSpPr>
          <p:spPr>
            <a:xfrm>
              <a:off x="348008" y="14527836"/>
              <a:ext cx="4896639" cy="1984515"/>
            </a:xfrm>
            <a:prstGeom prst="rect">
              <a:avLst/>
            </a:prstGeom>
            <a:solidFill>
              <a:srgbClr val="085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457" tIns="30729" rIns="61457" bIns="30729" rtlCol="0" anchor="ctr"/>
            <a:lstStyle/>
            <a:p>
              <a:pPr algn="ctr"/>
              <a:r>
                <a:rPr lang="en-US" sz="5090" b="1" dirty="0">
                  <a:solidFill>
                    <a:schemeClr val="bg1"/>
                  </a:solidFill>
                </a:rPr>
                <a:t>Preprocessing</a:t>
              </a:r>
            </a:p>
          </p:txBody>
        </p:sp>
        <p:sp>
          <p:nvSpPr>
            <p:cNvPr id="57" name="Text Box 189"/>
            <p:cNvSpPr txBox="1">
              <a:spLocks noChangeArrowheads="1"/>
            </p:cNvSpPr>
            <p:nvPr/>
          </p:nvSpPr>
          <p:spPr bwMode="auto">
            <a:xfrm>
              <a:off x="349467" y="16814026"/>
              <a:ext cx="4895180" cy="11310203"/>
            </a:xfrm>
            <a:prstGeom prst="rect">
              <a:avLst/>
            </a:prstGeom>
            <a:solidFill>
              <a:schemeClr val="bg1"/>
            </a:solidFill>
            <a:ln w="60325">
              <a:noFill/>
              <a:prstDash val="sysDot"/>
              <a:bevel/>
            </a:ln>
            <a:effectLst/>
          </p:spPr>
          <p:txBody>
            <a:bodyPr wrap="square" lIns="122915" tIns="122915" rIns="122915" bIns="122915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457200" indent="-457200" defTabSz="1615516" eaLnBrk="1" hangingPunct="1">
                <a:buFont typeface="Arial" panose="020B0604020202020204" pitchFamily="34" charset="0"/>
                <a:buChar char="•"/>
              </a:pPr>
              <a:r>
                <a:rPr lang="en-US" sz="3200" b="1" dirty="0">
                  <a:solidFill>
                    <a:srgbClr val="0851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Stop words </a:t>
              </a:r>
              <a:r>
                <a:rPr lang="en-US" sz="3200" dirty="0">
                  <a:solidFill>
                    <a:srgbClr val="0851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were removed and all words were lowercased</a:t>
              </a:r>
            </a:p>
            <a:p>
              <a:pPr marL="457200" indent="-457200" defTabSz="1615516" eaLnBrk="1" hangingPunct="1">
                <a:buFont typeface="Arial" panose="020B0604020202020204" pitchFamily="34" charset="0"/>
                <a:buChar char="•"/>
              </a:pPr>
              <a:r>
                <a:rPr lang="en-US" sz="3200" b="1" dirty="0">
                  <a:solidFill>
                    <a:srgbClr val="0851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Emoticons</a:t>
              </a:r>
              <a:r>
                <a:rPr lang="en-US" sz="3200" dirty="0">
                  <a:solidFill>
                    <a:srgbClr val="0851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were extracted using a regex and the </a:t>
              </a:r>
              <a:r>
                <a:rPr lang="en-US" sz="3200" dirty="0" err="1">
                  <a:solidFill>
                    <a:srgbClr val="0851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unicode</a:t>
              </a:r>
              <a:r>
                <a:rPr lang="en-US" sz="3200" dirty="0">
                  <a:solidFill>
                    <a:srgbClr val="0851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pattern of emoticons (including punctuation signs like “:)”)</a:t>
              </a:r>
            </a:p>
            <a:p>
              <a:pPr marL="457200" indent="-457200" defTabSz="1615516" eaLnBrk="1" hangingPunct="1"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rgbClr val="0851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</a:t>
              </a:r>
              <a:r>
                <a:rPr lang="en-US" sz="3200" b="1" dirty="0">
                  <a:solidFill>
                    <a:srgbClr val="0851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names </a:t>
              </a:r>
              <a:r>
                <a:rPr lang="en-US" sz="3200" dirty="0">
                  <a:solidFill>
                    <a:srgbClr val="0851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(e.g. ”@exampleuser8000”) were removed – no value for analysis;</a:t>
              </a:r>
            </a:p>
            <a:p>
              <a:pPr marL="457200" indent="-457200" defTabSz="1615516" eaLnBrk="1" hangingPunct="1">
                <a:buFont typeface="Arial" panose="020B0604020202020204" pitchFamily="34" charset="0"/>
                <a:buChar char="•"/>
              </a:pPr>
              <a:r>
                <a:rPr lang="en-US" sz="3200" b="1" dirty="0">
                  <a:solidFill>
                    <a:srgbClr val="0851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Hashtags</a:t>
              </a:r>
              <a:r>
                <a:rPr lang="en-US" sz="3200" dirty="0">
                  <a:solidFill>
                    <a:srgbClr val="0851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signs ”#” were removed, combinations (e.g. ”#</a:t>
              </a:r>
              <a:r>
                <a:rPr lang="en-US" sz="3200" dirty="0" err="1">
                  <a:solidFill>
                    <a:srgbClr val="0851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beautifulday</a:t>
              </a:r>
              <a:r>
                <a:rPr lang="en-US" sz="3200" dirty="0">
                  <a:solidFill>
                    <a:srgbClr val="0851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”) were </a:t>
              </a:r>
              <a:r>
                <a:rPr lang="en-US" sz="3200" dirty="0" err="1">
                  <a:solidFill>
                    <a:srgbClr val="0851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splitted</a:t>
              </a:r>
              <a:r>
                <a:rPr lang="en-US" sz="3200" dirty="0">
                  <a:solidFill>
                    <a:srgbClr val="0851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457200" indent="-457200" defTabSz="1615516" eaLnBrk="1" hangingPunct="1">
                <a:buFont typeface="Arial" panose="020B0604020202020204" pitchFamily="34" charset="0"/>
                <a:buChar char="•"/>
              </a:pPr>
              <a:endParaRPr lang="en-US" sz="3392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83188" y="7850930"/>
            <a:ext cx="15335403" cy="3508339"/>
            <a:chOff x="11921494" y="7833513"/>
            <a:chExt cx="6213477" cy="3581388"/>
          </a:xfrm>
        </p:grpSpPr>
        <p:sp>
          <p:nvSpPr>
            <p:cNvPr id="66" name="L-Shape 65"/>
            <p:cNvSpPr/>
            <p:nvPr/>
          </p:nvSpPr>
          <p:spPr>
            <a:xfrm rot="10800000">
              <a:off x="11921494" y="7833513"/>
              <a:ext cx="2282795" cy="1889225"/>
            </a:xfrm>
            <a:prstGeom prst="corner">
              <a:avLst>
                <a:gd name="adj1" fmla="val 67500"/>
                <a:gd name="adj2" fmla="val 82500"/>
              </a:avLst>
            </a:prstGeom>
            <a:solidFill>
              <a:schemeClr val="bg1">
                <a:alpha val="96000"/>
              </a:schemeClr>
            </a:solidFill>
            <a:ln w="920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97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193752" y="9075016"/>
              <a:ext cx="5941218" cy="9394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457" tIns="30729" rIns="61457" bIns="30729" rtlCol="0" anchor="ctr"/>
            <a:lstStyle/>
            <a:p>
              <a:pPr algn="ctr"/>
              <a:r>
                <a:rPr lang="en-US" sz="5088" b="1" dirty="0">
                  <a:solidFill>
                    <a:schemeClr val="bg1"/>
                  </a:solidFill>
                </a:rPr>
                <a:t>Objectives</a:t>
              </a:r>
              <a:r>
                <a:rPr lang="en-US" sz="5088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 </a:t>
              </a:r>
            </a:p>
          </p:txBody>
        </p:sp>
        <p:sp>
          <p:nvSpPr>
            <p:cNvPr id="39" name="Text Box 189"/>
            <p:cNvSpPr txBox="1">
              <a:spLocks noChangeArrowheads="1"/>
            </p:cNvSpPr>
            <p:nvPr/>
          </p:nvSpPr>
          <p:spPr bwMode="auto">
            <a:xfrm>
              <a:off x="12193753" y="10156110"/>
              <a:ext cx="5941218" cy="1258791"/>
            </a:xfrm>
            <a:prstGeom prst="rect">
              <a:avLst/>
            </a:prstGeom>
            <a:solidFill>
              <a:schemeClr val="bg1"/>
            </a:solidFill>
            <a:ln w="60325">
              <a:noFill/>
              <a:prstDash val="sysDot"/>
              <a:bevel/>
            </a:ln>
            <a:effectLst/>
          </p:spPr>
          <p:txBody>
            <a:bodyPr lIns="122915" tIns="122915" rIns="122915" bIns="122915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1615516" eaLnBrk="1" hangingPunct="1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sz="3200" dirty="0">
                  <a:solidFill>
                    <a:srgbClr val="0851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predict the sentiment polarity with a high accuracy considering</a:t>
              </a:r>
              <a:r>
                <a:rPr lang="en-US" sz="3200" dirty="0">
                  <a:solidFill>
                    <a:srgbClr val="085172"/>
                  </a:solidFill>
                </a:rPr>
                <a:t> </a:t>
              </a:r>
              <a:r>
                <a:rPr lang="en-US" sz="3200" dirty="0">
                  <a:solidFill>
                    <a:srgbClr val="0851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parts of tweet: </a:t>
              </a:r>
              <a:r>
                <a:rPr lang="en-US" sz="3200" b="1" dirty="0">
                  <a:solidFill>
                    <a:srgbClr val="0851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emoticons, hashtags, usernames and pure text itself.</a:t>
              </a:r>
              <a:endParaRPr lang="en-US" sz="3200" b="1" dirty="0">
                <a:solidFill>
                  <a:srgbClr val="08517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086083" y="7873987"/>
              <a:ext cx="2118206" cy="11304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851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Language: Python</a:t>
              </a:r>
            </a:p>
            <a:p>
              <a:r>
                <a:rPr lang="en-US" sz="3200" dirty="0">
                  <a:solidFill>
                    <a:srgbClr val="0851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Tools: </a:t>
              </a:r>
              <a:r>
                <a:rPr lang="en-US" sz="3200" b="1" dirty="0">
                  <a:solidFill>
                    <a:srgbClr val="0851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NLTK, </a:t>
              </a:r>
              <a:r>
                <a:rPr lang="en-US" sz="3200" b="1" dirty="0" err="1">
                  <a:solidFill>
                    <a:srgbClr val="0851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scikit</a:t>
              </a:r>
              <a:r>
                <a:rPr lang="en-US" sz="3200" b="1" dirty="0">
                  <a:solidFill>
                    <a:srgbClr val="0851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-learn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968" y="28736726"/>
            <a:ext cx="21388388" cy="1466411"/>
          </a:xfrm>
          <a:prstGeom prst="rect">
            <a:avLst/>
          </a:prstGeom>
          <a:solidFill>
            <a:srgbClr val="0851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</a:t>
            </a:r>
          </a:p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https://competitions.codalab.org/competitions/17333#learn_the_details-overview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7938" y="-63646"/>
            <a:ext cx="21388388" cy="2980952"/>
          </a:xfrm>
          <a:prstGeom prst="rect">
            <a:avLst/>
          </a:prstGeom>
          <a:solidFill>
            <a:srgbClr val="0851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47394" y="100647"/>
            <a:ext cx="148565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Task V-</a:t>
            </a:r>
            <a:r>
              <a:rPr lang="en-US" sz="54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oc</a:t>
            </a:r>
            <a:r>
              <a:rPr lang="en-US" sz="5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: Detecting Valence (ordinal classification) based on </a:t>
            </a:r>
            <a:r>
              <a:rPr lang="en-US" sz="54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Twitter</a:t>
            </a:r>
            <a:endParaRPr lang="en-US" sz="54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algn="ctr"/>
            <a:endParaRPr lang="en-US" sz="5400" b="1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193963" y="1406949"/>
            <a:ext cx="80433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300" dirty="0">
                <a:solidFill>
                  <a:schemeClr val="bg1"/>
                </a:solidFill>
              </a:rPr>
              <a:t>Sofiya Demchuk</a:t>
            </a:r>
          </a:p>
          <a:p>
            <a:pPr algn="ctr"/>
            <a:r>
              <a:rPr lang="en-US" sz="2800" spc="300" dirty="0">
                <a:solidFill>
                  <a:schemeClr val="bg1"/>
                </a:solidFill>
              </a:rPr>
              <a:t>Ian </a:t>
            </a:r>
            <a:r>
              <a:rPr lang="en-US" sz="2800" spc="300" dirty="0" err="1">
                <a:solidFill>
                  <a:schemeClr val="bg1"/>
                </a:solidFill>
              </a:rPr>
              <a:t>Mackerracher</a:t>
            </a:r>
            <a:endParaRPr lang="en-US" sz="2800" spc="300" dirty="0">
              <a:solidFill>
                <a:schemeClr val="bg1"/>
              </a:solidFill>
            </a:endParaRPr>
          </a:p>
          <a:p>
            <a:pPr algn="ctr"/>
            <a:r>
              <a:rPr lang="en-US" sz="2800" spc="300" dirty="0">
                <a:solidFill>
                  <a:schemeClr val="bg1"/>
                </a:solidFill>
              </a:rPr>
              <a:t>Hendrik </a:t>
            </a:r>
            <a:r>
              <a:rPr lang="en-US" sz="2800" spc="300" dirty="0" err="1">
                <a:solidFill>
                  <a:schemeClr val="bg1"/>
                </a:solidFill>
              </a:rPr>
              <a:t>Rätz</a:t>
            </a:r>
            <a:endParaRPr lang="en-US" sz="2800" spc="300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10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267" y="100648"/>
            <a:ext cx="2789277" cy="2789277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5668962" y="3555209"/>
            <a:ext cx="4953000" cy="3132399"/>
            <a:chOff x="7115176" y="5334149"/>
            <a:chExt cx="5918251" cy="2773294"/>
          </a:xfrm>
        </p:grpSpPr>
        <p:sp>
          <p:nvSpPr>
            <p:cNvPr id="49" name="Rectangle 48"/>
            <p:cNvSpPr/>
            <p:nvPr/>
          </p:nvSpPr>
          <p:spPr>
            <a:xfrm>
              <a:off x="7115176" y="5334149"/>
              <a:ext cx="5918251" cy="74613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457" tIns="30729" rIns="61457" bIns="30729" rtlCol="0" anchor="ctr"/>
            <a:lstStyle/>
            <a:p>
              <a:pPr algn="ctr"/>
              <a:r>
                <a:rPr lang="en-US" sz="5088" b="1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Opinion Mining</a:t>
              </a:r>
              <a:r>
                <a:rPr lang="en-US" sz="5088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Baskerville Old Face" panose="02020602080505020303" pitchFamily="18" charset="0"/>
                </a:rPr>
                <a:t> </a:t>
              </a:r>
            </a:p>
          </p:txBody>
        </p:sp>
        <p:sp>
          <p:nvSpPr>
            <p:cNvPr id="50" name="Text Box 189"/>
            <p:cNvSpPr txBox="1">
              <a:spLocks noChangeArrowheads="1"/>
            </p:cNvSpPr>
            <p:nvPr/>
          </p:nvSpPr>
          <p:spPr bwMode="auto">
            <a:xfrm>
              <a:off x="7115176" y="6143718"/>
              <a:ext cx="5918251" cy="1963725"/>
            </a:xfrm>
            <a:prstGeom prst="rect">
              <a:avLst/>
            </a:prstGeom>
            <a:solidFill>
              <a:schemeClr val="bg1"/>
            </a:solidFill>
            <a:ln w="60325">
              <a:noFill/>
              <a:prstDash val="sysDot"/>
              <a:bevel/>
            </a:ln>
            <a:effectLst/>
          </p:spPr>
          <p:txBody>
            <a:bodyPr wrap="square" lIns="122915" tIns="122915" rIns="122915" bIns="122915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1615516" eaLnBrk="1" hangingPunct="1"/>
              <a:r>
                <a:rPr lang="en-US" sz="3200" dirty="0">
                  <a:solidFill>
                    <a:schemeClr val="accent1">
                      <a:lumMod val="50000"/>
                    </a:schemeClr>
                  </a:solidFill>
                </a:rPr>
                <a:t>    </a:t>
              </a:r>
              <a:r>
                <a:rPr lang="en-US" sz="3200" dirty="0">
                  <a:solidFill>
                    <a:srgbClr val="0851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other words</a:t>
              </a:r>
              <a:r>
                <a:rPr lang="en-US" sz="3200" b="1" dirty="0">
                  <a:solidFill>
                    <a:srgbClr val="0851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the sentiment analysis</a:t>
              </a:r>
              <a:r>
                <a:rPr lang="en-US" sz="3200" dirty="0">
                  <a:solidFill>
                    <a:srgbClr val="08517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that determines the emotion of a piece of text. </a:t>
              </a:r>
              <a:endParaRPr lang="en-US" sz="3109" dirty="0">
                <a:solidFill>
                  <a:srgbClr val="08517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842490" y="4279030"/>
            <a:ext cx="9791532" cy="2744319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11307764" y="3571609"/>
            <a:ext cx="9791531" cy="82634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457" tIns="30729" rIns="61457" bIns="30729" rtlCol="0" anchor="ctr"/>
          <a:lstStyle/>
          <a:p>
            <a:pPr algn="ctr"/>
            <a:r>
              <a:rPr lang="en-US" sz="509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Data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1303099" y="11942510"/>
            <a:ext cx="9800858" cy="6166897"/>
            <a:chOff x="6661775" y="14522529"/>
            <a:chExt cx="5161509" cy="11520813"/>
          </a:xfrm>
        </p:grpSpPr>
        <p:sp>
          <p:nvSpPr>
            <p:cNvPr id="59" name="Rectangle 58"/>
            <p:cNvSpPr/>
            <p:nvPr/>
          </p:nvSpPr>
          <p:spPr>
            <a:xfrm>
              <a:off x="6664231" y="14522529"/>
              <a:ext cx="5159053" cy="1705255"/>
            </a:xfrm>
            <a:prstGeom prst="rect">
              <a:avLst/>
            </a:prstGeom>
            <a:solidFill>
              <a:srgbClr val="085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457" tIns="30729" rIns="61457" bIns="30729" rtlCol="0" anchor="ctr"/>
            <a:lstStyle/>
            <a:p>
              <a:pPr algn="ctr"/>
              <a:r>
                <a:rPr lang="en-US" sz="5090" b="1" dirty="0">
                  <a:solidFill>
                    <a:schemeClr val="bg1"/>
                  </a:solidFill>
                </a:rPr>
                <a:t>Features</a:t>
              </a:r>
            </a:p>
          </p:txBody>
        </p:sp>
        <p:sp>
          <p:nvSpPr>
            <p:cNvPr id="61" name="Text Box 189"/>
            <p:cNvSpPr txBox="1">
              <a:spLocks noChangeArrowheads="1"/>
            </p:cNvSpPr>
            <p:nvPr/>
          </p:nvSpPr>
          <p:spPr bwMode="auto">
            <a:xfrm>
              <a:off x="6661775" y="16438704"/>
              <a:ext cx="5159053" cy="9604638"/>
            </a:xfrm>
            <a:prstGeom prst="rect">
              <a:avLst/>
            </a:prstGeom>
            <a:solidFill>
              <a:schemeClr val="bg1"/>
            </a:solidFill>
            <a:ln w="60325">
              <a:noFill/>
              <a:prstDash val="sysDot"/>
              <a:bevel/>
            </a:ln>
            <a:effectLst/>
          </p:spPr>
          <p:txBody>
            <a:bodyPr wrap="square" lIns="122915" tIns="122915" rIns="122915" bIns="122915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457200" indent="-457200" defTabSz="1615516" eaLnBrk="1" hangingPunct="1">
                <a:buFont typeface="Arial" panose="020B0604020202020204" pitchFamily="34" charset="0"/>
                <a:buChar char="•"/>
              </a:pPr>
              <a:r>
                <a:rPr lang="en-US" sz="3200" b="1" dirty="0">
                  <a:solidFill>
                    <a:srgbClr val="085172"/>
                  </a:solidFill>
                </a:rPr>
                <a:t>Word n-grams</a:t>
              </a:r>
              <a:r>
                <a:rPr lang="en-US" sz="3200" dirty="0">
                  <a:solidFill>
                    <a:srgbClr val="085172"/>
                  </a:solidFill>
                </a:rPr>
                <a:t>: number of contiguous sequences of words of length 3, 4 and 5</a:t>
              </a:r>
            </a:p>
            <a:p>
              <a:pPr marL="457200" indent="-457200" defTabSz="1615516" eaLnBrk="1" hangingPunct="1">
                <a:buFont typeface="Arial" panose="020B0604020202020204" pitchFamily="34" charset="0"/>
                <a:buChar char="•"/>
              </a:pPr>
              <a:r>
                <a:rPr lang="en-US" sz="3200" b="1" dirty="0">
                  <a:solidFill>
                    <a:srgbClr val="085172"/>
                  </a:solidFill>
                </a:rPr>
                <a:t>Character n-grams</a:t>
              </a:r>
              <a:r>
                <a:rPr lang="en-US" sz="3200" dirty="0">
                  <a:solidFill>
                    <a:srgbClr val="085172"/>
                  </a:solidFill>
                </a:rPr>
                <a:t>: number of character sequences of length 1, 2, 3 and 4 </a:t>
              </a:r>
            </a:p>
            <a:p>
              <a:pPr marL="457200" indent="-457200" defTabSz="1615516" eaLnBrk="1" hangingPunct="1">
                <a:buFont typeface="Arial" panose="020B0604020202020204" pitchFamily="34" charset="0"/>
                <a:buChar char="•"/>
              </a:pPr>
              <a:r>
                <a:rPr lang="en-US" sz="3200" b="1" dirty="0">
                  <a:solidFill>
                    <a:srgbClr val="085172"/>
                  </a:solidFill>
                </a:rPr>
                <a:t>POS tags</a:t>
              </a:r>
              <a:r>
                <a:rPr lang="en-US" sz="3200" dirty="0">
                  <a:solidFill>
                    <a:srgbClr val="085172"/>
                  </a:solidFill>
                </a:rPr>
                <a:t>: number of each possible part of speech tag present in the tweet </a:t>
              </a:r>
            </a:p>
            <a:p>
              <a:pPr marL="457200" indent="-457200" defTabSz="1615516" eaLnBrk="1" hangingPunct="1">
                <a:buFont typeface="Arial" panose="020B0604020202020204" pitchFamily="34" charset="0"/>
                <a:buChar char="•"/>
              </a:pPr>
              <a:r>
                <a:rPr lang="en-US" sz="3200" b="1" dirty="0">
                  <a:solidFill>
                    <a:srgbClr val="085172"/>
                  </a:solidFill>
                </a:rPr>
                <a:t>Hashtags</a:t>
              </a:r>
              <a:r>
                <a:rPr lang="en-US" sz="3200" dirty="0">
                  <a:solidFill>
                    <a:srgbClr val="085172"/>
                  </a:solidFill>
                </a:rPr>
                <a:t>: number of hashtags contained in a tweet </a:t>
              </a:r>
            </a:p>
            <a:p>
              <a:pPr marL="457200" indent="-457200" defTabSz="1615516" eaLnBrk="1" hangingPunct="1">
                <a:buFont typeface="Arial" panose="020B0604020202020204" pitchFamily="34" charset="0"/>
                <a:buChar char="•"/>
              </a:pPr>
              <a:r>
                <a:rPr lang="en-US" sz="3200" b="1" dirty="0">
                  <a:solidFill>
                    <a:srgbClr val="085172"/>
                  </a:solidFill>
                </a:rPr>
                <a:t>Multiple Punctuation</a:t>
              </a:r>
              <a:r>
                <a:rPr lang="en-US" sz="3200" dirty="0">
                  <a:solidFill>
                    <a:srgbClr val="085172"/>
                  </a:solidFill>
                </a:rPr>
                <a:t>: </a:t>
              </a:r>
              <a:r>
                <a:rPr lang="en-US" sz="3200" dirty="0" smtClean="0">
                  <a:solidFill>
                    <a:srgbClr val="085172"/>
                  </a:solidFill>
                </a:rPr>
                <a:t>contiguous </a:t>
              </a:r>
              <a:r>
                <a:rPr lang="en-US" sz="3200" dirty="0">
                  <a:solidFill>
                    <a:srgbClr val="085172"/>
                  </a:solidFill>
                </a:rPr>
                <a:t>sequences of periods, exclamation and question marks </a:t>
              </a:r>
              <a:endParaRPr lang="en-US" sz="3392" dirty="0">
                <a:solidFill>
                  <a:srgbClr val="08517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26728" y="18505350"/>
            <a:ext cx="20672564" cy="4627542"/>
            <a:chOff x="6116194" y="14522533"/>
            <a:chExt cx="11572095" cy="4627542"/>
          </a:xfrm>
        </p:grpSpPr>
        <p:sp>
          <p:nvSpPr>
            <p:cNvPr id="63" name="Rectangle 62"/>
            <p:cNvSpPr/>
            <p:nvPr/>
          </p:nvSpPr>
          <p:spPr>
            <a:xfrm>
              <a:off x="6116194" y="14522533"/>
              <a:ext cx="11572095" cy="863103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457" tIns="30729" rIns="61457" bIns="30729" rtlCol="0" anchor="ctr"/>
            <a:lstStyle/>
            <a:p>
              <a:pPr algn="ctr"/>
              <a:r>
                <a:rPr lang="en-US" sz="5090" b="1" dirty="0">
                  <a:solidFill>
                    <a:schemeClr val="bg1"/>
                  </a:solidFill>
                </a:rPr>
                <a:t>Experiments and Results </a:t>
              </a:r>
            </a:p>
          </p:txBody>
        </p:sp>
        <p:sp>
          <p:nvSpPr>
            <p:cNvPr id="64" name="Text Box 189"/>
            <p:cNvSpPr txBox="1">
              <a:spLocks noChangeArrowheads="1"/>
            </p:cNvSpPr>
            <p:nvPr/>
          </p:nvSpPr>
          <p:spPr bwMode="auto">
            <a:xfrm>
              <a:off x="6116194" y="15454747"/>
              <a:ext cx="5707091" cy="3695328"/>
            </a:xfrm>
            <a:prstGeom prst="rect">
              <a:avLst/>
            </a:prstGeom>
            <a:solidFill>
              <a:schemeClr val="bg1"/>
            </a:solidFill>
            <a:ln w="60325">
              <a:noFill/>
              <a:prstDash val="sysDot"/>
              <a:bevel/>
            </a:ln>
            <a:effectLst/>
          </p:spPr>
          <p:txBody>
            <a:bodyPr wrap="square" lIns="122915" tIns="122915" rIns="122915" bIns="122915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457200" indent="-457200" defTabSz="1615516" eaLnBrk="1" hangingPunct="1">
                <a:buFont typeface="Arial" panose="020B0604020202020204" pitchFamily="34" charset="0"/>
                <a:buChar char="•"/>
              </a:pPr>
              <a:r>
                <a:rPr lang="en-US" sz="3200" b="1" dirty="0">
                  <a:solidFill>
                    <a:srgbClr val="085172"/>
                  </a:solidFill>
                </a:rPr>
                <a:t>SVM</a:t>
              </a:r>
              <a:r>
                <a:rPr lang="en-US" sz="3200" dirty="0">
                  <a:solidFill>
                    <a:srgbClr val="085172"/>
                  </a:solidFill>
                </a:rPr>
                <a:t> with a linear kernel </a:t>
              </a:r>
              <a:r>
                <a:rPr lang="en-US" sz="3200" dirty="0" smtClean="0">
                  <a:solidFill>
                    <a:srgbClr val="085172"/>
                  </a:solidFill>
                </a:rPr>
                <a:t>and C = 1 as </a:t>
              </a:r>
              <a:r>
                <a:rPr lang="en-US" sz="3200" dirty="0">
                  <a:solidFill>
                    <a:srgbClr val="085172"/>
                  </a:solidFill>
                </a:rPr>
                <a:t>a </a:t>
              </a:r>
              <a:r>
                <a:rPr lang="en-US" sz="3200" b="1" dirty="0">
                  <a:solidFill>
                    <a:srgbClr val="085172"/>
                  </a:solidFill>
                </a:rPr>
                <a:t>baseline </a:t>
              </a:r>
              <a:r>
                <a:rPr lang="en-US" sz="3200" b="1" dirty="0" smtClean="0">
                  <a:solidFill>
                    <a:srgbClr val="085172"/>
                  </a:solidFill>
                </a:rPr>
                <a:t>model</a:t>
              </a:r>
            </a:p>
            <a:p>
              <a:pPr marL="457200" indent="-457200" defTabSz="1615516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solidFill>
                    <a:srgbClr val="085172"/>
                  </a:solidFill>
                </a:rPr>
                <a:t>Over 120,000 </a:t>
              </a:r>
              <a:r>
                <a:rPr lang="en-US" sz="3200" dirty="0" smtClean="0">
                  <a:solidFill>
                    <a:srgbClr val="085172"/>
                  </a:solidFill>
                </a:rPr>
                <a:t>features </a:t>
              </a:r>
              <a:r>
                <a:rPr lang="en-US" sz="3200" dirty="0" smtClean="0">
                  <a:solidFill>
                    <a:srgbClr val="085172"/>
                  </a:solidFill>
                </a:rPr>
                <a:t>generated</a:t>
              </a:r>
              <a:endParaRPr lang="en-US" sz="3200" b="1" dirty="0" smtClean="0">
                <a:solidFill>
                  <a:srgbClr val="085172"/>
                </a:solidFill>
              </a:endParaRPr>
            </a:p>
            <a:p>
              <a:pPr marL="457200" indent="-457200" defTabSz="1615516" eaLnBrk="1" hangingPunct="1">
                <a:buFont typeface="Arial" panose="020B0604020202020204" pitchFamily="34" charset="0"/>
                <a:buChar char="•"/>
              </a:pPr>
              <a:r>
                <a:rPr lang="en-US" sz="3200" dirty="0" smtClean="0">
                  <a:solidFill>
                    <a:srgbClr val="085172"/>
                  </a:solidFill>
                </a:rPr>
                <a:t>”Interval” </a:t>
              </a:r>
              <a:r>
                <a:rPr lang="en-US" sz="3200" dirty="0">
                  <a:solidFill>
                    <a:srgbClr val="085172"/>
                  </a:solidFill>
                </a:rPr>
                <a:t>displays the accuracy if the predicted valence would be +-1. The </a:t>
              </a:r>
              <a:r>
                <a:rPr lang="en-US" sz="3200" dirty="0" smtClean="0">
                  <a:solidFill>
                    <a:srgbClr val="085172"/>
                  </a:solidFill>
                </a:rPr>
                <a:t>”Direction</a:t>
              </a:r>
              <a:r>
                <a:rPr lang="en-US" sz="3200" dirty="0">
                  <a:solidFill>
                    <a:srgbClr val="085172"/>
                  </a:solidFill>
                </a:rPr>
                <a:t>” </a:t>
              </a:r>
              <a:r>
                <a:rPr lang="en-US" sz="3200" dirty="0" smtClean="0">
                  <a:solidFill>
                    <a:srgbClr val="085172"/>
                  </a:solidFill>
                </a:rPr>
                <a:t>column shows </a:t>
              </a:r>
              <a:r>
                <a:rPr lang="en-US" sz="3200" dirty="0">
                  <a:solidFill>
                    <a:srgbClr val="085172"/>
                  </a:solidFill>
                </a:rPr>
                <a:t>the accuracy if only positive, neutral, negative would have been classified:</a:t>
              </a:r>
              <a:endParaRPr lang="en-US" sz="3200" dirty="0">
                <a:solidFill>
                  <a:srgbClr val="08517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Text Box 189"/>
          <p:cNvSpPr txBox="1">
            <a:spLocks noChangeArrowheads="1"/>
          </p:cNvSpPr>
          <p:nvPr/>
        </p:nvSpPr>
        <p:spPr bwMode="auto">
          <a:xfrm>
            <a:off x="11055352" y="19472806"/>
            <a:ext cx="10043941" cy="2710443"/>
          </a:xfrm>
          <a:prstGeom prst="rect">
            <a:avLst/>
          </a:prstGeom>
          <a:solidFill>
            <a:schemeClr val="bg1"/>
          </a:solidFill>
          <a:ln w="60325">
            <a:noFill/>
            <a:prstDash val="sysDot"/>
            <a:bevel/>
          </a:ln>
          <a:effectLst/>
        </p:spPr>
        <p:txBody>
          <a:bodyPr wrap="square" lIns="122915" tIns="122915" rIns="122915" bIns="122915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defTabSz="1615516" eaLnBrk="1" hangingPunct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851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usage of </a:t>
            </a:r>
            <a:r>
              <a:rPr lang="en-US" sz="3200" b="1" dirty="0" smtClean="0">
                <a:solidFill>
                  <a:srgbClr val="0851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lexicons </a:t>
            </a:r>
            <a:r>
              <a:rPr lang="en-US" sz="3200" dirty="0" smtClean="0">
                <a:solidFill>
                  <a:srgbClr val="0851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the results. Each lexicon  defines a value for a word, </a:t>
            </a:r>
            <a:r>
              <a:rPr lang="en-US" sz="3200" dirty="0" err="1" smtClean="0">
                <a:solidFill>
                  <a:srgbClr val="0851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emoji</a:t>
            </a:r>
            <a:r>
              <a:rPr lang="en-US" sz="3200" dirty="0" smtClean="0">
                <a:solidFill>
                  <a:srgbClr val="0851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3200" dirty="0" err="1" smtClean="0">
                <a:solidFill>
                  <a:srgbClr val="0851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hashtag</a:t>
            </a:r>
            <a:r>
              <a:rPr lang="en-US" sz="3200" dirty="0" smtClean="0">
                <a:solidFill>
                  <a:srgbClr val="0851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describes their mood.</a:t>
            </a:r>
            <a:endParaRPr lang="en-US" sz="3200" dirty="0" smtClean="0">
              <a:solidFill>
                <a:srgbClr val="0851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defTabSz="1615516" eaLnBrk="1" hangingPunct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851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out of the 10 best features were based on lexicons</a:t>
            </a:r>
            <a:endParaRPr lang="en-US" sz="3200" dirty="0">
              <a:solidFill>
                <a:srgbClr val="0851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0" name="Tabelle 39"/>
          <p:cNvGraphicFramePr>
            <a:graphicFrameLocks noGrp="1"/>
          </p:cNvGraphicFramePr>
          <p:nvPr/>
        </p:nvGraphicFramePr>
        <p:xfrm>
          <a:off x="482527" y="23395874"/>
          <a:ext cx="1014419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967"/>
                <a:gridCol w="2071702"/>
                <a:gridCol w="1857388"/>
                <a:gridCol w="2143139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3200" dirty="0" err="1" smtClean="0"/>
                        <a:t>Method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err="1" smtClean="0"/>
                        <a:t>Accuracy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err="1" smtClean="0"/>
                        <a:t>Interval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err="1" smtClean="0"/>
                        <a:t>Direction</a:t>
                      </a:r>
                      <a:endParaRPr lang="de-DE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3200" dirty="0" err="1" smtClean="0"/>
                        <a:t>Baseline</a:t>
                      </a:r>
                      <a:endParaRPr lang="de-DE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b="1" dirty="0" smtClean="0"/>
                        <a:t>23.83%</a:t>
                      </a:r>
                      <a:endParaRPr lang="de-DE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b="1" dirty="0" smtClean="0"/>
                        <a:t>45.43%</a:t>
                      </a:r>
                      <a:endParaRPr lang="de-DE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40.08%</a:t>
                      </a:r>
                      <a:endParaRPr lang="de-DE" sz="3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SVM</a:t>
                      </a:r>
                      <a:r>
                        <a:rPr lang="de-DE" sz="3200" baseline="0" dirty="0" smtClean="0"/>
                        <a:t> (RBF)</a:t>
                      </a:r>
                      <a:endParaRPr lang="de-DE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23.38%</a:t>
                      </a:r>
                      <a:endParaRPr lang="de-DE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43.87%</a:t>
                      </a:r>
                      <a:endParaRPr lang="de-DE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23.38%</a:t>
                      </a:r>
                      <a:endParaRPr lang="de-DE" sz="3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SVM (linear,</a:t>
                      </a:r>
                      <a:r>
                        <a:rPr lang="de-DE" sz="3200" baseline="0" dirty="0" smtClean="0"/>
                        <a:t> C = 0.1)</a:t>
                      </a:r>
                      <a:endParaRPr lang="de-DE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22.04%</a:t>
                      </a:r>
                      <a:endParaRPr lang="de-DE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42.76%</a:t>
                      </a:r>
                      <a:endParaRPr lang="de-DE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24.27%</a:t>
                      </a:r>
                      <a:endParaRPr lang="de-DE" sz="3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3200" dirty="0" err="1" smtClean="0"/>
                        <a:t>Gaussian</a:t>
                      </a:r>
                      <a:r>
                        <a:rPr lang="de-DE" sz="3200" dirty="0" smtClean="0"/>
                        <a:t> Naive</a:t>
                      </a:r>
                      <a:r>
                        <a:rPr lang="de-DE" sz="3200" baseline="0" dirty="0" smtClean="0"/>
                        <a:t> </a:t>
                      </a:r>
                      <a:r>
                        <a:rPr lang="de-DE" sz="3200" baseline="0" dirty="0" err="1" smtClean="0"/>
                        <a:t>Bayes</a:t>
                      </a:r>
                      <a:endParaRPr lang="de-DE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21.60%</a:t>
                      </a:r>
                      <a:endParaRPr lang="de-DE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41.20%</a:t>
                      </a:r>
                      <a:endParaRPr lang="de-DE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29.39%</a:t>
                      </a:r>
                      <a:endParaRPr lang="de-DE" sz="3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3200" dirty="0" err="1" smtClean="0"/>
                        <a:t>Multinomial</a:t>
                      </a:r>
                      <a:r>
                        <a:rPr lang="de-DE" sz="3200" dirty="0" smtClean="0"/>
                        <a:t> Naive </a:t>
                      </a:r>
                      <a:r>
                        <a:rPr lang="de-DE" sz="3200" dirty="0" err="1" smtClean="0"/>
                        <a:t>Bayes</a:t>
                      </a:r>
                      <a:endParaRPr lang="de-DE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10.24%</a:t>
                      </a:r>
                      <a:endParaRPr lang="de-DE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40.75%</a:t>
                      </a:r>
                      <a:endParaRPr lang="de-DE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b="1" dirty="0" smtClean="0"/>
                        <a:t>43.42%</a:t>
                      </a:r>
                      <a:endParaRPr lang="de-DE" sz="3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SVM (linear, C</a:t>
                      </a:r>
                      <a:r>
                        <a:rPr lang="de-DE" sz="3200" baseline="0" dirty="0" smtClean="0"/>
                        <a:t> = 1, 1000 </a:t>
                      </a:r>
                      <a:r>
                        <a:rPr lang="de-DE" sz="3200" baseline="0" dirty="0" err="1" smtClean="0"/>
                        <a:t>best</a:t>
                      </a:r>
                      <a:r>
                        <a:rPr lang="de-DE" sz="3200" baseline="0" dirty="0" smtClean="0"/>
                        <a:t> </a:t>
                      </a:r>
                      <a:r>
                        <a:rPr lang="de-DE" sz="3200" baseline="0" dirty="0" err="1" smtClean="0"/>
                        <a:t>features</a:t>
                      </a:r>
                      <a:r>
                        <a:rPr lang="de-DE" sz="3200" baseline="0" dirty="0" smtClean="0"/>
                        <a:t>)</a:t>
                      </a:r>
                      <a:endParaRPr lang="de-DE" sz="3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23.60%</a:t>
                      </a:r>
                      <a:endParaRPr lang="de-DE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43.65%</a:t>
                      </a:r>
                      <a:endParaRPr lang="de-DE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24.72%</a:t>
                      </a:r>
                      <a:endParaRPr lang="de-DE" sz="3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5" name="Tabelle 44"/>
          <p:cNvGraphicFramePr>
            <a:graphicFrameLocks noGrp="1"/>
          </p:cNvGraphicFramePr>
          <p:nvPr/>
        </p:nvGraphicFramePr>
        <p:xfrm>
          <a:off x="11055352" y="22979632"/>
          <a:ext cx="10144196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967"/>
                <a:gridCol w="2071702"/>
                <a:gridCol w="1857388"/>
                <a:gridCol w="2143139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3200" dirty="0" err="1" smtClean="0"/>
                        <a:t>Method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err="1" smtClean="0"/>
                        <a:t>Accuracy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err="1" smtClean="0"/>
                        <a:t>Interval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err="1" smtClean="0"/>
                        <a:t>Direction</a:t>
                      </a:r>
                      <a:endParaRPr lang="de-DE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3200" dirty="0" err="1" smtClean="0"/>
                        <a:t>Baseline</a:t>
                      </a:r>
                      <a:endParaRPr lang="de-DE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34.29%</a:t>
                      </a:r>
                      <a:endParaRPr lang="de-DE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65.03%</a:t>
                      </a:r>
                      <a:endParaRPr lang="de-DE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b="1" dirty="0" smtClean="0"/>
                        <a:t>61.02%</a:t>
                      </a:r>
                      <a:endParaRPr lang="de-DE" sz="3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SVM</a:t>
                      </a:r>
                      <a:r>
                        <a:rPr lang="de-DE" sz="3200" baseline="0" dirty="0" smtClean="0"/>
                        <a:t> (RBF)</a:t>
                      </a:r>
                      <a:endParaRPr lang="de-DE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23.38%</a:t>
                      </a:r>
                      <a:endParaRPr lang="de-DE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43.87%</a:t>
                      </a:r>
                      <a:endParaRPr lang="de-DE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23.38%</a:t>
                      </a:r>
                      <a:endParaRPr lang="de-DE" sz="3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SVM (linear,</a:t>
                      </a:r>
                      <a:r>
                        <a:rPr lang="de-DE" sz="3200" baseline="0" dirty="0" smtClean="0"/>
                        <a:t> C = 0.1)</a:t>
                      </a:r>
                      <a:endParaRPr lang="de-DE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30.51%</a:t>
                      </a:r>
                      <a:endParaRPr lang="de-DE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64.14%</a:t>
                      </a:r>
                      <a:endParaRPr lang="de-DE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55.01%</a:t>
                      </a:r>
                      <a:endParaRPr lang="de-DE" sz="3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3200" dirty="0" err="1" smtClean="0"/>
                        <a:t>Gaussian</a:t>
                      </a:r>
                      <a:r>
                        <a:rPr lang="de-DE" sz="3200" dirty="0" smtClean="0"/>
                        <a:t> Naive</a:t>
                      </a:r>
                      <a:r>
                        <a:rPr lang="de-DE" sz="3200" baseline="0" dirty="0" smtClean="0"/>
                        <a:t> </a:t>
                      </a:r>
                      <a:r>
                        <a:rPr lang="de-DE" sz="3200" baseline="0" dirty="0" err="1" smtClean="0"/>
                        <a:t>Bayes</a:t>
                      </a:r>
                      <a:endParaRPr lang="de-DE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21.60%</a:t>
                      </a:r>
                      <a:endParaRPr lang="de-DE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41.20%</a:t>
                      </a:r>
                      <a:endParaRPr lang="de-DE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29.39%</a:t>
                      </a:r>
                      <a:endParaRPr lang="de-DE" sz="3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SVM (linear</a:t>
                      </a:r>
                      <a:r>
                        <a:rPr lang="de-DE" sz="3200" baseline="0" dirty="0" smtClean="0"/>
                        <a:t>, </a:t>
                      </a:r>
                      <a:r>
                        <a:rPr lang="de-DE" sz="3200" baseline="0" dirty="0" err="1" smtClean="0"/>
                        <a:t>only</a:t>
                      </a:r>
                      <a:r>
                        <a:rPr lang="de-DE" sz="3200" baseline="0" dirty="0" smtClean="0"/>
                        <a:t> </a:t>
                      </a:r>
                      <a:r>
                        <a:rPr lang="de-DE" sz="3200" baseline="0" dirty="0" err="1" smtClean="0"/>
                        <a:t>features</a:t>
                      </a:r>
                      <a:r>
                        <a:rPr lang="de-DE" sz="3200" baseline="0" dirty="0" smtClean="0"/>
                        <a:t> </a:t>
                      </a:r>
                      <a:r>
                        <a:rPr lang="de-DE" sz="3200" baseline="0" dirty="0" err="1" smtClean="0"/>
                        <a:t>with</a:t>
                      </a:r>
                      <a:r>
                        <a:rPr lang="de-DE" sz="3200" baseline="0" dirty="0" smtClean="0"/>
                        <a:t> </a:t>
                      </a:r>
                      <a:r>
                        <a:rPr lang="de-DE" sz="3200" baseline="0" dirty="0" err="1" smtClean="0"/>
                        <a:t>Variance</a:t>
                      </a:r>
                      <a:r>
                        <a:rPr lang="de-DE" sz="3200" baseline="0" dirty="0" smtClean="0"/>
                        <a:t> &gt; 10%)</a:t>
                      </a:r>
                      <a:endParaRPr lang="de-DE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36.52%</a:t>
                      </a:r>
                      <a:endParaRPr lang="de-DE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65.92%</a:t>
                      </a:r>
                      <a:endParaRPr lang="de-DE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59.24%</a:t>
                      </a:r>
                      <a:endParaRPr lang="de-DE" sz="3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SVM (linear, C</a:t>
                      </a:r>
                      <a:r>
                        <a:rPr lang="de-DE" sz="3200" baseline="0" dirty="0" smtClean="0"/>
                        <a:t> = 1, </a:t>
                      </a:r>
                      <a:br>
                        <a:rPr lang="de-DE" sz="3200" baseline="0" dirty="0" smtClean="0"/>
                      </a:br>
                      <a:r>
                        <a:rPr lang="de-DE" sz="3200" baseline="0" dirty="0" smtClean="0"/>
                        <a:t>10 </a:t>
                      </a:r>
                      <a:r>
                        <a:rPr lang="de-DE" sz="3200" baseline="0" dirty="0" err="1" smtClean="0"/>
                        <a:t>best</a:t>
                      </a:r>
                      <a:r>
                        <a:rPr lang="de-DE" sz="3200" baseline="0" dirty="0" smtClean="0"/>
                        <a:t> </a:t>
                      </a:r>
                      <a:r>
                        <a:rPr lang="de-DE" sz="3200" baseline="0" dirty="0" err="1" smtClean="0"/>
                        <a:t>features</a:t>
                      </a:r>
                      <a:r>
                        <a:rPr lang="de-DE" sz="3200" baseline="0" dirty="0" smtClean="0"/>
                        <a:t>)</a:t>
                      </a:r>
                      <a:endParaRPr lang="de-DE" sz="3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b="1" dirty="0" smtClean="0"/>
                        <a:t>37.19%</a:t>
                      </a:r>
                      <a:endParaRPr lang="de-DE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b="1" dirty="0" smtClean="0"/>
                        <a:t>66.36%</a:t>
                      </a:r>
                      <a:endParaRPr lang="de-DE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55.23%</a:t>
                      </a:r>
                      <a:endParaRPr lang="de-DE" sz="3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/>
        </p:nvGraphicFramePr>
        <p:xfrm>
          <a:off x="11341106" y="4564782"/>
          <a:ext cx="971556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13"/>
                <a:gridCol w="1943113"/>
                <a:gridCol w="1943113"/>
                <a:gridCol w="1943113"/>
                <a:gridCol w="194311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Dataset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err="1" smtClean="0"/>
                        <a:t>Hashtags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Emoticons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Smileys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Total</a:t>
                      </a:r>
                      <a:endParaRPr lang="de-DE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Train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472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118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21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1181</a:t>
                      </a:r>
                      <a:endParaRPr lang="de-DE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Test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231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124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5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449</a:t>
                      </a:r>
                      <a:endParaRPr lang="de-DE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/>
        </p:nvGraphicFramePr>
        <p:xfrm>
          <a:off x="11341101" y="6565046"/>
          <a:ext cx="971557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5"/>
                <a:gridCol w="1000132"/>
                <a:gridCol w="1000132"/>
                <a:gridCol w="1000132"/>
                <a:gridCol w="1000132"/>
                <a:gridCol w="1000132"/>
                <a:gridCol w="1071570"/>
                <a:gridCol w="849319"/>
                <a:gridCol w="107950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Dataset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-3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-2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-1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0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1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2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3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Total</a:t>
                      </a:r>
                      <a:endParaRPr lang="de-DE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Test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129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249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78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341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167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92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125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1181</a:t>
                      </a:r>
                      <a:endParaRPr lang="de-DE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Train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69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95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34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105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58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35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53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449</a:t>
                      </a:r>
                      <a:endParaRPr lang="de-DE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51251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373545"/>
      </a:dk2>
      <a:lt2>
        <a:srgbClr val="D4EAF3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Microsoft Office PowerPoint</Application>
  <PresentationFormat>Benutzerdefiniert</PresentationFormat>
  <Paragraphs>131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Folie 1</vt:lpstr>
    </vt:vector>
  </TitlesOfParts>
  <Company>Genigraphics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A0/A1</dc:title>
  <dc:creator>Jay Larson</dc:creator>
  <dc:description>Quality poster printing
www.genigraphics.com
1-800-790-4001</dc:description>
  <cp:lastModifiedBy>Hendrik</cp:lastModifiedBy>
  <cp:revision>130</cp:revision>
  <cp:lastPrinted>2013-02-12T02:21:55Z</cp:lastPrinted>
  <dcterms:created xsi:type="dcterms:W3CDTF">2013-02-10T21:14:48Z</dcterms:created>
  <dcterms:modified xsi:type="dcterms:W3CDTF">2017-12-18T04:31:56Z</dcterms:modified>
</cp:coreProperties>
</file>