
<file path=[Content_Types].xml><?xml version="1.0" encoding="utf-8"?>
<Types xmlns="http://schemas.openxmlformats.org/package/2006/content-types">
  <Default ContentType="image/gif" Extension="gi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
<Relationships xmlns="http://schemas.openxmlformats.org/package/2006/relationships">
<Relationship Id="rId1" Target="ppt/presentation.xml" Type="http://schemas.openxmlformats.org/officeDocument/2006/relationships/officeDocument"/>
<Relationship Id="rId2" Target="docProps/thumbnail.jpeg"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4001" r:id="rId1"/>
  </p:sldMasterIdLst>
  <p:notesMasterIdLst>
    <p:notesMasterId r:id="rId27"/>
  </p:notesMasterIdLst>
  <p:sldIdLst>
    <p:sldId id="372" r:id="rId9"/>
    <p:sldId id="324" r:id="rId2"/>
    <p:sldId id="371" r:id="rId6"/>
  </p:sldIdLst>
  <p:sldSz cx="9144000" cy="6858000" type="screen4x3"/>
  <p:notesSz cx="6858000" cy="9144000"/>
  <p:defaultTextStyle>
    <a:defPPr>
      <a:defRPr lang="en-US"/>
    </a:defPPr>
    <a:lvl1pPr algn="l" eaLnBrk="0" fontAlgn="base" hangingPunct="0" rtl="0">
      <a:spcBef>
        <a:spcPct val="0"/>
      </a:spcBef>
      <a:spcAft>
        <a:spcPct val="0"/>
      </a:spcAft>
      <a:defRPr kern="1200">
        <a:solidFill>
          <a:schemeClr val="tx1"/>
        </a:solidFill>
        <a:latin charset="0" typeface="Arial"/>
        <a:ea typeface="+mn-ea"/>
        <a:cs typeface="+mn-cs"/>
      </a:defRPr>
    </a:lvl1pPr>
    <a:lvl2pPr algn="l" eaLnBrk="0" fontAlgn="base" hangingPunct="0" marL="457200" rtl="0">
      <a:spcBef>
        <a:spcPct val="0"/>
      </a:spcBef>
      <a:spcAft>
        <a:spcPct val="0"/>
      </a:spcAft>
      <a:defRPr kern="1200">
        <a:solidFill>
          <a:schemeClr val="tx1"/>
        </a:solidFill>
        <a:latin charset="0" typeface="Arial"/>
        <a:ea typeface="+mn-ea"/>
        <a:cs typeface="+mn-cs"/>
      </a:defRPr>
    </a:lvl2pPr>
    <a:lvl3pPr algn="l" eaLnBrk="0" fontAlgn="base" hangingPunct="0" marL="914400" rtl="0">
      <a:spcBef>
        <a:spcPct val="0"/>
      </a:spcBef>
      <a:spcAft>
        <a:spcPct val="0"/>
      </a:spcAft>
      <a:defRPr kern="1200">
        <a:solidFill>
          <a:schemeClr val="tx1"/>
        </a:solidFill>
        <a:latin charset="0" typeface="Arial"/>
        <a:ea typeface="+mn-ea"/>
        <a:cs typeface="+mn-cs"/>
      </a:defRPr>
    </a:lvl3pPr>
    <a:lvl4pPr algn="l" eaLnBrk="0" fontAlgn="base" hangingPunct="0" marL="1371600" rtl="0">
      <a:spcBef>
        <a:spcPct val="0"/>
      </a:spcBef>
      <a:spcAft>
        <a:spcPct val="0"/>
      </a:spcAft>
      <a:defRPr kern="1200">
        <a:solidFill>
          <a:schemeClr val="tx1"/>
        </a:solidFill>
        <a:latin charset="0" typeface="Arial"/>
        <a:ea typeface="+mn-ea"/>
        <a:cs typeface="+mn-cs"/>
      </a:defRPr>
    </a:lvl4pPr>
    <a:lvl5pPr algn="l" eaLnBrk="0" fontAlgn="base" hangingPunct="0" marL="1828800" rtl="0">
      <a:spcBef>
        <a:spcPct val="0"/>
      </a:spcBef>
      <a:spcAft>
        <a:spcPct val="0"/>
      </a:spcAft>
      <a:defRPr kern="1200">
        <a:solidFill>
          <a:schemeClr val="tx1"/>
        </a:solidFill>
        <a:latin charset="0" typeface="Arial"/>
        <a:ea typeface="+mn-ea"/>
        <a:cs typeface="+mn-cs"/>
      </a:defRPr>
    </a:lvl5pPr>
    <a:lvl6pPr algn="l" defTabSz="914400" eaLnBrk="1" hangingPunct="1" latinLnBrk="0" marL="2286000" rtl="0">
      <a:defRPr kern="1200">
        <a:solidFill>
          <a:schemeClr val="tx1"/>
        </a:solidFill>
        <a:latin charset="0" typeface="Arial"/>
        <a:ea typeface="+mn-ea"/>
        <a:cs typeface="+mn-cs"/>
      </a:defRPr>
    </a:lvl6pPr>
    <a:lvl7pPr algn="l" defTabSz="914400" eaLnBrk="1" hangingPunct="1" latinLnBrk="0" marL="2743200" rtl="0">
      <a:defRPr kern="1200">
        <a:solidFill>
          <a:schemeClr val="tx1"/>
        </a:solidFill>
        <a:latin charset="0" typeface="Arial"/>
        <a:ea typeface="+mn-ea"/>
        <a:cs typeface="+mn-cs"/>
      </a:defRPr>
    </a:lvl7pPr>
    <a:lvl8pPr algn="l" defTabSz="914400" eaLnBrk="1" hangingPunct="1" latinLnBrk="0" marL="3200400" rtl="0">
      <a:defRPr kern="1200">
        <a:solidFill>
          <a:schemeClr val="tx1"/>
        </a:solidFill>
        <a:latin charset="0" typeface="Arial"/>
        <a:ea typeface="+mn-ea"/>
        <a:cs typeface="+mn-cs"/>
      </a:defRPr>
    </a:lvl8pPr>
    <a:lvl9pPr algn="l" defTabSz="914400" eaLnBrk="1" hangingPunct="1" latinLnBrk="0" marL="3657600" rtl="0">
      <a:defRPr kern="1200">
        <a:solidFill>
          <a:schemeClr val="tx1"/>
        </a:solidFill>
        <a:latin charset="0" typeface="Arial"/>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3F2"/>
    <a:srgbClr val="1C1C1C"/>
    <a:srgbClr val="FFFF00"/>
    <a:srgbClr val="3024CE"/>
    <a:srgbClr val="1008B8"/>
    <a:srgbClr val="2E8DBC"/>
    <a:srgbClr val="66FFFF"/>
    <a:srgbClr val="D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87" autoAdjust="0"/>
  </p:normalViewPr>
  <p:slideViewPr>
    <p:cSldViewPr snapToGrid="0">
      <p:cViewPr varScale="1">
        <p:scale>
          <a:sx n="111" d="100"/>
          <a:sy n="111" d="100"/>
        </p:scale>
        <p:origin x="-1614" y="-36"/>
      </p:cViewPr>
      <p:guideLst>
        <p:guide orient="horz" pos="2160"/>
        <p:guide pos="2880"/>
      </p:guideLst>
    </p:cSldViewPr>
  </p:slideViewPr>
  <p:outlineViewPr>
    <p:cViewPr>
      <p:scale>
        <a:sx n="33" d="100"/>
        <a:sy n="33" d="100"/>
      </p:scale>
      <p:origin x="0" y="4867"/>
    </p:cViewPr>
  </p:outlineViewPr>
  <p:notesTextViewPr>
    <p:cViewPr>
      <p:scale>
        <a:sx n="100" d="100"/>
        <a:sy n="100" d="100"/>
      </p:scale>
      <p:origin x="0" y="0"/>
    </p:cViewPr>
  </p:notesTextViewPr>
  <p:gridSpacing cx="72008" cy="72008"/>
</p:viewPr>
</file>

<file path=ppt/_rels/presentation.xml.rels><?xml version="1.0" encoding="UTF-8" standalone="no"?>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27" Target="notesMasters/notesMaster1.xml" Type="http://schemas.openxmlformats.org/officeDocument/2006/relationships/notesMaster"/>
<Relationship Id="rId28" Target="presProps.xml" Type="http://schemas.openxmlformats.org/officeDocument/2006/relationships/presProps"/>
<Relationship Id="rId29" Target="viewProps.xml" Type="http://schemas.openxmlformats.org/officeDocument/2006/relationships/viewProps"/>
<Relationship Id="rId30" Target="theme/theme1.xml" Type="http://schemas.openxmlformats.org/officeDocument/2006/relationships/theme"/>
<Relationship Id="rId31" Target="tableStyles.xml" Type="http://schemas.openxmlformats.org/officeDocument/2006/relationships/tableStyles"/>
<Relationship Id="rId6" Target="slides/slide5.xml" Type="http://schemas.openxmlformats.org/officeDocument/2006/relationships/slide"/>
<Relationship Id="rId9" Target="slides/slide3.xml" Type="http://schemas.openxmlformats.org/officeDocument/2006/relationships/slide"/>
</Relationships>

</file>

<file path=ppt/notesMasters/_rels/notesMaster1.xml.rels><?xml version="1.0" encoding="UTF-8" standalone="no"?>
<Relationships xmlns="http://schemas.openxmlformats.org/package/2006/relationships">
<Relationship Id="rId1" Target="../theme/theme2.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atin charset="0" typeface="Arial"/>
              </a:defRPr>
            </a:lvl1pPr>
          </a:lstStyle>
          <a:p>
            <a:pPr>
              <a:defRPr/>
            </a:pPr>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atin charset="0" typeface="Arial"/>
              </a:defRPr>
            </a:lvl1pPr>
          </a:lstStyle>
          <a:p>
            <a:pPr>
              <a:defRPr/>
            </a:pPr>
            <a:fld id="{8EE29D2A-A337-4C92-80A6-11EAF04713EF}" type="datetimeFigureOut">
              <a:rPr lang="en-US"/>
              <a:pPr>
                <a:defRPr/>
              </a:pPr>
              <a:t>3/1/2016</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pPr lvl="0"/>
            <a:endParaRPr lang="en-US" noProof="0" smtClean="0"/>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atin charset="0" typeface="Arial"/>
              </a:defRPr>
            </a:lvl1pPr>
          </a:lstStyle>
          <a:p>
            <a:pPr>
              <a:defRPr/>
            </a:pPr>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atin charset="0" typeface="Arial"/>
              </a:defRPr>
            </a:lvl1pPr>
          </a:lstStyle>
          <a:p>
            <a:pPr>
              <a:defRPr/>
            </a:pPr>
            <a:fld id="{CC5B7FC8-457B-4B62-BC8D-38CC49B15613}" type="slidenum">
              <a:rPr lang="en-US"/>
              <a:pPr>
                <a:defRPr/>
              </a:pPr>
              <a:t>‹#›</a:t>
            </a:fld>
            <a:endParaRPr lang="en-US"/>
          </a:p>
        </p:txBody>
      </p:sp>
    </p:spTree>
    <p:extLst>
      <p:ext uri="{BB962C8B-B14F-4D97-AF65-F5344CB8AC3E}">
        <p14:creationId xmlns:p14="http://schemas.microsoft.com/office/powerpoint/2010/main" val="1353383684"/>
      </p:ext>
    </p:extLst>
  </p:cSld>
  <p:clrMap accent1="accent1" accent2="accent2" accent3="accent3" accent4="accent4" accent5="accent5" accent6="accent6" bg1="lt1" bg2="lt2" folHlink="folHlink" hlink="hlink" tx1="dk1" tx2="dk2"/>
  <p:notesStyle>
    <a:lvl1pPr algn="l" eaLnBrk="0" fontAlgn="base" hangingPunct="0" rtl="0">
      <a:spcBef>
        <a:spcPct val="30000"/>
      </a:spcBef>
      <a:spcAft>
        <a:spcPct val="0"/>
      </a:spcAft>
      <a:defRPr kern="1200" sz="1200">
        <a:solidFill>
          <a:schemeClr val="tx1"/>
        </a:solidFill>
        <a:latin typeface="+mn-lt"/>
        <a:ea typeface="+mn-ea"/>
        <a:cs typeface="+mn-cs"/>
      </a:defRPr>
    </a:lvl1pPr>
    <a:lvl2pPr algn="l" eaLnBrk="0" fontAlgn="base" hangingPunct="0" marL="457200" rtl="0">
      <a:spcBef>
        <a:spcPct val="30000"/>
      </a:spcBef>
      <a:spcAft>
        <a:spcPct val="0"/>
      </a:spcAft>
      <a:defRPr kern="1200" sz="1200">
        <a:solidFill>
          <a:schemeClr val="tx1"/>
        </a:solidFill>
        <a:latin typeface="+mn-lt"/>
        <a:ea typeface="+mn-ea"/>
        <a:cs typeface="+mn-cs"/>
      </a:defRPr>
    </a:lvl2pPr>
    <a:lvl3pPr algn="l" eaLnBrk="0" fontAlgn="base" hangingPunct="0" marL="914400" rtl="0">
      <a:spcBef>
        <a:spcPct val="30000"/>
      </a:spcBef>
      <a:spcAft>
        <a:spcPct val="0"/>
      </a:spcAft>
      <a:defRPr kern="1200" sz="1200">
        <a:solidFill>
          <a:schemeClr val="tx1"/>
        </a:solidFill>
        <a:latin typeface="+mn-lt"/>
        <a:ea typeface="+mn-ea"/>
        <a:cs typeface="+mn-cs"/>
      </a:defRPr>
    </a:lvl3pPr>
    <a:lvl4pPr algn="l" eaLnBrk="0" fontAlgn="base" hangingPunct="0" marL="1371600" rtl="0">
      <a:spcBef>
        <a:spcPct val="30000"/>
      </a:spcBef>
      <a:spcAft>
        <a:spcPct val="0"/>
      </a:spcAft>
      <a:defRPr kern="1200" sz="1200">
        <a:solidFill>
          <a:schemeClr val="tx1"/>
        </a:solidFill>
        <a:latin typeface="+mn-lt"/>
        <a:ea typeface="+mn-ea"/>
        <a:cs typeface="+mn-cs"/>
      </a:defRPr>
    </a:lvl4pPr>
    <a:lvl5pPr algn="l" eaLnBrk="0" fontAlgn="base" hangingPunct="0" marL="1828800" rtl="0">
      <a:spcBef>
        <a:spcPct val="30000"/>
      </a:spcBef>
      <a:spcAft>
        <a:spcPct val="0"/>
      </a:spcAft>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xml" Type="http://schemas.openxmlformats.org/officeDocument/2006/relationships/slide"/>
</Relationships>

</file>

<file path=ppt/notesSlides/_rels/notesSlide10.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9.xml" Type="http://schemas.openxmlformats.org/officeDocument/2006/relationships/slide"/>
</Relationships>

</file>

<file path=ppt/notesSlides/_rels/notesSlide1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0.xml" Type="http://schemas.openxmlformats.org/officeDocument/2006/relationships/slide"/>
</Relationships>

</file>

<file path=ppt/notesSlides/_rels/notesSlide1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1.xml" Type="http://schemas.openxmlformats.org/officeDocument/2006/relationships/slide"/>
</Relationships>

</file>

<file path=ppt/notesSlides/_rels/notesSlide1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2.xml" Type="http://schemas.openxmlformats.org/officeDocument/2006/relationships/slide"/>
</Relationships>

</file>

<file path=ppt/notesSlides/_rels/notesSlide1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3.xml" Type="http://schemas.openxmlformats.org/officeDocument/2006/relationships/slide"/>
</Relationships>

</file>

<file path=ppt/notesSlides/_rels/notesSlide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xml" Type="http://schemas.openxmlformats.org/officeDocument/2006/relationships/slide"/>
</Relationships>

</file>

<file path=ppt/notesSlides/_rels/notesSlide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2.xml" Type="http://schemas.openxmlformats.org/officeDocument/2006/relationships/slide"/>
</Relationships>

</file>

<file path=ppt/notesSlides/_rels/notesSlide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3.xml" Type="http://schemas.openxmlformats.org/officeDocument/2006/relationships/slide"/>
</Relationships>

</file>

<file path=ppt/notesSlides/_rels/notesSlide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4.xml" Type="http://schemas.openxmlformats.org/officeDocument/2006/relationships/slide"/>
</Relationships>

</file>

<file path=ppt/notesSlides/_rels/notesSlide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5.xml" Type="http://schemas.openxmlformats.org/officeDocument/2006/relationships/slide"/>
</Relationships>

</file>

<file path=ppt/notesSlides/_rels/notesSlide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6.xml" Type="http://schemas.openxmlformats.org/officeDocument/2006/relationships/slide"/>
</Relationships>

</file>

<file path=ppt/notesSlides/_rels/notesSlide8.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7.xml" Type="http://schemas.openxmlformats.org/officeDocument/2006/relationships/slide"/>
</Relationships>

</file>

<file path=ppt/notesSlides/_rels/notesSlide9.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8.xml" Type="http://schemas.openxmlformats.org/officeDocument/2006/relationships/slide"/>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46" name="Slide Image Placeholder 1"/>
          <p:cNvSpPr>
            <a:spLocks noChangeAspect="1" noGrp="1" noRot="1" noTextEdit="1"/>
          </p:cNvSpPr>
          <p:nvPr>
            <p:ph type="sldImg"/>
          </p:nvPr>
        </p:nvSpPr>
        <p:spPr bwMode="auto">
          <a:noFill/>
          <a:ln>
            <a:solidFill>
              <a:srgbClr val="000000"/>
            </a:solidFill>
            <a:miter lim="800000"/>
            <a:headEnd/>
            <a:tailEnd/>
          </a:ln>
        </p:spPr>
      </p:sp>
      <p:sp>
        <p:nvSpPr>
          <p:cNvPr id="31747" name="Notes Placeholder 2"/>
          <p:cNvSpPr>
            <a:spLocks noGrp="1"/>
          </p:cNvSpPr>
          <p:nvPr>
            <p:ph idx="1" type="body"/>
          </p:nvPr>
        </p:nvSpPr>
        <p:spPr bwMode="auto">
          <a:noFill/>
        </p:spPr>
        <p:txBody>
          <a:bodyPr anchor="t" anchorCtr="0" compatLnSpc="1" numCol="1" wrap="square">
            <a:prstTxWarp prst="textNoShape">
              <a:avLst/>
            </a:prstTxWarp>
          </a:bodyPr>
          <a:lstStyle/>
          <a:p>
            <a:pPr eaLnBrk="1" hangingPunct="1">
              <a:spcBef>
                <a:spcPct val="0"/>
              </a:spcBef>
            </a:pPr>
            <a:endParaRPr lang="en-US" smtClean="0"/>
          </a:p>
        </p:txBody>
      </p:sp>
      <p:sp>
        <p:nvSpPr>
          <p:cNvPr id="31748" name="Slide Number Placeholder 3"/>
          <p:cNvSpPr>
            <a:spLocks noGrp="1"/>
          </p:cNvSpPr>
          <p:nvPr>
            <p:ph idx="5" sz="quarter" type="sldNum"/>
          </p:nvPr>
        </p:nvSpPr>
        <p:spPr bwMode="auto">
          <a:noFill/>
          <a:ln>
            <a:miter lim="800000"/>
            <a:headEnd/>
            <a:tailEnd/>
          </a:ln>
        </p:spPr>
        <p:txBody>
          <a:bodyPr anchorCtr="0" compatLnSpc="1" numCol="1" wrap="square">
            <a:prstTxWarp prst="textNoShape">
              <a:avLst/>
            </a:prstTxWarp>
          </a:bodyPr>
          <a:lstStyle/>
          <a:p>
            <a:fld id="{C0C1ACB2-80F9-453E-8301-67CB067AA2CB}" type="slidenum">
              <a:rPr lang="en-US" smtClean="0"/>
              <a:pPr/>
              <a:t>1</a:t>
            </a:fld>
            <a:endParaRPr lang="en-US" smtClean="0"/>
          </a:p>
        </p:txBody>
      </p:sp>
    </p:spTree>
    <p:extLst>
      <p:ext uri="{BB962C8B-B14F-4D97-AF65-F5344CB8AC3E}">
        <p14:creationId xmlns:p14="http://schemas.microsoft.com/office/powerpoint/2010/main" val="41802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F8972-EB2C-494E-BE4B-4B743F4533EB}" type="slidenum">
              <a:rPr lang="en-US" smtClean="0"/>
              <a:pPr/>
              <a:t>19</a:t>
            </a:fld>
            <a:endParaRPr lang="en-US" smtClean="0"/>
          </a:p>
        </p:txBody>
      </p:sp>
    </p:spTree>
    <p:extLst>
      <p:ext uri="{BB962C8B-B14F-4D97-AF65-F5344CB8AC3E}">
        <p14:creationId xmlns:p14="http://schemas.microsoft.com/office/powerpoint/2010/main" val="56957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F9392A-8F98-4973-BB2D-3290F1507E90}" type="slidenum">
              <a:rPr lang="en-US" smtClean="0"/>
              <a:pPr/>
              <a:t>20</a:t>
            </a:fld>
            <a:endParaRPr lang="en-US" smtClean="0"/>
          </a:p>
        </p:txBody>
      </p:sp>
    </p:spTree>
    <p:extLst>
      <p:ext uri="{BB962C8B-B14F-4D97-AF65-F5344CB8AC3E}">
        <p14:creationId xmlns:p14="http://schemas.microsoft.com/office/powerpoint/2010/main" val="3715693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A4E7BF-7694-4E49-9AA0-861420F65766}" type="slidenum">
              <a:rPr lang="en-US" smtClean="0"/>
              <a:pPr/>
              <a:t>21</a:t>
            </a:fld>
            <a:endParaRPr lang="en-US" smtClean="0"/>
          </a:p>
        </p:txBody>
      </p:sp>
    </p:spTree>
    <p:extLst>
      <p:ext uri="{BB962C8B-B14F-4D97-AF65-F5344CB8AC3E}">
        <p14:creationId xmlns:p14="http://schemas.microsoft.com/office/powerpoint/2010/main" val="363594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F566AC-9DF4-404C-B84D-16208046AE08}" type="slidenum">
              <a:rPr lang="en-US" smtClean="0"/>
              <a:pPr/>
              <a:t>22</a:t>
            </a:fld>
            <a:endParaRPr lang="en-US" smtClean="0"/>
          </a:p>
        </p:txBody>
      </p:sp>
    </p:spTree>
    <p:extLst>
      <p:ext uri="{BB962C8B-B14F-4D97-AF65-F5344CB8AC3E}">
        <p14:creationId xmlns:p14="http://schemas.microsoft.com/office/powerpoint/2010/main" val="283745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398EAD-91F8-46AA-95BA-B93AE93CDB63}" type="slidenum">
              <a:rPr lang="en-US" smtClean="0"/>
              <a:pPr/>
              <a:t>23</a:t>
            </a:fld>
            <a:endParaRPr lang="en-US" smtClean="0"/>
          </a:p>
        </p:txBody>
      </p:sp>
    </p:spTree>
    <p:extLst>
      <p:ext uri="{BB962C8B-B14F-4D97-AF65-F5344CB8AC3E}">
        <p14:creationId xmlns:p14="http://schemas.microsoft.com/office/powerpoint/2010/main" val="177139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1FFF9F-1EF7-44EE-838E-A555B8A9C214}" type="slidenum">
              <a:rPr lang="en-US" smtClean="0"/>
              <a:pPr/>
              <a:t>2</a:t>
            </a:fld>
            <a:endParaRPr lang="en-US" smtClean="0"/>
          </a:p>
        </p:txBody>
      </p:sp>
    </p:spTree>
    <p:extLst>
      <p:ext uri="{BB962C8B-B14F-4D97-AF65-F5344CB8AC3E}">
        <p14:creationId xmlns:p14="http://schemas.microsoft.com/office/powerpoint/2010/main" val="26241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5309EF-6016-4893-A151-7DAF8774F3DA}" type="slidenum">
              <a:rPr lang="en-US" smtClean="0"/>
              <a:pPr/>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D7D3E8-07D7-4A4A-925A-D42D6F27C8D7}"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82FC4D-FF6C-4975-9272-3F52C0CD9C86}" type="slidenum">
              <a:rPr lang="en-US" smtClean="0"/>
              <a:pPr/>
              <a:t>14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3E5E18-70DA-42E2-9D68-CE5F15A6C595}" type="slidenum">
              <a:rPr lang="en-US" smtClean="0"/>
              <a:pPr/>
              <a:t>15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3D905D-6232-4967-9DAB-3C53284A3394}" type="slidenum">
              <a:rPr lang="en-US" smtClean="0"/>
              <a:pPr/>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0CB8B0-A377-4092-B334-656921599810}" type="slidenum">
              <a:rPr lang="en-US" smtClean="0"/>
              <a:pPr/>
              <a:t>17</a:t>
            </a:fld>
            <a:endParaRPr lang="en-US" smtClean="0"/>
          </a:p>
        </p:txBody>
      </p:sp>
    </p:spTree>
    <p:extLst>
      <p:ext uri="{BB962C8B-B14F-4D97-AF65-F5344CB8AC3E}">
        <p14:creationId xmlns:p14="http://schemas.microsoft.com/office/powerpoint/2010/main" val="51891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EB2354-83C1-4C3E-A401-0A1FB9955049}" type="slidenum">
              <a:rPr lang="en-US" smtClean="0"/>
              <a:pPr/>
              <a:t>18</a:t>
            </a:fld>
            <a:endParaRPr lang="en-US" smtClean="0"/>
          </a:p>
        </p:txBody>
      </p:sp>
    </p:spTree>
    <p:extLst>
      <p:ext uri="{BB962C8B-B14F-4D97-AF65-F5344CB8AC3E}">
        <p14:creationId xmlns:p14="http://schemas.microsoft.com/office/powerpoint/2010/main" val="1157736022"/>
      </p:ext>
    </p:extLst>
  </p:cSld>
  <p:clrMapOvr>
    <a:masterClrMapping/>
  </p:clrMapOvr>
</p:notes>
</file>

<file path=ppt/slideLayouts/_rels/slideLayout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0.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2.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3.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4.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5.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6.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7.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8.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9.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5" name="Freeform 44"/>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Freeform 51"/>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3" name="Hexagon 52"/>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Freeform 57"/>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Freeform 67"/>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Freeform 68"/>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47" name="Rectangle 46"/>
          <p:cNvSpPr/>
          <p:nvPr/>
        </p:nvSpPr>
        <p:spPr>
          <a:xfrm>
            <a:off x="4649096" y="-21511"/>
            <a:ext cx="3505200" cy="2312889"/>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dirty="0" lang="en-US"/>
          </a:p>
        </p:txBody>
      </p:sp>
      <p:sp>
        <p:nvSpPr>
          <p:cNvPr id="3" name="Subtitle 2"/>
          <p:cNvSpPr>
            <a:spLocks noGrp="1"/>
          </p:cNvSpPr>
          <p:nvPr>
            <p:ph idx="1" type="subTitle"/>
          </p:nvPr>
        </p:nvSpPr>
        <p:spPr>
          <a:xfrm>
            <a:off x="4733365" y="4421080"/>
            <a:ext cx="3309803" cy="1260629"/>
          </a:xfrm>
        </p:spPr>
        <p:txBody>
          <a:bodyPr>
            <a:normAutofit/>
          </a:bodyPr>
          <a:lstStyle>
            <a:lvl1pPr algn="l" indent="0" marL="0">
              <a:buNone/>
              <a:defRPr sz="1800">
                <a:solidFill>
                  <a:srgbClr val="42424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4" name="Date Placeholder 3"/>
          <p:cNvSpPr>
            <a:spLocks noGrp="1"/>
          </p:cNvSpPr>
          <p:nvPr>
            <p:ph idx="10" sz="half" type="dt"/>
          </p:nvPr>
        </p:nvSpPr>
        <p:spPr>
          <a:xfrm>
            <a:off x="4738744" y="1516828"/>
            <a:ext cx="2133600" cy="750981"/>
          </a:xfrm>
          <a:prstGeom prst="rect">
            <a:avLst/>
          </a:prstGeom>
        </p:spPr>
        <p:txBody>
          <a:bodyPr anchor="b"/>
          <a:lstStyle>
            <a:lvl1pPr algn="l">
              <a:defRPr sz="2400"/>
            </a:lvl1pPr>
          </a:lstStyle>
          <a:p>
            <a:pPr>
              <a:defRPr/>
            </a:pPr>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Footer Placeholder 4"/>
          <p:cNvSpPr>
            <a:spLocks noGrp="1"/>
          </p:cNvSpPr>
          <p:nvPr>
            <p:ph idx="11" sz="quarter" type="ftr"/>
          </p:nvPr>
        </p:nvSpPr>
        <p:spPr>
          <a:xfrm>
            <a:off x="5303520" y="5719966"/>
            <a:ext cx="2831592" cy="365125"/>
          </a:xfrm>
        </p:spPr>
        <p:txBody>
          <a:bodyPr>
            <a:normAutofit/>
          </a:bodyPr>
          <a:lstStyle>
            <a:lvl1pPr>
              <a:defRPr>
                <a:solidFill>
                  <a:schemeClr val="accent1"/>
                </a:solidFill>
              </a:defRPr>
            </a:lvl1pPr>
          </a:lstStyle>
          <a:p>
            <a:pPr>
              <a:defRPr/>
            </a:pPr>
            <a:endParaRPr lang="en-US"/>
          </a:p>
        </p:txBody>
      </p:sp>
      <p:sp>
        <p:nvSpPr>
          <p:cNvPr id="6" name="Slide Number Placeholder 5"/>
          <p:cNvSpPr>
            <a:spLocks noGrp="1"/>
          </p:cNvSpPr>
          <p:nvPr>
            <p:ph idx="12" sz="quarter" type="sldNum"/>
          </p:nvPr>
        </p:nvSpPr>
        <p:spPr>
          <a:xfrm>
            <a:off x="4649096" y="5719966"/>
            <a:ext cx="643666" cy="365125"/>
          </a:xfrm>
          <a:prstGeom prst="rect">
            <a:avLst/>
          </a:prstGeom>
        </p:spPr>
        <p:txBody>
          <a:bodyPr/>
          <a:lstStyle>
            <a:lvl1pPr>
              <a:defRPr>
                <a:solidFill>
                  <a:schemeClr val="accent1"/>
                </a:solidFill>
              </a:defRPr>
            </a:lvl1pPr>
          </a:lstStyle>
          <a:p>
            <a:pPr>
              <a:defRPr/>
            </a:pPr>
            <a:fld id="{67E8E546-D79D-4384-B2CA-AF27FF727C30}" type="slidenum">
              <a:rPr lang="en-US" smtClean="0"/>
              <a:pPr>
                <a:defRPr/>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B6CE97AF-4E68-47C7-A495-B34BEE418A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1030147"/>
            <a:ext cx="1484453" cy="4780344"/>
          </a:xfrm>
        </p:spPr>
        <p:txBody>
          <a:bodyPr anchor="ct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383B8BF7-4D53-43CE-B7A3-2AE5B795F5C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a:solidFill>
                    <a:schemeClr val="tx1"/>
                  </a:solidFill>
                </a:ln>
                <a:solidFill>
                  <a:srgbClr val="1D8757"/>
                </a:solidFill>
              </a:defRPr>
            </a:lvl1pPr>
          </a:lstStyle>
          <a:p>
            <a:r>
              <a:rPr lang="en-US" smtClean="0"/>
              <a:t>Click to edit Master title style</a:t>
            </a:r>
            <a:endParaRPr dirty="0" lang="en-US"/>
          </a:p>
        </p:txBody>
      </p:sp>
      <p:sp>
        <p:nvSpPr>
          <p:cNvPr id="3" name="Content Placeholder 2"/>
          <p:cNvSpPr>
            <a:spLocks noGrp="1"/>
          </p:cNvSpPr>
          <p:nvPr>
            <p:ph idx="1"/>
          </p:nvPr>
        </p:nvSpPr>
        <p:spPr/>
        <p:txBody>
          <a:bodyPr/>
          <a:lstStyle>
            <a:lvl2pPr>
              <a:defRPr>
                <a:solidFill>
                  <a:srgbClr val="126249"/>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1CD61EB8-1C42-45C4-93C7-4023CD69E5F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b="0" baseline="0" cap="none" sz="4000"/>
            </a:lvl1pPr>
          </a:lstStyle>
          <a:p>
            <a:r>
              <a:rPr lang="en-US" smtClean="0"/>
              <a:t>Click to edit Master title style</a:t>
            </a:r>
            <a:endParaRPr dirty="0" lang="en-US"/>
          </a:p>
        </p:txBody>
      </p:sp>
      <p:sp>
        <p:nvSpPr>
          <p:cNvPr id="3" name="Text Placeholder 2"/>
          <p:cNvSpPr>
            <a:spLocks noGrp="1"/>
          </p:cNvSpPr>
          <p:nvPr>
            <p:ph idx="1" type="body"/>
          </p:nvPr>
        </p:nvSpPr>
        <p:spPr>
          <a:xfrm>
            <a:off x="1258645" y="4267200"/>
            <a:ext cx="6637467" cy="1520413"/>
          </a:xfrm>
        </p:spPr>
        <p:txBody>
          <a:bodyPr anchor="t"/>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A6945EC4-456C-447F-B0E1-A253488C6A0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34DFBD76-8139-4B29-9CB3-8256A5D01494}" type="slidenum">
              <a:rPr lang="en-US" smtClean="0"/>
              <a:pPr>
                <a:defRPr/>
              </a:pPr>
              <a:t>‹#›</a:t>
            </a:fld>
            <a:endParaRPr lang="en-US"/>
          </a:p>
        </p:txBody>
      </p:sp>
      <p:sp>
        <p:nvSpPr>
          <p:cNvPr id="9" name="Content Placeholder 8"/>
          <p:cNvSpPr>
            <a:spLocks noGrp="1"/>
          </p:cNvSpPr>
          <p:nvPr>
            <p:ph idx="13" sz="quarter"/>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1" name="Content Placeholder 10"/>
          <p:cNvSpPr>
            <a:spLocks noGrp="1"/>
          </p:cNvSpPr>
          <p:nvPr>
            <p:ph idx="14" sz="quarter"/>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1412111" y="2316009"/>
            <a:ext cx="3057148"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Text Placeholder 4"/>
          <p:cNvSpPr>
            <a:spLocks noGrp="1"/>
          </p:cNvSpPr>
          <p:nvPr>
            <p:ph idx="3" sz="quarter" type="body"/>
          </p:nvPr>
        </p:nvSpPr>
        <p:spPr>
          <a:xfrm>
            <a:off x="5011837" y="2316010"/>
            <a:ext cx="3055717"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7" name="Date Placeholder 6"/>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8" name="Footer Placeholder 7"/>
          <p:cNvSpPr>
            <a:spLocks noGrp="1"/>
          </p:cNvSpPr>
          <p:nvPr>
            <p:ph idx="11" sz="quarter" type="ftr"/>
          </p:nvPr>
        </p:nvSpPr>
        <p:spPr/>
        <p:txBody>
          <a:bodyPr/>
          <a:lstStyle/>
          <a:p>
            <a:pPr>
              <a:defRPr/>
            </a:pPr>
            <a:endParaRPr lang="en-US"/>
          </a:p>
        </p:txBody>
      </p:sp>
      <p:sp>
        <p:nvSpPr>
          <p:cNvPr id="9" name="Slide Number Placeholder 8"/>
          <p:cNvSpPr>
            <a:spLocks noGrp="1"/>
          </p:cNvSpPr>
          <p:nvPr>
            <p:ph idx="12" sz="quarter" type="sldNum"/>
          </p:nvPr>
        </p:nvSpPr>
        <p:spPr>
          <a:xfrm>
            <a:off x="4649096" y="224491"/>
            <a:ext cx="1332156" cy="365125"/>
          </a:xfrm>
          <a:prstGeom prst="rect">
            <a:avLst/>
          </a:prstGeom>
        </p:spPr>
        <p:txBody>
          <a:bodyPr/>
          <a:lstStyle/>
          <a:p>
            <a:pPr>
              <a:defRPr/>
            </a:pPr>
            <a:fld id="{8DCE1244-0CAB-4BA9-BDDC-619AB2EEB0A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4" name="Footer Placeholder 3"/>
          <p:cNvSpPr>
            <a:spLocks noGrp="1"/>
          </p:cNvSpPr>
          <p:nvPr>
            <p:ph idx="11" sz="quarter" type="ftr"/>
          </p:nvPr>
        </p:nvSpPr>
        <p:spPr/>
        <p:txBody>
          <a:bodyPr/>
          <a:lstStyle/>
          <a:p>
            <a:pPr>
              <a:defRPr/>
            </a:pPr>
            <a:endParaRPr lang="en-US"/>
          </a:p>
        </p:txBody>
      </p:sp>
      <p:sp>
        <p:nvSpPr>
          <p:cNvPr id="5" name="Slide Number Placeholder 4"/>
          <p:cNvSpPr>
            <a:spLocks noGrp="1"/>
          </p:cNvSpPr>
          <p:nvPr>
            <p:ph idx="12" sz="quarter" type="sldNum"/>
          </p:nvPr>
        </p:nvSpPr>
        <p:spPr>
          <a:xfrm>
            <a:off x="4649096" y="224491"/>
            <a:ext cx="1332156" cy="365125"/>
          </a:xfrm>
          <a:prstGeom prst="rect">
            <a:avLst/>
          </a:prstGeom>
        </p:spPr>
        <p:txBody>
          <a:bodyPr/>
          <a:lstStyle/>
          <a:p>
            <a:pPr>
              <a:defRPr/>
            </a:pPr>
            <a:fld id="{0747E61E-21D0-4D91-81B9-015677FF08D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3" name="Footer Placeholder 2"/>
          <p:cNvSpPr>
            <a:spLocks noGrp="1"/>
          </p:cNvSpPr>
          <p:nvPr>
            <p:ph idx="11" sz="quarter" type="ftr"/>
          </p:nvPr>
        </p:nvSpPr>
        <p:spPr/>
        <p:txBody>
          <a:bodyPr/>
          <a:lstStyle/>
          <a:p>
            <a:pPr>
              <a:defRPr/>
            </a:pPr>
            <a:endParaRPr lang="en-US"/>
          </a:p>
        </p:txBody>
      </p:sp>
      <p:sp>
        <p:nvSpPr>
          <p:cNvPr id="4" name="Slide Number Placeholder 3"/>
          <p:cNvSpPr>
            <a:spLocks noGrp="1"/>
          </p:cNvSpPr>
          <p:nvPr>
            <p:ph idx="12" sz="quarter" type="sldNum"/>
          </p:nvPr>
        </p:nvSpPr>
        <p:spPr>
          <a:xfrm>
            <a:off x="4649096" y="224491"/>
            <a:ext cx="1332156" cy="365125"/>
          </a:xfrm>
          <a:prstGeom prst="rect">
            <a:avLst/>
          </a:prstGeom>
        </p:spPr>
        <p:txBody>
          <a:bodyPr/>
          <a:lstStyle/>
          <a:p>
            <a:pPr>
              <a:defRPr/>
            </a:pPr>
            <a:fld id="{994F8EDF-8323-49D0-A8B1-BC02D9D498C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7" name="Freeform 46"/>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Hexagon 51"/>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Freeform 58"/>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Freeform 69"/>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Freeform 70"/>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Rectangle 56"/>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029082CC-A70B-478C-803B-2745E0DEAA37}" type="slidenum">
              <a:rPr lang="en-US" smtClean="0"/>
              <a:pPr>
                <a:defRPr/>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b="0" sz="2800"/>
            </a:lvl1pPr>
          </a:lstStyle>
          <a:p>
            <a:r>
              <a:rPr lang="en-US" smtClean="0"/>
              <a:t>Click to edit Master title style</a:t>
            </a:r>
            <a:endParaRPr lang="en-US"/>
          </a:p>
        </p:txBody>
      </p:sp>
      <p:sp>
        <p:nvSpPr>
          <p:cNvPr id="4" name="Text Placeholder 3"/>
          <p:cNvSpPr>
            <a:spLocks noGrp="1"/>
          </p:cNvSpPr>
          <p:nvPr>
            <p:ph idx="2" sz="half" type="body"/>
          </p:nvPr>
        </p:nvSpPr>
        <p:spPr>
          <a:xfrm>
            <a:off x="4736592" y="4136994"/>
            <a:ext cx="3298784" cy="1517904"/>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Freeform 45"/>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Hexagon 50"/>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Freeform 62"/>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Hexagon 69"/>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Hexagon 70"/>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2" name="Hexagon 71"/>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3" name="Freeform 72"/>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4" name="Freeform 73"/>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1" name="Rectangle 100"/>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b="0" sz="2800"/>
            </a:lvl1pPr>
          </a:lstStyle>
          <a:p>
            <a:r>
              <a:rPr lang="en-US" smtClean="0"/>
              <a:t>Click to edit Master title style</a:t>
            </a:r>
            <a:endParaRPr lang="en-US"/>
          </a:p>
        </p:txBody>
      </p:sp>
      <p:sp>
        <p:nvSpPr>
          <p:cNvPr id="3" name="Picture Placeholder 2"/>
          <p:cNvSpPr>
            <a:spLocks noGrp="1"/>
          </p:cNvSpPr>
          <p:nvPr>
            <p:ph idx="1" type="pic"/>
          </p:nvPr>
        </p:nvSpPr>
        <p:spPr>
          <a:xfrm>
            <a:off x="1005208" y="693795"/>
            <a:ext cx="3359623" cy="5468112"/>
          </a:xfrm>
        </p:spPr>
        <p:txBody>
          <a:bodyPr/>
          <a:lstStyle>
            <a:lvl1pPr indent="0" marL="0">
              <a:buNone/>
              <a:defRPr sz="3200">
                <a:solidFill>
                  <a:schemeClr val="accent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Drag picture to placeholder or click icon to add</a:t>
            </a:r>
            <a:endParaRPr dirty="0" lang="en-US"/>
          </a:p>
        </p:txBody>
      </p:sp>
      <p:sp>
        <p:nvSpPr>
          <p:cNvPr id="4" name="Text Placeholder 3"/>
          <p:cNvSpPr>
            <a:spLocks noGrp="1"/>
          </p:cNvSpPr>
          <p:nvPr>
            <p:ph idx="2" sz="half" type="body"/>
          </p:nvPr>
        </p:nvSpPr>
        <p:spPr>
          <a:xfrm>
            <a:off x="4734630" y="4133088"/>
            <a:ext cx="3300573" cy="1519561"/>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C17F979F-F445-4202-B65D-FA53BE60B00E}" type="slidenum">
              <a:rPr lang="en-US" smtClean="0"/>
              <a:pPr>
                <a:defRPr/>
              </a:pPr>
              <a:t>‹#›</a:t>
            </a:fld>
            <a:endParaRPr lang="en-US"/>
          </a:p>
        </p:txBody>
      </p:sp>
    </p:spTree>
  </p:cSld>
  <p:clrMapOvr>
    <a:masterClrMapping/>
  </p:clrMapOvr>
</p:sldLayout>
</file>

<file path=ppt/slideMasters/_rels/slideMaster1.xml.rels><?xml version="1.0" encoding="UTF-8" standalone="no"?>
<Relationships xmlns="http://schemas.openxmlformats.org/package/2006/relationships">
<Relationship Id="rId1" Target="../slideLayouts/slideLayout1.xml" Type="http://schemas.openxmlformats.org/officeDocument/2006/relationships/slideLayout"/>
<Relationship Id="rId10" Target="../slideLayouts/slideLayout10.xml" Type="http://schemas.openxmlformats.org/officeDocument/2006/relationships/slideLayout"/>
<Relationship Id="rId11" Target="../slideLayouts/slideLayout11.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slideLayouts/slideLayout6.xml" Type="http://schemas.openxmlformats.org/officeDocument/2006/relationships/slideLayout"/>
<Relationship Id="rId7" Target="../slideLayouts/slideLayout7.xml" Type="http://schemas.openxmlformats.org/officeDocument/2006/relationships/slideLayout"/>
<Relationship Id="rId8" Target="../slideLayouts/slideLayout8.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gradFill flip="none" rotWithShape="1">
          <a:gsLst>
            <a:gs pos="0">
              <a:srgbClr val="006400"/>
            </a:gs>
            <a:gs pos="62000">
              <a:srgbClr val="009900"/>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4" name="Freeform 43"/>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5" name="Freeform 44"/>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6" name="Freeform 45"/>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Hexagon 49"/>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1" name="Hexagon 50"/>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Freeform 54"/>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Hexagon 57"/>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5" name="Hexagon 94"/>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6" name="Hexagon 95"/>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7" name="Hexagon 96"/>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8" name="Hexagon 97"/>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9" name="Freeform 98"/>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0" name="Freeform 99"/>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66" name="Rectangle 65"/>
          <p:cNvSpPr/>
          <p:nvPr/>
        </p:nvSpPr>
        <p:spPr>
          <a:xfrm>
            <a:off x="275030" y="195195"/>
            <a:ext cx="8632664" cy="648300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Placeholder 1"/>
          <p:cNvSpPr>
            <a:spLocks noGrp="1"/>
          </p:cNvSpPr>
          <p:nvPr>
            <p:ph type="title"/>
          </p:nvPr>
        </p:nvSpPr>
        <p:spPr>
          <a:xfrm>
            <a:off x="729114" y="448221"/>
            <a:ext cx="7698306" cy="692210"/>
          </a:xfrm>
          <a:prstGeom prst="rect">
            <a:avLst/>
          </a:prstGeom>
        </p:spPr>
        <p:txBody>
          <a:bodyPr anchor="b" bIns="45720" lIns="91440" rIns="91440" rtlCol="0" tIns="45720" vert="horz">
            <a:normAutofit/>
          </a:bodyPr>
          <a:lstStyle/>
          <a:p>
            <a:r>
              <a:rPr lang="en-US" smtClean="0"/>
              <a:t>Click to edit Master title style</a:t>
            </a:r>
            <a:endParaRPr dirty="0" lang="en-US"/>
          </a:p>
        </p:txBody>
      </p:sp>
      <p:sp>
        <p:nvSpPr>
          <p:cNvPr id="3" name="Text Placeholder 2"/>
          <p:cNvSpPr>
            <a:spLocks noGrp="1"/>
          </p:cNvSpPr>
          <p:nvPr>
            <p:ph idx="1" type="body"/>
          </p:nvPr>
        </p:nvSpPr>
        <p:spPr>
          <a:xfrm>
            <a:off x="729785" y="1595620"/>
            <a:ext cx="7697635" cy="4519977"/>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Footer Placeholder 4"/>
          <p:cNvSpPr>
            <a:spLocks noGrp="1"/>
          </p:cNvSpPr>
          <p:nvPr>
            <p:ph idx="3" sz="quarter" type="ftr"/>
          </p:nvPr>
        </p:nvSpPr>
        <p:spPr>
          <a:xfrm>
            <a:off x="4914955" y="6246420"/>
            <a:ext cx="3502152" cy="365125"/>
          </a:xfrm>
          <a:prstGeom prst="rect">
            <a:avLst/>
          </a:prstGeom>
        </p:spPr>
        <p:txBody>
          <a:bodyPr anchor="ctr" bIns="45720" lIns="91440" rIns="91440" rtlCol="0" tIns="45720" vert="horz"/>
          <a:lstStyle>
            <a:lvl1pPr algn="r">
              <a:defRPr sz="1200">
                <a:solidFill>
                  <a:schemeClr val="accent1"/>
                </a:solidFill>
              </a:defRPr>
            </a:lvl1pPr>
          </a:lstStyle>
          <a:p>
            <a:pPr>
              <a:defRPr/>
            </a:pPr>
            <a:endParaRPr lang="en-US"/>
          </a:p>
        </p:txBody>
      </p:sp>
    </p:spTree>
  </p:cSld>
  <p:clrMap accent1="accent1" accent2="accent2" accent3="accent3" accent4="accent4" accent5="accent5" accent6="accent6" bg1="lt1" bg2="lt2" folHlink="folHlink" hlink="hlink" tx1="dk1" tx2="dk2"/>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eaLnBrk="1" hangingPunct="1" latinLnBrk="0" rtl="0">
        <a:spcBef>
          <a:spcPct val="0"/>
        </a:spcBef>
        <a:buNone/>
        <a:defRPr b="1" kern="1200" sz="40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914400" eaLnBrk="1" hangingPunct="1" indent="-365760" latinLnBrk="0" marL="342900" rtl="0">
        <a:spcBef>
          <a:spcPct val="20000"/>
        </a:spcBef>
        <a:buClr>
          <a:schemeClr val="accent1"/>
        </a:buClr>
        <a:buSzPct val="76000"/>
        <a:buFont charset="2" pitchFamily="18" typeface="Wingdings 2"/>
        <a:buChar char=""/>
        <a:defRPr kern="1200" sz="3200">
          <a:solidFill>
            <a:schemeClr val="tx2"/>
          </a:solidFill>
          <a:latin charset="0" pitchFamily="34" typeface="Tahoma"/>
          <a:ea charset="0" pitchFamily="34" typeface="Tahoma"/>
          <a:cs charset="0" pitchFamily="34" typeface="Tahoma"/>
        </a:defRPr>
      </a:lvl1pPr>
      <a:lvl2pPr algn="l" defTabSz="914400" eaLnBrk="1" hangingPunct="1" indent="-274320" latinLnBrk="0" marL="640080" rtl="0">
        <a:spcBef>
          <a:spcPct val="20000"/>
        </a:spcBef>
        <a:buClr>
          <a:schemeClr val="accent1"/>
        </a:buClr>
        <a:buSzPct val="76000"/>
        <a:buFont charset="2" pitchFamily="18" typeface="Wingdings 2"/>
        <a:buChar char=""/>
        <a:defRPr kern="1200" sz="2800">
          <a:solidFill>
            <a:srgbClr val="188463"/>
          </a:solidFill>
          <a:latin charset="0" pitchFamily="34" typeface="Tahoma"/>
          <a:ea charset="0" pitchFamily="34" typeface="Tahoma"/>
          <a:cs charset="0" pitchFamily="34" typeface="Tahoma"/>
        </a:defRPr>
      </a:lvl2pPr>
      <a:lvl3pPr algn="l" defTabSz="914400" eaLnBrk="1" hangingPunct="1" indent="-228600" latinLnBrk="0" marL="914400" rtl="0">
        <a:spcBef>
          <a:spcPct val="20000"/>
        </a:spcBef>
        <a:buClr>
          <a:schemeClr val="accent1"/>
        </a:buClr>
        <a:buSzPct val="76000"/>
        <a:buFont charset="2" pitchFamily="18" typeface="Wingdings 2"/>
        <a:buChar char=""/>
        <a:defRPr kern="1200" sz="2800">
          <a:solidFill>
            <a:srgbClr val="1558BB"/>
          </a:solidFill>
          <a:latin charset="0" pitchFamily="34" typeface="Tahoma"/>
          <a:ea charset="0" pitchFamily="34" typeface="Tahoma"/>
          <a:cs charset="0" pitchFamily="34" typeface="Tahoma"/>
        </a:defRPr>
      </a:lvl3pPr>
      <a:lvl4pPr algn="l" defTabSz="914400" eaLnBrk="1" hangingPunct="1" indent="-228600" latinLnBrk="0" marL="1124712" rtl="0">
        <a:spcBef>
          <a:spcPct val="20000"/>
        </a:spcBef>
        <a:buClr>
          <a:schemeClr val="accent1"/>
        </a:buClr>
        <a:buSzPct val="76000"/>
        <a:buFont charset="2" pitchFamily="18" typeface="Wingdings 2"/>
        <a:buChar char=""/>
        <a:defRPr kern="1200" sz="2400">
          <a:solidFill>
            <a:schemeClr val="tx2"/>
          </a:solidFill>
          <a:latin charset="0" pitchFamily="34" typeface="Tahoma"/>
          <a:ea charset="0" pitchFamily="34" typeface="Tahoma"/>
          <a:cs charset="0" pitchFamily="34" typeface="Tahoma"/>
        </a:defRPr>
      </a:lvl4pPr>
      <a:lvl5pPr algn="l" defTabSz="914400" eaLnBrk="1" hangingPunct="1" indent="-228600" latinLnBrk="0" marL="1325880" rtl="0">
        <a:spcBef>
          <a:spcPct val="20000"/>
        </a:spcBef>
        <a:buClr>
          <a:schemeClr val="accent1"/>
        </a:buClr>
        <a:buSzPct val="76000"/>
        <a:buFont charset="2" pitchFamily="18" typeface="Wingdings 2"/>
        <a:buChar char=""/>
        <a:defRPr baseline="0" kern="1200" sz="2000">
          <a:solidFill>
            <a:schemeClr val="tx2"/>
          </a:solidFill>
          <a:latin charset="0" pitchFamily="34" typeface="Tahoma"/>
          <a:ea charset="0" pitchFamily="34" typeface="Tahoma"/>
          <a:cs charset="0" pitchFamily="34" typeface="Tahoma"/>
        </a:defRPr>
      </a:lvl5pPr>
      <a:lvl6pPr algn="l" defTabSz="914400" eaLnBrk="1" hangingPunct="1" indent="-228600" latinLnBrk="0" marL="1517904"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6pPr>
      <a:lvl7pPr algn="l" defTabSz="914400" eaLnBrk="1" hangingPunct="1" indent="-228600" latinLnBrk="0" marL="1719072"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7pPr>
      <a:lvl8pPr algn="l" defTabSz="914400" eaLnBrk="1" hangingPunct="1" indent="-228600" latinLnBrk="0" marL="1920240"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8pPr>
      <a:lvl9pPr algn="l" defTabSz="914400" eaLnBrk="1" hangingPunct="1" indent="-228600" latinLnBrk="0" marL="2121408"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xml" Type="http://schemas.openxmlformats.org/officeDocument/2006/relationships/notesSlide"/>
<Relationship Id="rId3" Target="../media/image2.png" Type="http://schemas.openxmlformats.org/officeDocument/2006/relationships/image"/>
<Relationship Id="rId4" Target="../media/image3.jpeg" Type="http://schemas.openxmlformats.org/officeDocument/2006/relationships/image"/>
<Relationship Id="rId5" Target="../media/image4.gif" Type="http://schemas.openxmlformats.org/officeDocument/2006/relationships/image"/>
<Relationship Id="rId6" Target="http://creativecommons.org/licenses/by-sa/4.0/" TargetMode="External" Type="http://schemas.openxmlformats.org/officeDocument/2006/relationships/hyperlink"/>
<Relationship Id="rId7" Target="../media/image5.png" Type="http://schemas.openxmlformats.org/officeDocument/2006/relationships/image"/>
</Relationships>

</file>

<file path=ppt/slides/_rels/slide12.xml.rels><?xml version="1.0" encoding="UTF-8" standalone="no"?>
<Relationships xmlns="http://schemas.openxmlformats.org/package/2006/relationships">
<Relationship Id="rId1" Target="../slideLayouts/slideLayout3.xml" Type="http://schemas.openxmlformats.org/officeDocument/2006/relationships/slideLayout"/>
<Relationship Id="rId2" Target="../notesSlides/notesSlide3.xml" Type="http://schemas.openxmlformats.org/officeDocument/2006/relationships/notesSlide"/>
</Relationships>

</file>

<file path=ppt/slides/_rels/slide1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4.xml" Type="http://schemas.openxmlformats.org/officeDocument/2006/relationships/notesSlide"/>
</Relationships>

</file>

<file path=ppt/slides/_rels/slide14.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5.xml" Type="http://schemas.openxmlformats.org/officeDocument/2006/relationships/notesSlide"/>
<Relationship Id="rId3" Target="../media/image11.png" Type="http://schemas.openxmlformats.org/officeDocument/2006/relationships/image"/>
</Relationships>

</file>

<file path=ppt/slides/_rels/slide15.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6.xml" Type="http://schemas.openxmlformats.org/officeDocument/2006/relationships/notesSlide"/>
</Relationships>

</file>

<file path=ppt/slides/_rels/slide16.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7.xml" Type="http://schemas.openxmlformats.org/officeDocument/2006/relationships/notesSlide"/>
</Relationships>

</file>

<file path=ppt/slides/_rels/slide17.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8.xml" Type="http://schemas.openxmlformats.org/officeDocument/2006/relationships/notesSlide"/>
</Relationships>

</file>

<file path=ppt/slides/_rels/slide18.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9.xml" Type="http://schemas.openxmlformats.org/officeDocument/2006/relationships/notesSlide"/>
<Relationship Id="rId3" Target="../media/image12.png" Type="http://schemas.openxmlformats.org/officeDocument/2006/relationships/image"/>
</Relationships>

</file>

<file path=ppt/slides/_rels/slide19.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0.xml" Type="http://schemas.openxmlformats.org/officeDocument/2006/relationships/notesSlide"/>
<Relationship Id="rId3" Target="../media/image13.png" Type="http://schemas.openxmlformats.org/officeDocument/2006/relationships/image"/>
</Relationships>

</file>

<file path=ppt/slides/_rels/slide2.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2.xml" Type="http://schemas.openxmlformats.org/officeDocument/2006/relationships/notesSlide"/>
<Relationship Id="rId3" Target="../media/image6.png" Type="http://schemas.openxmlformats.org/officeDocument/2006/relationships/image"/>
</Relationships>

</file>

<file path=ppt/slides/_rels/slide20.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1.xml" Type="http://schemas.openxmlformats.org/officeDocument/2006/relationships/notesSlide"/>
</Relationships>

</file>

<file path=ppt/slides/_rels/slide21.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2.xml" Type="http://schemas.openxmlformats.org/officeDocument/2006/relationships/notesSlide"/>
</Relationships>

</file>

<file path=ppt/slides/_rels/slide22.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13.xml" Type="http://schemas.openxmlformats.org/officeDocument/2006/relationships/notesSlide"/>
</Relationships>

</file>

<file path=ppt/slides/_rels/slide2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4.xml" Type="http://schemas.openxmlformats.org/officeDocument/2006/relationships/notesSlide"/>
<Relationship Id="rId3" Target="../media/image14.jpeg" Type="http://schemas.openxmlformats.org/officeDocument/2006/relationships/image"/>
</Relationships>

</file>

<file path=ppt/slides/_rels/slide3.xml.rels><?xml version="1.0" encoding="UTF-8" standalone="no"?>
<Relationships xmlns="http://schemas.openxmlformats.org/package/2006/relationships">
<Relationship Id="rId1" Target="../slideLayouts/slideLayout2.xml" Type="http://schemas.openxmlformats.org/officeDocument/2006/relationships/slideLayout"/>
<Relationship Id="rId2" Target="../slideLayouts/slideLayout7.xml" Type="http://schemas.openxmlformats.org/officeDocument/2006/relationships/slideLayout"/>
<Relationship Id="rId3" Target="../media/image15.png" Type="http://schemas.openxmlformats.org/officeDocument/2006/relationships/image"/>
</Relationships>

</file>

<file path=ppt/slides/_rels/slide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1558925" y="1873250"/>
            <a:ext cx="6775450" cy="1814513"/>
          </a:xfrm>
          <a:prstGeom prst="rect">
            <a:avLst/>
          </a:prstGeom>
          <a:blipFill dpi="0" rotWithShape="1">
            <a:blip cstate="print" r:embed="rId3">
              <a:alphaModFix amt="28000"/>
            </a:blip>
            <a:srcRect/>
            <a:tile algn="tl" flip="none" sx="100000" sy="100000" tx="0" ty="0"/>
          </a:blipFill>
          <a:ln algn="ctr" w="9525">
            <a:noFill/>
            <a:round/>
            <a:headEnd/>
            <a:tailEnd/>
          </a:ln>
        </p:spPr>
        <p:txBody>
          <a:bodyPr/>
          <a:lstStyle/>
          <a:p>
            <a:endParaRPr lang="en-US"/>
          </a:p>
        </p:txBody>
      </p:sp>
      <p:sp>
        <p:nvSpPr>
          <p:cNvPr id="5" name="Subtitle 4"/>
          <p:cNvSpPr>
            <a:spLocks noGrp="1"/>
          </p:cNvSpPr>
          <p:nvPr>
            <p:ph idx="4294967295" sz="quarter" type="subTitle"/>
          </p:nvPr>
        </p:nvSpPr>
        <p:spPr>
          <a:xfrm>
            <a:off x="501911" y="3562350"/>
            <a:ext cx="8164512" cy="763588"/>
          </a:xfrm>
        </p:spPr>
        <p:txBody>
          <a:bodyPr/>
          <a:lstStyle/>
          <a:p>
            <a:pPr algn="ctr" eaLnBrk="1" hangingPunct="1">
              <a:buFont charset="2" pitchFamily="2" typeface="Wingdings"/>
              <a:buNone/>
              <a:defRPr/>
            </a:pPr>
            <a:r>
              <a:rPr dirty="0" lang="en-ZA" smtClean="0" sz="3600">
                <a:solidFill>
                  <a:srgbClr val="FF0000"/>
                </a:solidFill>
              </a:rPr>
              <a:t>Lecture 5:</a:t>
            </a:r>
          </a:p>
        </p:txBody>
      </p:sp>
      <p:sp>
        <p:nvSpPr>
          <p:cNvPr id="4100" name="Rectangle 9"/>
          <p:cNvSpPr>
            <a:spLocks noChangeArrowheads="1"/>
          </p:cNvSpPr>
          <p:nvPr/>
        </p:nvSpPr>
        <p:spPr bwMode="auto">
          <a:xfrm>
            <a:off x="1644650" y="5467350"/>
            <a:ext cx="5832475" cy="958850"/>
          </a:xfrm>
          <a:prstGeom prst="rect">
            <a:avLst/>
          </a:prstGeom>
          <a:noFill/>
          <a:ln algn="ctr" w="9525">
            <a:noFill/>
            <a:round/>
            <a:headEnd/>
            <a:tailEnd/>
          </a:ln>
        </p:spPr>
        <p:txBody>
          <a:bodyPr/>
          <a:lstStyle/>
          <a:p>
            <a:pPr algn="ctr"/>
            <a:r>
              <a:rPr dirty="0" lang="en-ZA" sz="2400"/>
              <a:t>Lecturer:</a:t>
            </a:r>
          </a:p>
          <a:p>
            <a:pPr algn="ctr"/>
            <a:r>
              <a:rPr dirty="0" lang="en-ZA" sz="2400"/>
              <a:t>Simon Winberg</a:t>
            </a:r>
            <a:endParaRPr dirty="0" lang="en-US" sz="2400"/>
          </a:p>
        </p:txBody>
      </p:sp>
      <p:pic>
        <p:nvPicPr>
          <p:cNvPr descr="EEE4084F_logo.jpg" id="4101" name="Picture 9"/>
          <p:cNvPicPr>
            <a:picLocks noChangeAspect="1"/>
          </p:cNvPicPr>
          <p:nvPr/>
        </p:nvPicPr>
        <p:blipFill>
          <a:blip cstate="print" r:embed="rId4"/>
          <a:srcRect/>
          <a:stretch>
            <a:fillRect/>
          </a:stretch>
        </p:blipFill>
        <p:spPr bwMode="auto">
          <a:xfrm>
            <a:off x="500040" y="386832"/>
            <a:ext cx="1439862" cy="1436688"/>
          </a:xfrm>
          <a:prstGeom prst="rect">
            <a:avLst/>
          </a:prstGeom>
          <a:noFill/>
          <a:ln w="9525">
            <a:noFill/>
            <a:miter lim="800000"/>
            <a:headEnd/>
            <a:tailEnd/>
          </a:ln>
        </p:spPr>
      </p:pic>
      <p:pic>
        <p:nvPicPr>
          <p:cNvPr id="4102"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58468" y="360372"/>
            <a:ext cx="1407955" cy="1436688"/>
          </a:xfrm>
          <a:prstGeom prst="rect">
            <a:avLst/>
          </a:prstGeom>
          <a:noFill/>
          <a:ln w="9525">
            <a:noFill/>
            <a:miter lim="800000"/>
            <a:headEnd/>
            <a:tailEnd/>
          </a:ln>
        </p:spPr>
      </p:pic>
      <p:sp>
        <p:nvSpPr>
          <p:cNvPr id="9" name="Rectangle 8"/>
          <p:cNvSpPr/>
          <p:nvPr/>
        </p:nvSpPr>
        <p:spPr>
          <a:xfrm>
            <a:off x="1554529" y="2292965"/>
            <a:ext cx="6766596" cy="1015663"/>
          </a:xfrm>
          <a:prstGeom prst="rect">
            <a:avLst/>
          </a:prstGeom>
          <a:noFill/>
        </p:spPr>
        <p:txBody>
          <a:bodyPr wrap="none">
            <a:spAutoFit/>
          </a:bodyPr>
          <a:lstStyle/>
          <a:p>
            <a:pPr algn="ctr">
              <a:defRPr/>
            </a:pPr>
            <a:r>
              <a:rPr b="1" dirty="0" lang="en-US" sz="6000">
                <a:ln cmpd="sng" w="17780">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Digital Systems</a:t>
            </a:r>
          </a:p>
        </p:txBody>
      </p:sp>
      <p:sp>
        <p:nvSpPr>
          <p:cNvPr id="11" name="Rectangle 10"/>
          <p:cNvSpPr/>
          <p:nvPr/>
        </p:nvSpPr>
        <p:spPr>
          <a:xfrm>
            <a:off x="2617519" y="361295"/>
            <a:ext cx="4418197" cy="1015663"/>
          </a:xfrm>
          <a:prstGeom prst="rect">
            <a:avLst/>
          </a:prstGeom>
          <a:noFill/>
        </p:spPr>
        <p:txBody>
          <a:bodyPr wrap="none">
            <a:spAutoFit/>
          </a:bodyPr>
          <a:lstStyle/>
          <a:p>
            <a:pPr algn="ctr">
              <a:defRPr/>
            </a:pPr>
            <a:r>
              <a:rPr b="1" dirty="0" lang="en-US" sz="6000">
                <a:ln cmpd="sng" w="17780">
                  <a:solidFill>
                    <a:schemeClr val="bg1">
                      <a:lumMod val="60000"/>
                      <a:lumOff val="40000"/>
                    </a:schemeClr>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EEE4084F</a:t>
            </a:r>
          </a:p>
        </p:txBody>
      </p:sp>
      <p:sp>
        <p:nvSpPr>
          <p:cNvPr id="10" name="Rectangle 9"/>
          <p:cNvSpPr/>
          <p:nvPr/>
        </p:nvSpPr>
        <p:spPr>
          <a:xfrm>
            <a:off x="640467" y="4175125"/>
            <a:ext cx="7882643" cy="1384995"/>
          </a:xfrm>
          <a:prstGeom prst="rect">
            <a:avLst/>
          </a:prstGeom>
        </p:spPr>
        <p:txBody>
          <a:bodyPr wrap="square">
            <a:spAutoFit/>
          </a:bodyPr>
          <a:lstStyle/>
          <a:p>
            <a:pPr algn="ctr" eaLnBrk="1" hangingPunct="1">
              <a:buFont charset="2" pitchFamily="2" typeface="Wingdings"/>
              <a:buNone/>
              <a:defRPr/>
            </a:pPr>
            <a:r>
              <a:rPr dirty="0" lang="en-ZA" sz="2800">
                <a:solidFill>
                  <a:srgbClr val="FF0000"/>
                </a:solidFill>
                <a:effectLst>
                  <a:outerShdw algn="tl" blurRad="38100" dir="2700000" dist="38100">
                    <a:srgbClr val="000000">
                      <a:alpha val="43137"/>
                    </a:srgbClr>
                  </a:outerShdw>
                </a:effectLst>
                <a:latin charset="0" pitchFamily="34" typeface="Arial"/>
              </a:rPr>
              <a:t>Review of paper:</a:t>
            </a:r>
            <a:br>
              <a:rPr dirty="0" lang="en-ZA" sz="2800">
                <a:solidFill>
                  <a:srgbClr val="FF0000"/>
                </a:solidFill>
                <a:effectLst>
                  <a:outerShdw algn="tl" blurRad="38100" dir="2700000" dist="38100">
                    <a:srgbClr val="000000">
                      <a:alpha val="43137"/>
                    </a:srgbClr>
                  </a:outerShdw>
                </a:effectLst>
                <a:latin charset="0" pitchFamily="34" typeface="Arial"/>
              </a:rPr>
            </a:br>
            <a:r>
              <a:rPr dirty="0" lang="en-ZA" sz="1400">
                <a:solidFill>
                  <a:srgbClr val="FF0000"/>
                </a:solidFill>
                <a:effectLst>
                  <a:outerShdw algn="tl" blurRad="38100" dir="2700000" dist="38100">
                    <a:srgbClr val="000000">
                      <a:alpha val="43137"/>
                    </a:srgbClr>
                  </a:outerShdw>
                </a:effectLst>
                <a:latin charset="0" pitchFamily="34" typeface="Arial"/>
              </a:rPr>
              <a:t>Temporal Partitioning Algorithm for a </a:t>
            </a:r>
            <a:r>
              <a:rPr dirty="0" lang="en-ZA" smtClean="0" sz="1400">
                <a:solidFill>
                  <a:srgbClr val="FF0000"/>
                </a:solidFill>
                <a:effectLst>
                  <a:outerShdw algn="tl" blurRad="38100" dir="2700000" dist="38100">
                    <a:srgbClr val="000000">
                      <a:alpha val="43137"/>
                    </a:srgbClr>
                  </a:outerShdw>
                </a:effectLst>
                <a:latin charset="0" pitchFamily="34" typeface="Arial"/>
              </a:rPr>
              <a:t>Coarse-grained Reconfigurable </a:t>
            </a:r>
            <a:r>
              <a:rPr dirty="0" lang="en-ZA" sz="1400">
                <a:solidFill>
                  <a:srgbClr val="FF0000"/>
                </a:solidFill>
                <a:effectLst>
                  <a:outerShdw algn="tl" blurRad="38100" dir="2700000" dist="38100">
                    <a:srgbClr val="000000">
                      <a:alpha val="43137"/>
                    </a:srgbClr>
                  </a:outerShdw>
                </a:effectLst>
                <a:latin charset="0" pitchFamily="34" typeface="Arial"/>
              </a:rPr>
              <a:t>Computing Architecture </a:t>
            </a:r>
            <a:r>
              <a:rPr dirty="0" lang="en-ZA" smtClean="0" sz="1400">
                <a:solidFill>
                  <a:srgbClr val="FF0000"/>
                </a:solidFill>
                <a:effectLst>
                  <a:outerShdw algn="tl" blurRad="38100" dir="2700000" dist="38100">
                    <a:srgbClr val="000000">
                      <a:alpha val="43137"/>
                    </a:srgbClr>
                  </a:outerShdw>
                </a:effectLst>
                <a:latin charset="0" pitchFamily="34" typeface="Arial"/>
              </a:rPr>
              <a:t>by </a:t>
            </a:r>
            <a:endParaRPr dirty="0" lang="en-ZA"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err="1" lang="en-ZA" sz="1400">
                <a:solidFill>
                  <a:srgbClr val="FF0000"/>
                </a:solidFill>
                <a:effectLst>
                  <a:outerShdw algn="tl" blurRad="38100" dir="2700000" dist="38100">
                    <a:srgbClr val="000000">
                      <a:alpha val="43137"/>
                    </a:srgbClr>
                  </a:outerShdw>
                </a:effectLst>
                <a:latin charset="0" pitchFamily="34" typeface="Arial"/>
              </a:rPr>
              <a:t>Chongyong</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Shouyi</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Leibo</a:t>
            </a:r>
            <a:r>
              <a:rPr dirty="0" lang="en-ZA" sz="1400">
                <a:solidFill>
                  <a:srgbClr val="FF0000"/>
                </a:solidFill>
                <a:effectLst>
                  <a:outerShdw algn="tl" blurRad="38100" dir="2700000" dist="38100">
                    <a:srgbClr val="000000">
                      <a:alpha val="43137"/>
                    </a:srgbClr>
                  </a:outerShdw>
                </a:effectLst>
                <a:latin charset="0" pitchFamily="34" typeface="Arial"/>
              </a:rPr>
              <a:t> Liu, </a:t>
            </a:r>
            <a:r>
              <a:rPr dirty="0" err="1" lang="en-ZA" sz="1400">
                <a:solidFill>
                  <a:srgbClr val="FF0000"/>
                </a:solidFill>
                <a:effectLst>
                  <a:outerShdw algn="tl" blurRad="38100" dir="2700000" dist="38100">
                    <a:srgbClr val="000000">
                      <a:alpha val="43137"/>
                    </a:srgbClr>
                  </a:outerShdw>
                </a:effectLst>
                <a:latin charset="0" pitchFamily="34" typeface="Arial"/>
              </a:rPr>
              <a:t>Shaojun</a:t>
            </a:r>
            <a:r>
              <a:rPr dirty="0" lang="en-ZA" sz="1400">
                <a:solidFill>
                  <a:srgbClr val="FF0000"/>
                </a:solidFill>
                <a:effectLst>
                  <a:outerShdw algn="tl" blurRad="38100" dir="2700000" dist="38100">
                    <a:srgbClr val="000000">
                      <a:alpha val="43137"/>
                    </a:srgbClr>
                  </a:outerShdw>
                </a:effectLst>
                <a:latin charset="0" pitchFamily="34" typeface="Arial"/>
              </a:rPr>
              <a:t> Wei </a:t>
            </a:r>
            <a:endParaRPr dirty="0" lang="en-ZA" smtClean="0"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lang="en-ZA" smtClean="0" sz="2800">
                <a:solidFill>
                  <a:srgbClr val="FF0000"/>
                </a:solidFill>
                <a:effectLst>
                  <a:outerShdw algn="tl" blurRad="38100" dir="2700000" dist="38100">
                    <a:srgbClr val="000000">
                      <a:alpha val="43137"/>
                    </a:srgbClr>
                  </a:outerShdw>
                </a:effectLst>
                <a:latin charset="0" pitchFamily="34" typeface="Arial"/>
              </a:rPr>
              <a:t>Blocking and Non-blocking </a:t>
            </a:r>
            <a:r>
              <a:rPr dirty="0" err="1" lang="en-ZA" smtClean="0" sz="2800">
                <a:solidFill>
                  <a:srgbClr val="FF0000"/>
                </a:solidFill>
                <a:effectLst>
                  <a:outerShdw algn="tl" blurRad="38100" dir="2700000" dist="38100">
                    <a:srgbClr val="000000">
                      <a:alpha val="43137"/>
                    </a:srgbClr>
                  </a:outerShdw>
                </a:effectLst>
                <a:latin charset="0" pitchFamily="34" typeface="Arial"/>
              </a:rPr>
              <a:t>comms</a:t>
            </a:r>
            <a:endParaRPr dirty="0" lang="en-US" sz="2800">
              <a:solidFill>
                <a:srgbClr val="FF0000"/>
              </a:solidFill>
              <a:effectLst>
                <a:outerShdw algn="tl" blurRad="38100" dir="2700000" dist="38100">
                  <a:srgbClr val="000000">
                    <a:alpha val="43137"/>
                  </a:srgbClr>
                </a:outerShdw>
              </a:effectLst>
              <a:latin charset="0" pitchFamily="34" typeface="Arial"/>
            </a:endParaRPr>
          </a:p>
        </p:txBody>
      </p:sp>
      <p:pic>
        <p:nvPicPr>
          <p:cNvPr descr="C:\Users\swinberg\Documents\ACTIVE\EEE4084F\Common\Images_open\CC-SA.png" id="2051" name="Picture 3">
            <a:hlinkClick r:id="rId6"/>
          </p:cNvPr>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1830" y="6363938"/>
            <a:ext cx="776741" cy="273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37552" y="6418021"/>
            <a:ext cx="4572000" cy="230832"/>
          </a:xfrm>
          <a:prstGeom prst="rect">
            <a:avLst/>
          </a:prstGeom>
        </p:spPr>
        <p:txBody>
          <a:bodyPr>
            <a:spAutoFit/>
          </a:bodyPr>
          <a:lstStyle/>
          <a:p>
            <a:r>
              <a:rPr dirty="0" lang="en-ZA" sz="900"/>
              <a:t>Attribution-</a:t>
            </a:r>
            <a:r>
              <a:rPr dirty="0" err="1" lang="en-ZA" sz="900"/>
              <a:t>ShareAlike</a:t>
            </a:r>
            <a:r>
              <a:rPr dirty="0" lang="en-ZA" sz="900"/>
              <a:t> 4.0 International (CC BY-SA 4.0)</a:t>
            </a:r>
          </a:p>
        </p:txBody>
      </p:sp>
    </p:spTree>
  </p:cSld>
  <p:clrMapOvr>
    <a:masterClrMapping/>
  </p:clrMapOvr>
  <p:timing>
    <p:tnLst>
      <p:par>
        <p:cTn dur="indefinite" id="1" nodeType="tmRoot" restart="never"/>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ZA" dirty="0" smtClean="0"/>
              <a:t>Communications &amp; Costs of Communication</a:t>
            </a:r>
            <a:endParaRPr lang="en-US" dirty="0"/>
          </a:p>
        </p:txBody>
      </p:sp>
      <p:sp>
        <p:nvSpPr>
          <p:cNvPr id="5" name="Text Placeholder 4"/>
          <p:cNvSpPr>
            <a:spLocks noGrp="1"/>
          </p:cNvSpPr>
          <p:nvPr>
            <p:ph type="body" idx="1"/>
          </p:nvPr>
        </p:nvSpPr>
        <p:spPr/>
        <p:txBody>
          <a:bodyPr/>
          <a:lstStyle/>
          <a:p>
            <a:pPr>
              <a:defRPr/>
            </a:pPr>
            <a:r>
              <a:rPr lang="en-ZA" dirty="0" smtClean="0"/>
              <a:t>EEE4084F</a:t>
            </a:r>
            <a:endParaRPr lang="en-US" dirty="0"/>
          </a:p>
        </p:txBody>
      </p:sp>
    </p:spTree>
    <p:extLst>
      <p:ext uri="{BB962C8B-B14F-4D97-AF65-F5344CB8AC3E}">
        <p14:creationId xmlns:p14="http://schemas.microsoft.com/office/powerpoint/2010/main" val="3134936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790053"/>
            <a:ext cx="7698306" cy="692210"/>
          </a:xfrm>
        </p:spPr>
        <p:txBody>
          <a:bodyPr>
            <a:normAutofit fontScale="90000"/>
          </a:bodyPr>
          <a:lstStyle/>
          <a:p>
            <a:pPr>
              <a:defRPr/>
            </a:pPr>
            <a:r>
              <a:rPr lang="en-ZA" dirty="0" smtClean="0"/>
              <a:t>Communication concerns in related to solution partitioning</a:t>
            </a:r>
            <a:endParaRPr lang="en-US" dirty="0"/>
          </a:p>
        </p:txBody>
      </p:sp>
      <p:sp>
        <p:nvSpPr>
          <p:cNvPr id="3" name="Content Placeholder 2"/>
          <p:cNvSpPr>
            <a:spLocks noGrp="1"/>
          </p:cNvSpPr>
          <p:nvPr>
            <p:ph idx="1"/>
          </p:nvPr>
        </p:nvSpPr>
        <p:spPr>
          <a:xfrm>
            <a:off x="838200" y="1536153"/>
            <a:ext cx="8007350" cy="4953000"/>
          </a:xfrm>
        </p:spPr>
        <p:txBody>
          <a:bodyPr>
            <a:normAutofit lnSpcReduction="10000"/>
          </a:bodyPr>
          <a:lstStyle/>
          <a:p>
            <a:pPr>
              <a:defRPr/>
            </a:pPr>
            <a:r>
              <a:rPr lang="en-US" dirty="0" smtClean="0"/>
              <a:t>The communications needs between tasks depends on your solution:</a:t>
            </a:r>
          </a:p>
          <a:p>
            <a:pPr>
              <a:defRPr/>
            </a:pPr>
            <a:r>
              <a:rPr lang="en-US" dirty="0" smtClean="0"/>
              <a:t>Communications not needed for</a:t>
            </a:r>
          </a:p>
          <a:p>
            <a:pPr lvl="1">
              <a:defRPr/>
            </a:pPr>
            <a:r>
              <a:rPr lang="en-US" dirty="0" smtClean="0"/>
              <a:t>Minimal or no shared data or results. </a:t>
            </a:r>
          </a:p>
          <a:p>
            <a:pPr lvl="2">
              <a:defRPr/>
            </a:pPr>
            <a:r>
              <a:rPr lang="en-US" dirty="0" smtClean="0"/>
              <a:t>E.g., an image processing routine where each pixel is dimmed (e.g., 50% dim). Here, the image can easily be separated between many tasks that act entirely independently of one other.</a:t>
            </a:r>
          </a:p>
          <a:p>
            <a:pPr lvl="1">
              <a:defRPr/>
            </a:pPr>
            <a:r>
              <a:rPr lang="en-ZA" dirty="0" smtClean="0"/>
              <a:t>Usually the case for embarrassingly parallel </a:t>
            </a:r>
            <a:r>
              <a:rPr lang="en-ZA" dirty="0" smtClean="0"/>
              <a:t>solutions</a:t>
            </a:r>
            <a:endParaRPr lang="en-US" dirty="0" smtClean="0"/>
          </a:p>
        </p:txBody>
      </p:sp>
    </p:spTree>
    <p:extLst>
      <p:ext uri="{BB962C8B-B14F-4D97-AF65-F5344CB8AC3E}">
        <p14:creationId xmlns:p14="http://schemas.microsoft.com/office/powerpoint/2010/main" val="315232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Communications</a:t>
            </a:r>
            <a:endParaRPr lang="en-US" dirty="0"/>
          </a:p>
        </p:txBody>
      </p:sp>
      <p:sp>
        <p:nvSpPr>
          <p:cNvPr id="3" name="Content Placeholder 2"/>
          <p:cNvSpPr>
            <a:spLocks noGrp="1"/>
          </p:cNvSpPr>
          <p:nvPr>
            <p:ph idx="1"/>
          </p:nvPr>
        </p:nvSpPr>
        <p:spPr>
          <a:xfrm>
            <a:off x="838200" y="1557338"/>
            <a:ext cx="8007350" cy="4191000"/>
          </a:xfrm>
        </p:spPr>
        <p:txBody>
          <a:bodyPr>
            <a:normAutofit fontScale="85000" lnSpcReduction="10000"/>
          </a:bodyPr>
          <a:lstStyle/>
          <a:p>
            <a:pPr>
              <a:defRPr/>
            </a:pPr>
            <a:r>
              <a:rPr lang="en-US" dirty="0" smtClean="0"/>
              <a:t>The communications needs</a:t>
            </a:r>
            <a:br>
              <a:rPr lang="en-US" dirty="0" smtClean="0"/>
            </a:br>
            <a:r>
              <a:rPr lang="en-US" dirty="0" smtClean="0"/>
              <a:t>between tasks depends on</a:t>
            </a:r>
            <a:br>
              <a:rPr lang="en-US" dirty="0" smtClean="0"/>
            </a:br>
            <a:r>
              <a:rPr lang="en-US" dirty="0" smtClean="0"/>
              <a:t>your solution:</a:t>
            </a:r>
          </a:p>
          <a:p>
            <a:pPr>
              <a:defRPr/>
            </a:pPr>
            <a:r>
              <a:rPr lang="en-US" dirty="0" smtClean="0"/>
              <a:t>Communications </a:t>
            </a:r>
            <a:r>
              <a:rPr lang="en-US" i="1" dirty="0" smtClean="0"/>
              <a:t>is</a:t>
            </a:r>
            <a:r>
              <a:rPr lang="en-US" dirty="0" smtClean="0"/>
              <a:t> needed for…</a:t>
            </a:r>
          </a:p>
          <a:p>
            <a:pPr lvl="1">
              <a:defRPr/>
            </a:pPr>
            <a:r>
              <a:rPr lang="en-US" dirty="0" smtClean="0"/>
              <a:t>Parallel applications that need to </a:t>
            </a:r>
            <a:r>
              <a:rPr lang="en-US" dirty="0" smtClean="0">
                <a:solidFill>
                  <a:schemeClr val="tx2">
                    <a:lumMod val="75000"/>
                  </a:schemeClr>
                </a:solidFill>
              </a:rPr>
              <a:t>share results</a:t>
            </a:r>
            <a:r>
              <a:rPr lang="en-US" dirty="0" smtClean="0"/>
              <a:t> or </a:t>
            </a:r>
            <a:r>
              <a:rPr lang="en-US" dirty="0" smtClean="0">
                <a:solidFill>
                  <a:schemeClr val="tx2">
                    <a:lumMod val="75000"/>
                  </a:schemeClr>
                </a:solidFill>
              </a:rPr>
              <a:t>boundary information</a:t>
            </a:r>
            <a:r>
              <a:rPr lang="en-US" dirty="0" smtClean="0"/>
              <a:t>. E.g.,</a:t>
            </a:r>
          </a:p>
          <a:p>
            <a:pPr lvl="2">
              <a:defRPr/>
            </a:pPr>
            <a:r>
              <a:rPr lang="en-US" dirty="0" smtClean="0"/>
              <a:t>E.g., modeling 2D heat diffusion over time – this could divide into multiple parts, but boundary results need to be shared. Changes to an elements in the middle of the partition only has an effect on the boundary after some time.</a:t>
            </a:r>
            <a:endParaRPr lang="en-US" dirty="0"/>
          </a:p>
        </p:txBody>
      </p:sp>
      <p:pic>
        <p:nvPicPr>
          <p:cNvPr id="23556" name="Picture 3" descr="CLOUD.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9226" y="228603"/>
            <a:ext cx="286385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357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659901"/>
            <a:ext cx="7698306" cy="692210"/>
          </a:xfrm>
        </p:spPr>
        <p:txBody>
          <a:bodyPr>
            <a:normAutofit fontScale="90000"/>
          </a:bodyPr>
          <a:lstStyle/>
          <a:p>
            <a:pPr>
              <a:defRPr/>
            </a:pPr>
            <a:r>
              <a:rPr lang="en-ZA" dirty="0" smtClean="0"/>
              <a:t>Factors related to Communication</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Cost of communications</a:t>
            </a:r>
          </a:p>
          <a:p>
            <a:pPr>
              <a:defRPr/>
            </a:pPr>
            <a:r>
              <a:rPr lang="en-US" dirty="0" smtClean="0"/>
              <a:t>Latency vs. Bandwidth</a:t>
            </a:r>
          </a:p>
          <a:p>
            <a:pPr>
              <a:defRPr/>
            </a:pPr>
            <a:r>
              <a:rPr lang="en-US" dirty="0" smtClean="0"/>
              <a:t>Visibility of communications</a:t>
            </a:r>
          </a:p>
          <a:p>
            <a:pPr>
              <a:defRPr/>
            </a:pPr>
            <a:r>
              <a:rPr lang="en-US" dirty="0" smtClean="0"/>
              <a:t>Synchronous vs. asynchronous communications</a:t>
            </a:r>
          </a:p>
          <a:p>
            <a:pPr>
              <a:defRPr/>
            </a:pPr>
            <a:r>
              <a:rPr lang="en-US" dirty="0" smtClean="0"/>
              <a:t>Scope of communications</a:t>
            </a:r>
          </a:p>
          <a:p>
            <a:pPr>
              <a:defRPr/>
            </a:pPr>
            <a:r>
              <a:rPr lang="en-US" dirty="0" smtClean="0"/>
              <a:t>Efficiency of communications</a:t>
            </a:r>
          </a:p>
          <a:p>
            <a:pPr>
              <a:defRPr/>
            </a:pPr>
            <a:r>
              <a:rPr lang="en-US" dirty="0" smtClean="0"/>
              <a:t>Overhead and Complexity</a:t>
            </a:r>
            <a:endParaRPr lang="en-US" dirty="0"/>
          </a:p>
        </p:txBody>
      </p:sp>
    </p:spTree>
    <p:extLst>
      <p:ext uri="{BB962C8B-B14F-4D97-AF65-F5344CB8AC3E}">
        <p14:creationId xmlns:p14="http://schemas.microsoft.com/office/powerpoint/2010/main" val="75669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Cost of communications</a:t>
            </a:r>
            <a:endParaRPr lang="en-US" dirty="0"/>
          </a:p>
        </p:txBody>
      </p:sp>
      <p:sp>
        <p:nvSpPr>
          <p:cNvPr id="3" name="Content Placeholder 2"/>
          <p:cNvSpPr>
            <a:spLocks noGrp="1"/>
          </p:cNvSpPr>
          <p:nvPr>
            <p:ph idx="1"/>
          </p:nvPr>
        </p:nvSpPr>
        <p:spPr>
          <a:xfrm>
            <a:off x="485261" y="1360478"/>
            <a:ext cx="8007350" cy="5313362"/>
          </a:xfrm>
        </p:spPr>
        <p:txBody>
          <a:bodyPr/>
          <a:lstStyle/>
          <a:p>
            <a:pPr>
              <a:defRPr/>
            </a:pPr>
            <a:r>
              <a:rPr lang="en-US" dirty="0" smtClean="0"/>
              <a:t>Communication between tasks has some kind of overheads, such as:</a:t>
            </a:r>
          </a:p>
          <a:p>
            <a:pPr lvl="1">
              <a:defRPr/>
            </a:pPr>
            <a:r>
              <a:rPr lang="en-US" dirty="0" smtClean="0"/>
              <a:t>CPU cycles, memory and other resources that could be used for computation are instead used to package and transmit data.</a:t>
            </a:r>
          </a:p>
          <a:p>
            <a:pPr lvl="1">
              <a:defRPr/>
            </a:pPr>
            <a:r>
              <a:rPr lang="en-ZA" dirty="0" smtClean="0"/>
              <a:t>Also needs </a:t>
            </a:r>
            <a:r>
              <a:rPr lang="en-US" dirty="0" smtClean="0"/>
              <a:t>synchronization between tasks, which may result in tasks spending time waiting instead of working.</a:t>
            </a:r>
          </a:p>
          <a:p>
            <a:pPr lvl="1">
              <a:defRPr/>
            </a:pPr>
            <a:r>
              <a:rPr lang="en-US" dirty="0" smtClean="0"/>
              <a:t>Competing communication traffic could also saturate the network bandwidth, causing performance loss.</a:t>
            </a:r>
            <a:endParaRPr lang="en-US" dirty="0"/>
          </a:p>
        </p:txBody>
      </p:sp>
    </p:spTree>
    <p:extLst>
      <p:ext uri="{BB962C8B-B14F-4D97-AF65-F5344CB8AC3E}">
        <p14:creationId xmlns:p14="http://schemas.microsoft.com/office/powerpoint/2010/main" val="199150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ZA" dirty="0" smtClean="0"/>
              <a:t>Visibility of Communications</a:t>
            </a:r>
            <a:endParaRPr lang="en-US" dirty="0"/>
          </a:p>
        </p:txBody>
      </p:sp>
      <p:sp>
        <p:nvSpPr>
          <p:cNvPr id="4" name="Content Placeholder 3"/>
          <p:cNvSpPr>
            <a:spLocks noGrp="1"/>
          </p:cNvSpPr>
          <p:nvPr>
            <p:ph idx="1"/>
          </p:nvPr>
        </p:nvSpPr>
        <p:spPr>
          <a:xfrm>
            <a:off x="385763" y="1698625"/>
            <a:ext cx="8421687" cy="5094288"/>
          </a:xfrm>
        </p:spPr>
        <p:txBody>
          <a:bodyPr/>
          <a:lstStyle/>
          <a:p>
            <a:pPr>
              <a:defRPr/>
            </a:pPr>
            <a:r>
              <a:rPr lang="en-US" sz="2800" dirty="0" smtClean="0"/>
              <a:t>Communications is usually both </a:t>
            </a:r>
            <a:r>
              <a:rPr lang="en-US" sz="2800" dirty="0" smtClean="0">
                <a:solidFill>
                  <a:schemeClr val="tx2">
                    <a:lumMod val="75000"/>
                  </a:schemeClr>
                </a:solidFill>
              </a:rPr>
              <a:t>explicit</a:t>
            </a:r>
            <a:r>
              <a:rPr lang="en-US" sz="2800" dirty="0" smtClean="0"/>
              <a:t> and </a:t>
            </a:r>
            <a:r>
              <a:rPr lang="en-US" sz="2800" dirty="0" smtClean="0">
                <a:solidFill>
                  <a:schemeClr val="tx2">
                    <a:lumMod val="75000"/>
                  </a:schemeClr>
                </a:solidFill>
              </a:rPr>
              <a:t>highly visible </a:t>
            </a:r>
            <a:r>
              <a:rPr lang="en-US" sz="2800" dirty="0" smtClean="0"/>
              <a:t>when using the message passing programming model.</a:t>
            </a:r>
          </a:p>
          <a:p>
            <a:pPr>
              <a:defRPr/>
            </a:pPr>
            <a:r>
              <a:rPr lang="en-US" sz="2800" dirty="0" smtClean="0"/>
              <a:t>Communications may be </a:t>
            </a:r>
            <a:r>
              <a:rPr lang="en-US" sz="2800" dirty="0" smtClean="0">
                <a:solidFill>
                  <a:schemeClr val="tx2">
                    <a:lumMod val="75000"/>
                  </a:schemeClr>
                </a:solidFill>
              </a:rPr>
              <a:t>poorly visible </a:t>
            </a:r>
            <a:r>
              <a:rPr lang="en-US" sz="2800" dirty="0" smtClean="0"/>
              <a:t>when using the data parallel programming model.</a:t>
            </a:r>
          </a:p>
          <a:p>
            <a:pPr>
              <a:defRPr/>
            </a:pPr>
            <a:r>
              <a:rPr lang="en-US" sz="2800" dirty="0" smtClean="0"/>
              <a:t>For data parallel design on a distributed system, communications may be entirely invisible, in that the programmer may have no understanding (and no easily obtainable means) to accurately determine what inter-task communications is happening.</a:t>
            </a:r>
            <a:endParaRPr lang="en-US" sz="2800" dirty="0"/>
          </a:p>
        </p:txBody>
      </p:sp>
    </p:spTree>
    <p:extLst>
      <p:ext uri="{BB962C8B-B14F-4D97-AF65-F5344CB8AC3E}">
        <p14:creationId xmlns:p14="http://schemas.microsoft.com/office/powerpoint/2010/main" val="1321467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61" y="383664"/>
            <a:ext cx="8977313" cy="717516"/>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452438" y="1184275"/>
            <a:ext cx="8382000" cy="4637088"/>
          </a:xfrm>
        </p:spPr>
        <p:txBody>
          <a:bodyPr>
            <a:normAutofit fontScale="92500"/>
          </a:bodyPr>
          <a:lstStyle/>
          <a:p>
            <a:pPr>
              <a:defRPr/>
            </a:pPr>
            <a:r>
              <a:rPr lang="en-US" dirty="0" smtClean="0"/>
              <a:t>Synchronous communications</a:t>
            </a:r>
          </a:p>
          <a:p>
            <a:pPr lvl="1">
              <a:defRPr/>
            </a:pPr>
            <a:r>
              <a:rPr lang="en-US" dirty="0" smtClean="0"/>
              <a:t>Require some kind of</a:t>
            </a:r>
            <a:br>
              <a:rPr lang="en-US" dirty="0" smtClean="0"/>
            </a:br>
            <a:r>
              <a:rPr lang="en-US" dirty="0" smtClean="0">
                <a:solidFill>
                  <a:schemeClr val="tx2">
                    <a:lumMod val="75000"/>
                  </a:schemeClr>
                </a:solidFill>
              </a:rPr>
              <a:t>handshaking</a:t>
            </a:r>
            <a:r>
              <a:rPr lang="en-US" dirty="0" smtClean="0"/>
              <a:t> between tasks that</a:t>
            </a:r>
            <a:br>
              <a:rPr lang="en-US" dirty="0" smtClean="0"/>
            </a:br>
            <a:r>
              <a:rPr lang="en-US" dirty="0" smtClean="0"/>
              <a:t>share data / results.</a:t>
            </a:r>
          </a:p>
          <a:p>
            <a:pPr lvl="1">
              <a:defRPr/>
            </a:pPr>
            <a:r>
              <a:rPr lang="en-US" dirty="0" smtClean="0"/>
              <a:t>May be explicitly structured in the code, under control of the programmer – or it may happen at a lower level, not under control of the programmer.</a:t>
            </a:r>
          </a:p>
          <a:p>
            <a:pPr lvl="1">
              <a:defRPr/>
            </a:pPr>
            <a:r>
              <a:rPr lang="en-US" dirty="0" smtClean="0"/>
              <a:t>Synchronous communications are also referred to as </a:t>
            </a:r>
            <a:r>
              <a:rPr lang="en-US" dirty="0" smtClean="0">
                <a:solidFill>
                  <a:schemeClr val="tx2">
                    <a:lumMod val="75000"/>
                  </a:schemeClr>
                </a:solidFill>
              </a:rPr>
              <a:t>blocking communications</a:t>
            </a:r>
            <a:r>
              <a:rPr lang="en-US" dirty="0" smtClean="0"/>
              <a:t> because other work must wait until the communications has finished.</a:t>
            </a:r>
          </a:p>
        </p:txBody>
      </p:sp>
      <p:pic>
        <p:nvPicPr>
          <p:cNvPr id="11268" name="Picture 3" descr="shake-hands.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0080" y="1023946"/>
            <a:ext cx="299878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518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8" y="343976"/>
            <a:ext cx="8977313" cy="730745"/>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258763" y="1171575"/>
            <a:ext cx="8383587" cy="5635625"/>
          </a:xfrm>
        </p:spPr>
        <p:txBody>
          <a:bodyPr/>
          <a:lstStyle/>
          <a:p>
            <a:pPr>
              <a:defRPr/>
            </a:pPr>
            <a:r>
              <a:rPr lang="en-US" dirty="0" smtClean="0"/>
              <a:t>Asynchronous communications</a:t>
            </a:r>
          </a:p>
          <a:p>
            <a:pPr lvl="1">
              <a:defRPr/>
            </a:pPr>
            <a:r>
              <a:rPr lang="en-US" dirty="0" smtClean="0"/>
              <a:t>Allow tasks to transfer data between one another </a:t>
            </a:r>
            <a:r>
              <a:rPr lang="en-US" dirty="0" smtClean="0">
                <a:solidFill>
                  <a:schemeClr val="tx2">
                    <a:lumMod val="75000"/>
                  </a:schemeClr>
                </a:solidFill>
              </a:rPr>
              <a:t>independently</a:t>
            </a:r>
            <a:r>
              <a:rPr lang="en-US" dirty="0" smtClean="0"/>
              <a:t>. E.g.: task A sends a message to task B, and task A immediately begin continues with other work. The point when task B actually receives, and starts working on, the sent data doesn't matter.</a:t>
            </a:r>
          </a:p>
          <a:p>
            <a:pPr lvl="1">
              <a:defRPr/>
            </a:pPr>
            <a:r>
              <a:rPr lang="en-US" dirty="0" smtClean="0"/>
              <a:t>Asynchronous communications are often referred to as </a:t>
            </a:r>
            <a:r>
              <a:rPr lang="en-US" dirty="0" smtClean="0">
                <a:solidFill>
                  <a:schemeClr val="tx2">
                    <a:lumMod val="75000"/>
                  </a:schemeClr>
                </a:solidFill>
              </a:rPr>
              <a:t>non-blocking communications</a:t>
            </a:r>
            <a:r>
              <a:rPr lang="en-US" dirty="0" smtClean="0"/>
              <a:t>.</a:t>
            </a:r>
          </a:p>
          <a:p>
            <a:pPr lvl="1">
              <a:defRPr/>
            </a:pPr>
            <a:r>
              <a:rPr lang="en-US" dirty="0" smtClean="0"/>
              <a:t>Allows for interleaving of computation and communication, potentially providing less overhead compared to the synchronous case</a:t>
            </a:r>
            <a:endParaRPr lang="en-US" dirty="0"/>
          </a:p>
        </p:txBody>
      </p:sp>
      <p:pic>
        <p:nvPicPr>
          <p:cNvPr id="12292" name="Picture 3" descr="mail.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675" y="1071563"/>
            <a:ext cx="11334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87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718" y="432323"/>
            <a:ext cx="7024744" cy="1143000"/>
          </a:xfrm>
        </p:spPr>
        <p:txBody>
          <a:bodyPr/>
          <a:lstStyle/>
          <a:p>
            <a:pPr eaLnBrk="1" hangingPunct="1">
              <a:defRPr/>
            </a:pPr>
            <a:r>
              <a:rPr lang="en-ZA" dirty="0" smtClean="0"/>
              <a:t>Lecture Overview</a:t>
            </a:r>
            <a:endParaRPr lang="en-US" dirty="0" smtClean="0"/>
          </a:p>
        </p:txBody>
      </p:sp>
      <p:sp>
        <p:nvSpPr>
          <p:cNvPr id="3" name="Content Placeholder 2"/>
          <p:cNvSpPr>
            <a:spLocks noGrp="1"/>
          </p:cNvSpPr>
          <p:nvPr>
            <p:ph idx="1"/>
          </p:nvPr>
        </p:nvSpPr>
        <p:spPr>
          <a:xfrm>
            <a:off x="838200" y="1839913"/>
            <a:ext cx="8007350" cy="4191000"/>
          </a:xfrm>
        </p:spPr>
        <p:txBody>
          <a:bodyPr/>
          <a:lstStyle/>
          <a:p>
            <a:pPr eaLnBrk="1" hangingPunct="1">
              <a:defRPr/>
            </a:pPr>
            <a:r>
              <a:rPr lang="en-ZA" dirty="0" smtClean="0"/>
              <a:t>The problem</a:t>
            </a:r>
          </a:p>
          <a:p>
            <a:pPr eaLnBrk="1" hangingPunct="1">
              <a:defRPr/>
            </a:pPr>
            <a:r>
              <a:rPr lang="en-ZA" dirty="0" smtClean="0"/>
              <a:t>Terms</a:t>
            </a:r>
          </a:p>
          <a:p>
            <a:pPr eaLnBrk="1" hangingPunct="1">
              <a:defRPr/>
            </a:pPr>
            <a:r>
              <a:rPr lang="en-ZA" dirty="0" smtClean="0"/>
              <a:t>Approach</a:t>
            </a:r>
          </a:p>
        </p:txBody>
      </p:sp>
      <p:pic>
        <p:nvPicPr>
          <p:cNvPr id="5123" name="Picture 3" descr="mosaic01.gif"/>
          <p:cNvPicPr>
            <a:picLocks noChangeAspect="1"/>
          </p:cNvPicPr>
          <p:nvPr/>
        </p:nvPicPr>
        <p:blipFill>
          <a:blip r:embed="rId3" cstate="print"/>
          <a:srcRect/>
          <a:stretch>
            <a:fillRect/>
          </a:stretch>
        </p:blipFill>
        <p:spPr bwMode="auto">
          <a:xfrm>
            <a:off x="4813800" y="3691116"/>
            <a:ext cx="3775201" cy="2618652"/>
          </a:xfrm>
          <a:prstGeom prst="rect">
            <a:avLst/>
          </a:prstGeom>
          <a:noFill/>
          <a:ln w="9525">
            <a:noFill/>
            <a:miter lim="800000"/>
            <a:headEnd/>
            <a:tailEnd/>
          </a:ln>
        </p:spPr>
      </p:pic>
      <p:sp>
        <p:nvSpPr>
          <p:cNvPr id="6" name="Rectangle 5"/>
          <p:cNvSpPr/>
          <p:nvPr/>
        </p:nvSpPr>
        <p:spPr>
          <a:xfrm>
            <a:off x="4386372" y="6461461"/>
            <a:ext cx="4572000" cy="230832"/>
          </a:xfrm>
          <a:prstGeom prst="rect">
            <a:avLst/>
          </a:prstGeom>
        </p:spPr>
        <p:txBody>
          <a:bodyPr>
            <a:spAutoFit/>
          </a:bodyPr>
          <a:lstStyle/>
          <a:p>
            <a:pPr algn="r"/>
            <a:r>
              <a:rPr lang="en-ZA" sz="900" dirty="0" smtClean="0"/>
              <a:t>Licensing details last slide</a:t>
            </a:r>
            <a:endParaRPr lang="en-ZA"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lnSpcReduction="10000"/>
          </a:bodyPr>
          <a:lstStyle/>
          <a:p>
            <a:pPr>
              <a:defRPr/>
            </a:pPr>
            <a:r>
              <a:rPr lang="en-US" dirty="0" smtClean="0"/>
              <a:t>Scope of communications:</a:t>
            </a:r>
          </a:p>
          <a:p>
            <a:pPr lvl="1">
              <a:defRPr/>
            </a:pPr>
            <a:r>
              <a:rPr lang="en-US" dirty="0" smtClean="0"/>
              <a:t>Knowing which tasks must communicate with each other</a:t>
            </a:r>
          </a:p>
          <a:p>
            <a:pPr>
              <a:defRPr/>
            </a:pPr>
            <a:r>
              <a:rPr lang="en-US" dirty="0" smtClean="0"/>
              <a:t>Can be crucial to an effective design of a parallel program.</a:t>
            </a:r>
          </a:p>
          <a:p>
            <a:pPr>
              <a:defRPr/>
            </a:pPr>
            <a:r>
              <a:rPr lang="en-ZA" dirty="0" smtClean="0"/>
              <a:t>Two general types of scope:</a:t>
            </a:r>
          </a:p>
          <a:p>
            <a:pPr lvl="1">
              <a:defRPr/>
            </a:pPr>
            <a:r>
              <a:rPr lang="en-ZA" dirty="0" smtClean="0"/>
              <a:t>Point-to-point (P2P)</a:t>
            </a:r>
          </a:p>
          <a:p>
            <a:pPr lvl="1">
              <a:defRPr/>
            </a:pPr>
            <a:r>
              <a:rPr lang="en-ZA" dirty="0" smtClean="0"/>
              <a:t>Collective / broadcasting</a:t>
            </a:r>
            <a:endParaRPr lang="en-US" dirty="0" smtClean="0"/>
          </a:p>
        </p:txBody>
      </p:sp>
    </p:spTree>
    <p:extLst>
      <p:ext uri="{BB962C8B-B14F-4D97-AF65-F5344CB8AC3E}">
        <p14:creationId xmlns:p14="http://schemas.microsoft.com/office/powerpoint/2010/main" val="3926697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fontScale="92500" lnSpcReduction="10000"/>
          </a:bodyPr>
          <a:lstStyle/>
          <a:p>
            <a:pPr>
              <a:defRPr/>
            </a:pPr>
            <a:r>
              <a:rPr lang="en-US" dirty="0" smtClean="0"/>
              <a:t>Point-to-point (P2P)</a:t>
            </a:r>
          </a:p>
          <a:p>
            <a:pPr lvl="1">
              <a:defRPr/>
            </a:pPr>
            <a:r>
              <a:rPr lang="en-US" dirty="0" smtClean="0"/>
              <a:t>Involves only two tasks, one task is the sender/producer of data, and the other acting as the receiver/consumer.</a:t>
            </a:r>
          </a:p>
          <a:p>
            <a:pPr>
              <a:defRPr/>
            </a:pPr>
            <a:r>
              <a:rPr lang="en-US" dirty="0" smtClean="0"/>
              <a:t>Collective</a:t>
            </a:r>
          </a:p>
          <a:p>
            <a:pPr lvl="1">
              <a:defRPr/>
            </a:pPr>
            <a:r>
              <a:rPr lang="en-US" dirty="0" smtClean="0"/>
              <a:t>Data sharing between more than two tasks (sometimes specified as a </a:t>
            </a:r>
            <a:r>
              <a:rPr lang="en-US" dirty="0" smtClean="0">
                <a:solidFill>
                  <a:schemeClr val="tx2">
                    <a:lumMod val="75000"/>
                  </a:schemeClr>
                </a:solidFill>
              </a:rPr>
              <a:t>common group</a:t>
            </a:r>
            <a:r>
              <a:rPr lang="en-US" dirty="0" smtClean="0"/>
              <a:t> or </a:t>
            </a:r>
            <a:r>
              <a:rPr lang="en-US" dirty="0" smtClean="0">
                <a:solidFill>
                  <a:schemeClr val="tx2">
                    <a:lumMod val="75000"/>
                  </a:schemeClr>
                </a:solidFill>
              </a:rPr>
              <a:t>collective</a:t>
            </a:r>
            <a:r>
              <a:rPr lang="en-US" dirty="0" smtClean="0"/>
              <a:t>). </a:t>
            </a:r>
          </a:p>
          <a:p>
            <a:pPr lvl="1">
              <a:defRPr/>
            </a:pPr>
            <a:r>
              <a:rPr lang="en-US" dirty="0" smtClean="0"/>
              <a:t>Both P2P and collective communications can be synchronous or asynchronous.</a:t>
            </a:r>
            <a:endParaRPr lang="en-US" dirty="0"/>
          </a:p>
        </p:txBody>
      </p:sp>
    </p:spTree>
    <p:extLst>
      <p:ext uri="{BB962C8B-B14F-4D97-AF65-F5344CB8AC3E}">
        <p14:creationId xmlns:p14="http://schemas.microsoft.com/office/powerpoint/2010/main" val="668051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5" y="291055"/>
            <a:ext cx="8861425" cy="706407"/>
          </a:xfrm>
        </p:spPr>
        <p:txBody>
          <a:bodyPr/>
          <a:lstStyle/>
          <a:p>
            <a:pPr>
              <a:defRPr/>
            </a:pPr>
            <a:r>
              <a:rPr lang="en-ZA" dirty="0" smtClean="0"/>
              <a:t>Collective communications</a:t>
            </a:r>
            <a:endParaRPr lang="en-US" dirty="0"/>
          </a:p>
        </p:txBody>
      </p:sp>
      <p:sp>
        <p:nvSpPr>
          <p:cNvPr id="15363" name="Rectangle 3"/>
          <p:cNvSpPr>
            <a:spLocks noChangeArrowheads="1"/>
          </p:cNvSpPr>
          <p:nvPr/>
        </p:nvSpPr>
        <p:spPr bwMode="auto">
          <a:xfrm>
            <a:off x="419100" y="1055688"/>
            <a:ext cx="641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ZA" sz="2000"/>
              <a:t>Typical techniques used for collective communications:</a:t>
            </a:r>
            <a:endParaRPr lang="en-US" sz="2000"/>
          </a:p>
        </p:txBody>
      </p:sp>
      <p:sp>
        <p:nvSpPr>
          <p:cNvPr id="5" name="Rectangle 4"/>
          <p:cNvSpPr/>
          <p:nvPr/>
        </p:nvSpPr>
        <p:spPr bwMode="auto">
          <a:xfrm>
            <a:off x="15843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6" name="Rectangle 5"/>
          <p:cNvSpPr/>
          <p:nvPr/>
        </p:nvSpPr>
        <p:spPr bwMode="auto">
          <a:xfrm>
            <a:off x="4762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7" name="Rectangle 6"/>
          <p:cNvSpPr/>
          <p:nvPr/>
        </p:nvSpPr>
        <p:spPr bwMode="auto">
          <a:xfrm>
            <a:off x="177800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8" name="Rectangle 7"/>
          <p:cNvSpPr/>
          <p:nvPr/>
        </p:nvSpPr>
        <p:spPr bwMode="auto">
          <a:xfrm>
            <a:off x="30527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68" name="Rectangle 8"/>
          <p:cNvSpPr>
            <a:spLocks noChangeArrowheads="1"/>
          </p:cNvSpPr>
          <p:nvPr/>
        </p:nvSpPr>
        <p:spPr bwMode="auto">
          <a:xfrm>
            <a:off x="6953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69" name="Rectangle 9"/>
          <p:cNvSpPr>
            <a:spLocks noChangeArrowheads="1"/>
          </p:cNvSpPr>
          <p:nvPr/>
        </p:nvSpPr>
        <p:spPr bwMode="auto">
          <a:xfrm>
            <a:off x="2047875"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0" name="Rectangle 12"/>
          <p:cNvSpPr>
            <a:spLocks noChangeArrowheads="1"/>
          </p:cNvSpPr>
          <p:nvPr/>
        </p:nvSpPr>
        <p:spPr bwMode="auto">
          <a:xfrm>
            <a:off x="203517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1" name="Rectangle 13"/>
          <p:cNvSpPr>
            <a:spLocks noChangeArrowheads="1"/>
          </p:cNvSpPr>
          <p:nvPr/>
        </p:nvSpPr>
        <p:spPr bwMode="auto">
          <a:xfrm>
            <a:off x="3309938" y="2344738"/>
            <a:ext cx="219075" cy="295275"/>
          </a:xfrm>
          <a:prstGeom prst="rect">
            <a:avLst/>
          </a:prstGeom>
          <a:solidFill>
            <a:srgbClr val="FFC000"/>
          </a:solidFill>
          <a:ln w="9525" algn="ctr">
            <a:solidFill>
              <a:srgbClr val="1C1C1C"/>
            </a:solidFill>
            <a:round/>
            <a:headEnd/>
            <a:tailEnd/>
          </a:ln>
        </p:spPr>
        <p:txBody>
          <a:bodyPr/>
          <a:lstStyle/>
          <a:p>
            <a:endParaRPr lang="en-US"/>
          </a:p>
        </p:txBody>
      </p:sp>
      <p:cxnSp>
        <p:nvCxnSpPr>
          <p:cNvPr id="15372" name="Straight Arrow Connector 15"/>
          <p:cNvCxnSpPr>
            <a:cxnSpLocks noChangeShapeType="1"/>
            <a:stCxn id="15369" idx="0"/>
            <a:endCxn id="15368" idx="2"/>
          </p:cNvCxnSpPr>
          <p:nvPr/>
        </p:nvCxnSpPr>
        <p:spPr bwMode="auto">
          <a:xfrm rot="16200000" flipV="1">
            <a:off x="1049338" y="2395538"/>
            <a:ext cx="863600" cy="135255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3" name="Straight Arrow Connector 16"/>
          <p:cNvCxnSpPr>
            <a:cxnSpLocks noChangeShapeType="1"/>
            <a:endCxn id="15370" idx="2"/>
          </p:cNvCxnSpPr>
          <p:nvPr/>
        </p:nvCxnSpPr>
        <p:spPr bwMode="auto">
          <a:xfrm rot="16200000" flipV="1">
            <a:off x="17192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4" name="Straight Arrow Connector 19"/>
          <p:cNvCxnSpPr>
            <a:cxnSpLocks noChangeShapeType="1"/>
            <a:stCxn id="15369" idx="0"/>
            <a:endCxn id="15371" idx="2"/>
          </p:cNvCxnSpPr>
          <p:nvPr/>
        </p:nvCxnSpPr>
        <p:spPr bwMode="auto">
          <a:xfrm rot="5400000" flipH="1" flipV="1">
            <a:off x="2356644" y="2440782"/>
            <a:ext cx="863600" cy="1262062"/>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23" name="Rectangle 22"/>
          <p:cNvSpPr/>
          <p:nvPr/>
        </p:nvSpPr>
        <p:spPr>
          <a:xfrm>
            <a:off x="1235075" y="1673225"/>
            <a:ext cx="1620838" cy="369888"/>
          </a:xfrm>
          <a:prstGeom prst="rect">
            <a:avLst/>
          </a:prstGeom>
        </p:spPr>
        <p:txBody>
          <a:bodyPr wrap="none">
            <a:spAutoFit/>
          </a:bodyPr>
          <a:lstStyle/>
          <a:p>
            <a:pPr>
              <a:defRPr/>
            </a:pPr>
            <a:r>
              <a:rPr lang="en-ZA" dirty="0">
                <a:solidFill>
                  <a:srgbClr val="FF6600"/>
                </a:solidFill>
              </a:rPr>
              <a:t>BROADCAST</a:t>
            </a:r>
            <a:endParaRPr lang="en-US" dirty="0">
              <a:solidFill>
                <a:srgbClr val="FF6600"/>
              </a:solidFill>
            </a:endParaRPr>
          </a:p>
        </p:txBody>
      </p:sp>
      <p:sp>
        <p:nvSpPr>
          <p:cNvPr id="15376" name="Rectangle 23"/>
          <p:cNvSpPr>
            <a:spLocks noChangeArrowheads="1"/>
          </p:cNvSpPr>
          <p:nvPr/>
        </p:nvSpPr>
        <p:spPr bwMode="auto">
          <a:xfrm>
            <a:off x="238108" y="2857500"/>
            <a:ext cx="13360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dirty="0">
                <a:solidFill>
                  <a:srgbClr val="1C1C1C"/>
                </a:solidFill>
              </a:rPr>
              <a:t>Same message sent to all tasks</a:t>
            </a:r>
            <a:endParaRPr lang="en-US" dirty="0"/>
          </a:p>
        </p:txBody>
      </p:sp>
      <p:sp>
        <p:nvSpPr>
          <p:cNvPr id="27" name="Rectangle 26"/>
          <p:cNvSpPr/>
          <p:nvPr/>
        </p:nvSpPr>
        <p:spPr bwMode="auto">
          <a:xfrm>
            <a:off x="61436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28" name="Rectangle 27"/>
          <p:cNvSpPr/>
          <p:nvPr/>
        </p:nvSpPr>
        <p:spPr bwMode="auto">
          <a:xfrm>
            <a:off x="50355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29" name="Rectangle 28"/>
          <p:cNvSpPr/>
          <p:nvPr/>
        </p:nvSpPr>
        <p:spPr bwMode="auto">
          <a:xfrm>
            <a:off x="6335713" y="2047875"/>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30" name="Rectangle 29"/>
          <p:cNvSpPr/>
          <p:nvPr/>
        </p:nvSpPr>
        <p:spPr bwMode="auto">
          <a:xfrm>
            <a:off x="76120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81" name="Rectangle 30"/>
          <p:cNvSpPr>
            <a:spLocks noChangeArrowheads="1"/>
          </p:cNvSpPr>
          <p:nvPr/>
        </p:nvSpPr>
        <p:spPr bwMode="auto">
          <a:xfrm>
            <a:off x="52546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32" name="Rectangle 31"/>
          <p:cNvSpPr/>
          <p:nvPr/>
        </p:nvSpPr>
        <p:spPr bwMode="auto">
          <a:xfrm>
            <a:off x="6607175" y="3503613"/>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33" name="Rectangle 32"/>
          <p:cNvSpPr/>
          <p:nvPr/>
        </p:nvSpPr>
        <p:spPr bwMode="auto">
          <a:xfrm>
            <a:off x="6594475" y="2344738"/>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84" name="Rectangle 33"/>
          <p:cNvSpPr>
            <a:spLocks noChangeArrowheads="1"/>
          </p:cNvSpPr>
          <p:nvPr/>
        </p:nvSpPr>
        <p:spPr bwMode="auto">
          <a:xfrm>
            <a:off x="7869238" y="2344738"/>
            <a:ext cx="219075" cy="295275"/>
          </a:xfrm>
          <a:prstGeom prst="rect">
            <a:avLst/>
          </a:prstGeom>
          <a:solidFill>
            <a:srgbClr val="0070C0"/>
          </a:solidFill>
          <a:ln w="9525" algn="ctr">
            <a:solidFill>
              <a:srgbClr val="1C1C1C"/>
            </a:solidFill>
            <a:round/>
            <a:headEnd/>
            <a:tailEnd/>
          </a:ln>
        </p:spPr>
        <p:txBody>
          <a:bodyPr/>
          <a:lstStyle/>
          <a:p>
            <a:endParaRPr lang="en-US"/>
          </a:p>
        </p:txBody>
      </p:sp>
      <p:cxnSp>
        <p:nvCxnSpPr>
          <p:cNvPr id="15385" name="Straight Arrow Connector 34"/>
          <p:cNvCxnSpPr>
            <a:cxnSpLocks noChangeShapeType="1"/>
            <a:stCxn id="15390" idx="0"/>
            <a:endCxn id="15381" idx="2"/>
          </p:cNvCxnSpPr>
          <p:nvPr/>
        </p:nvCxnSpPr>
        <p:spPr bwMode="auto">
          <a:xfrm rot="16200000" flipV="1">
            <a:off x="5499101" y="2505075"/>
            <a:ext cx="863600" cy="1133475"/>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6" name="Straight Arrow Connector 35"/>
          <p:cNvCxnSpPr>
            <a:cxnSpLocks noChangeShapeType="1"/>
            <a:stCxn id="32" idx="0"/>
            <a:endCxn id="33" idx="2"/>
          </p:cNvCxnSpPr>
          <p:nvPr/>
        </p:nvCxnSpPr>
        <p:spPr bwMode="auto">
          <a:xfrm rot="16200000" flipV="1">
            <a:off x="62785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7" name="Straight Arrow Connector 36"/>
          <p:cNvCxnSpPr>
            <a:cxnSpLocks noChangeShapeType="1"/>
            <a:stCxn id="15391" idx="0"/>
            <a:endCxn id="15384" idx="2"/>
          </p:cNvCxnSpPr>
          <p:nvPr/>
        </p:nvCxnSpPr>
        <p:spPr bwMode="auto">
          <a:xfrm rot="5400000" flipH="1" flipV="1">
            <a:off x="7025482" y="2550319"/>
            <a:ext cx="863600" cy="1042987"/>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38" name="Rectangle 37"/>
          <p:cNvSpPr/>
          <p:nvPr/>
        </p:nvSpPr>
        <p:spPr>
          <a:xfrm>
            <a:off x="5975350" y="1673225"/>
            <a:ext cx="1244600" cy="369888"/>
          </a:xfrm>
          <a:prstGeom prst="rect">
            <a:avLst/>
          </a:prstGeom>
        </p:spPr>
        <p:txBody>
          <a:bodyPr wrap="none">
            <a:spAutoFit/>
          </a:bodyPr>
          <a:lstStyle/>
          <a:p>
            <a:pPr>
              <a:defRPr/>
            </a:pPr>
            <a:r>
              <a:rPr lang="en-ZA" dirty="0">
                <a:solidFill>
                  <a:srgbClr val="FF6600"/>
                </a:solidFill>
              </a:rPr>
              <a:t>SCATTER</a:t>
            </a:r>
            <a:endParaRPr lang="en-US" dirty="0">
              <a:solidFill>
                <a:srgbClr val="FF6600"/>
              </a:solidFill>
            </a:endParaRPr>
          </a:p>
        </p:txBody>
      </p:sp>
      <p:sp>
        <p:nvSpPr>
          <p:cNvPr id="15389" name="Rectangle 38"/>
          <p:cNvSpPr>
            <a:spLocks noChangeArrowheads="1"/>
          </p:cNvSpPr>
          <p:nvPr/>
        </p:nvSpPr>
        <p:spPr bwMode="auto">
          <a:xfrm>
            <a:off x="4583113" y="2781300"/>
            <a:ext cx="1830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a:solidFill>
                  <a:srgbClr val="1C1C1C"/>
                </a:solidFill>
              </a:rPr>
              <a:t>Different message sent to each tasks</a:t>
            </a:r>
            <a:endParaRPr lang="en-US"/>
          </a:p>
        </p:txBody>
      </p:sp>
      <p:sp>
        <p:nvSpPr>
          <p:cNvPr id="15390" name="Rectangle 41"/>
          <p:cNvSpPr>
            <a:spLocks noChangeArrowheads="1"/>
          </p:cNvSpPr>
          <p:nvPr/>
        </p:nvSpPr>
        <p:spPr bwMode="auto">
          <a:xfrm>
            <a:off x="6388100"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91" name="Rectangle 44"/>
          <p:cNvSpPr>
            <a:spLocks noChangeArrowheads="1"/>
          </p:cNvSpPr>
          <p:nvPr/>
        </p:nvSpPr>
        <p:spPr bwMode="auto">
          <a:xfrm>
            <a:off x="6826250" y="3503613"/>
            <a:ext cx="219075" cy="295275"/>
          </a:xfrm>
          <a:prstGeom prst="rect">
            <a:avLst/>
          </a:prstGeom>
          <a:solidFill>
            <a:srgbClr val="0070C0"/>
          </a:solidFill>
          <a:ln w="9525" algn="ctr">
            <a:solidFill>
              <a:srgbClr val="1C1C1C"/>
            </a:solidFill>
            <a:round/>
            <a:headEnd/>
            <a:tailEnd/>
          </a:ln>
        </p:spPr>
        <p:txBody>
          <a:bodyPr/>
          <a:lstStyle/>
          <a:p>
            <a:endParaRPr lang="en-US"/>
          </a:p>
        </p:txBody>
      </p:sp>
      <p:sp>
        <p:nvSpPr>
          <p:cNvPr id="49" name="Rectangle 48"/>
          <p:cNvSpPr/>
          <p:nvPr/>
        </p:nvSpPr>
        <p:spPr bwMode="auto">
          <a:xfrm>
            <a:off x="6426200" y="5937250"/>
            <a:ext cx="113347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50" name="Rectangle 49"/>
          <p:cNvSpPr/>
          <p:nvPr/>
        </p:nvSpPr>
        <p:spPr bwMode="auto">
          <a:xfrm>
            <a:off x="53197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1" name="Rectangle 50"/>
          <p:cNvSpPr/>
          <p:nvPr/>
        </p:nvSpPr>
        <p:spPr bwMode="auto">
          <a:xfrm>
            <a:off x="6619875"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2" name="Rectangle 51"/>
          <p:cNvSpPr/>
          <p:nvPr/>
        </p:nvSpPr>
        <p:spPr bwMode="auto">
          <a:xfrm>
            <a:off x="7894638"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96" name="Rectangle 52"/>
          <p:cNvSpPr>
            <a:spLocks noChangeArrowheads="1"/>
          </p:cNvSpPr>
          <p:nvPr/>
        </p:nvSpPr>
        <p:spPr bwMode="auto">
          <a:xfrm>
            <a:off x="5537200"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54" name="Rectangle 53"/>
          <p:cNvSpPr/>
          <p:nvPr/>
        </p:nvSpPr>
        <p:spPr bwMode="auto">
          <a:xfrm>
            <a:off x="6889750" y="5975350"/>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55" name="Rectangle 54"/>
          <p:cNvSpPr/>
          <p:nvPr/>
        </p:nvSpPr>
        <p:spPr bwMode="auto">
          <a:xfrm>
            <a:off x="6877050" y="4816475"/>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99" name="Rectangle 55"/>
          <p:cNvSpPr>
            <a:spLocks noChangeArrowheads="1"/>
          </p:cNvSpPr>
          <p:nvPr/>
        </p:nvSpPr>
        <p:spPr bwMode="auto">
          <a:xfrm>
            <a:off x="8151813"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00" name="Straight Arrow Connector 56"/>
          <p:cNvCxnSpPr>
            <a:cxnSpLocks noChangeShapeType="1"/>
            <a:stCxn id="15405" idx="0"/>
            <a:endCxn id="15396" idx="2"/>
          </p:cNvCxnSpPr>
          <p:nvPr/>
        </p:nvCxnSpPr>
        <p:spPr bwMode="auto">
          <a:xfrm rot="16200000" flipV="1">
            <a:off x="5782470" y="4977606"/>
            <a:ext cx="862012" cy="113347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1" name="Straight Arrow Connector 57"/>
          <p:cNvCxnSpPr>
            <a:cxnSpLocks noChangeShapeType="1"/>
            <a:stCxn id="54" idx="0"/>
            <a:endCxn id="55" idx="2"/>
          </p:cNvCxnSpPr>
          <p:nvPr/>
        </p:nvCxnSpPr>
        <p:spPr bwMode="auto">
          <a:xfrm rot="16200000" flipV="1">
            <a:off x="6561932" y="5537994"/>
            <a:ext cx="862012" cy="12700"/>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2" name="Straight Arrow Connector 58"/>
          <p:cNvCxnSpPr>
            <a:cxnSpLocks noChangeShapeType="1"/>
            <a:stCxn id="15406" idx="0"/>
            <a:endCxn id="15399" idx="2"/>
          </p:cNvCxnSpPr>
          <p:nvPr/>
        </p:nvCxnSpPr>
        <p:spPr bwMode="auto">
          <a:xfrm rot="5400000" flipH="1" flipV="1">
            <a:off x="7308851" y="5022850"/>
            <a:ext cx="862012" cy="104298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60" name="Rectangle 59"/>
          <p:cNvSpPr/>
          <p:nvPr/>
        </p:nvSpPr>
        <p:spPr>
          <a:xfrm>
            <a:off x="6257925" y="4146550"/>
            <a:ext cx="1128713" cy="368300"/>
          </a:xfrm>
          <a:prstGeom prst="rect">
            <a:avLst/>
          </a:prstGeom>
        </p:spPr>
        <p:txBody>
          <a:bodyPr wrap="none">
            <a:spAutoFit/>
          </a:bodyPr>
          <a:lstStyle/>
          <a:p>
            <a:pPr>
              <a:defRPr/>
            </a:pPr>
            <a:r>
              <a:rPr lang="en-ZA" dirty="0">
                <a:solidFill>
                  <a:srgbClr val="FF6600"/>
                </a:solidFill>
              </a:rPr>
              <a:t>GATHER</a:t>
            </a:r>
            <a:endParaRPr lang="en-US" dirty="0">
              <a:solidFill>
                <a:srgbClr val="FF6600"/>
              </a:solidFill>
            </a:endParaRPr>
          </a:p>
        </p:txBody>
      </p:sp>
      <p:sp>
        <p:nvSpPr>
          <p:cNvPr id="15404" name="Rectangle 60"/>
          <p:cNvSpPr>
            <a:spLocks noChangeArrowheads="1"/>
          </p:cNvSpPr>
          <p:nvPr/>
        </p:nvSpPr>
        <p:spPr bwMode="auto">
          <a:xfrm>
            <a:off x="4428631" y="5345644"/>
            <a:ext cx="1830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dirty="0">
                <a:solidFill>
                  <a:srgbClr val="1C1C1C"/>
                </a:solidFill>
              </a:rPr>
              <a:t>Messages from tasks are combined together</a:t>
            </a:r>
            <a:endParaRPr lang="en-US" dirty="0"/>
          </a:p>
        </p:txBody>
      </p:sp>
      <p:sp>
        <p:nvSpPr>
          <p:cNvPr id="15405" name="Rectangle 61"/>
          <p:cNvSpPr>
            <a:spLocks noChangeArrowheads="1"/>
          </p:cNvSpPr>
          <p:nvPr/>
        </p:nvSpPr>
        <p:spPr bwMode="auto">
          <a:xfrm>
            <a:off x="6670675" y="5975350"/>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15406" name="Rectangle 62"/>
          <p:cNvSpPr>
            <a:spLocks noChangeArrowheads="1"/>
          </p:cNvSpPr>
          <p:nvPr/>
        </p:nvSpPr>
        <p:spPr bwMode="auto">
          <a:xfrm>
            <a:off x="7108825" y="5975350"/>
            <a:ext cx="219075" cy="296863"/>
          </a:xfrm>
          <a:prstGeom prst="rect">
            <a:avLst/>
          </a:prstGeom>
          <a:solidFill>
            <a:srgbClr val="0070C0"/>
          </a:solidFill>
          <a:ln w="9525" algn="ctr">
            <a:solidFill>
              <a:srgbClr val="1C1C1C"/>
            </a:solidFill>
            <a:round/>
            <a:headEnd/>
            <a:tailEnd/>
          </a:ln>
        </p:spPr>
        <p:txBody>
          <a:bodyPr/>
          <a:lstStyle/>
          <a:p>
            <a:endParaRPr lang="en-US"/>
          </a:p>
        </p:txBody>
      </p:sp>
      <p:sp>
        <p:nvSpPr>
          <p:cNvPr id="64" name="Rectangle 63"/>
          <p:cNvSpPr/>
          <p:nvPr/>
        </p:nvSpPr>
        <p:spPr bwMode="auto">
          <a:xfrm>
            <a:off x="1893888" y="5937250"/>
            <a:ext cx="1131887"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65" name="Rectangle 64"/>
          <p:cNvSpPr/>
          <p:nvPr/>
        </p:nvSpPr>
        <p:spPr bwMode="auto">
          <a:xfrm>
            <a:off x="7858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6" name="Rectangle 65"/>
          <p:cNvSpPr/>
          <p:nvPr/>
        </p:nvSpPr>
        <p:spPr bwMode="auto">
          <a:xfrm>
            <a:off x="2085975" y="4521200"/>
            <a:ext cx="722313"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7" name="Rectangle 66"/>
          <p:cNvSpPr/>
          <p:nvPr/>
        </p:nvSpPr>
        <p:spPr bwMode="auto">
          <a:xfrm>
            <a:off x="3360738" y="4521200"/>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411" name="Rectangle 67"/>
          <p:cNvSpPr>
            <a:spLocks noChangeArrowheads="1"/>
          </p:cNvSpPr>
          <p:nvPr/>
        </p:nvSpPr>
        <p:spPr bwMode="auto">
          <a:xfrm>
            <a:off x="1004888"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69" name="Rectangle 68"/>
          <p:cNvSpPr/>
          <p:nvPr/>
        </p:nvSpPr>
        <p:spPr bwMode="auto">
          <a:xfrm>
            <a:off x="2408238" y="6040438"/>
            <a:ext cx="128587" cy="179387"/>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70" name="Rectangle 69"/>
          <p:cNvSpPr/>
          <p:nvPr/>
        </p:nvSpPr>
        <p:spPr bwMode="auto">
          <a:xfrm>
            <a:off x="2344738" y="4816475"/>
            <a:ext cx="217487"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414" name="Rectangle 70"/>
          <p:cNvSpPr>
            <a:spLocks noChangeArrowheads="1"/>
          </p:cNvSpPr>
          <p:nvPr/>
        </p:nvSpPr>
        <p:spPr bwMode="auto">
          <a:xfrm>
            <a:off x="3619500"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15" name="Straight Arrow Connector 71"/>
          <p:cNvCxnSpPr>
            <a:cxnSpLocks noChangeShapeType="1"/>
            <a:stCxn id="15420" idx="0"/>
            <a:endCxn id="15411" idx="2"/>
          </p:cNvCxnSpPr>
          <p:nvPr/>
        </p:nvCxnSpPr>
        <p:spPr bwMode="auto">
          <a:xfrm rot="16200000" flipV="1">
            <a:off x="1258888" y="4968875"/>
            <a:ext cx="927100" cy="12160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6" name="Straight Arrow Connector 72"/>
          <p:cNvCxnSpPr>
            <a:cxnSpLocks noChangeShapeType="1"/>
            <a:stCxn id="69" idx="0"/>
            <a:endCxn id="70" idx="2"/>
          </p:cNvCxnSpPr>
          <p:nvPr/>
        </p:nvCxnSpPr>
        <p:spPr bwMode="auto">
          <a:xfrm rot="16200000" flipV="1">
            <a:off x="1999457" y="5566569"/>
            <a:ext cx="927100" cy="2063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7" name="Straight Arrow Connector 73"/>
          <p:cNvCxnSpPr>
            <a:cxnSpLocks noChangeShapeType="1"/>
            <a:stCxn id="15421" idx="0"/>
            <a:endCxn id="15414" idx="2"/>
          </p:cNvCxnSpPr>
          <p:nvPr/>
        </p:nvCxnSpPr>
        <p:spPr bwMode="auto">
          <a:xfrm rot="5400000" flipH="1" flipV="1">
            <a:off x="2701926" y="5013325"/>
            <a:ext cx="927100" cy="11271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75" name="Rectangle 74"/>
          <p:cNvSpPr/>
          <p:nvPr/>
        </p:nvSpPr>
        <p:spPr>
          <a:xfrm>
            <a:off x="1724025" y="4146550"/>
            <a:ext cx="1416050" cy="368300"/>
          </a:xfrm>
          <a:prstGeom prst="rect">
            <a:avLst/>
          </a:prstGeom>
        </p:spPr>
        <p:txBody>
          <a:bodyPr wrap="none">
            <a:spAutoFit/>
          </a:bodyPr>
          <a:lstStyle/>
          <a:p>
            <a:pPr>
              <a:defRPr/>
            </a:pPr>
            <a:r>
              <a:rPr lang="en-ZA" dirty="0">
                <a:solidFill>
                  <a:srgbClr val="FF6600"/>
                </a:solidFill>
              </a:rPr>
              <a:t>REDUCING</a:t>
            </a:r>
            <a:endParaRPr lang="en-US" dirty="0">
              <a:solidFill>
                <a:srgbClr val="FF6600"/>
              </a:solidFill>
            </a:endParaRPr>
          </a:p>
        </p:txBody>
      </p:sp>
      <p:sp>
        <p:nvSpPr>
          <p:cNvPr id="15419" name="Rectangle 75"/>
          <p:cNvSpPr>
            <a:spLocks noChangeArrowheads="1"/>
          </p:cNvSpPr>
          <p:nvPr/>
        </p:nvSpPr>
        <p:spPr bwMode="auto">
          <a:xfrm>
            <a:off x="313251" y="5262556"/>
            <a:ext cx="1578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sz="1600" dirty="0">
                <a:solidFill>
                  <a:srgbClr val="1C1C1C"/>
                </a:solidFill>
              </a:rPr>
              <a:t>Only parts, or reduced form, of the messages are worked on</a:t>
            </a:r>
            <a:endParaRPr lang="en-US" sz="1600" dirty="0"/>
          </a:p>
        </p:txBody>
      </p:sp>
      <p:sp>
        <p:nvSpPr>
          <p:cNvPr id="15420" name="Rectangle 76"/>
          <p:cNvSpPr>
            <a:spLocks noChangeArrowheads="1"/>
          </p:cNvSpPr>
          <p:nvPr/>
        </p:nvSpPr>
        <p:spPr bwMode="auto">
          <a:xfrm>
            <a:off x="2266950" y="6040438"/>
            <a:ext cx="128588" cy="179387"/>
          </a:xfrm>
          <a:prstGeom prst="rect">
            <a:avLst/>
          </a:prstGeom>
          <a:solidFill>
            <a:srgbClr val="FFC000"/>
          </a:solidFill>
          <a:ln w="9525" algn="ctr">
            <a:solidFill>
              <a:srgbClr val="1C1C1C"/>
            </a:solidFill>
            <a:round/>
            <a:headEnd/>
            <a:tailEnd/>
          </a:ln>
        </p:spPr>
        <p:txBody>
          <a:bodyPr/>
          <a:lstStyle/>
          <a:p>
            <a:endParaRPr lang="en-US"/>
          </a:p>
        </p:txBody>
      </p:sp>
      <p:sp>
        <p:nvSpPr>
          <p:cNvPr id="15421" name="Rectangle 77"/>
          <p:cNvSpPr>
            <a:spLocks noChangeArrowheads="1"/>
          </p:cNvSpPr>
          <p:nvPr/>
        </p:nvSpPr>
        <p:spPr bwMode="auto">
          <a:xfrm>
            <a:off x="2536825" y="6040438"/>
            <a:ext cx="128588" cy="179387"/>
          </a:xfrm>
          <a:prstGeom prst="rect">
            <a:avLst/>
          </a:prstGeom>
          <a:solidFill>
            <a:srgbClr val="0070C0"/>
          </a:solidFill>
          <a:ln w="9525" algn="ctr">
            <a:solidFill>
              <a:srgbClr val="1C1C1C"/>
            </a:solidFill>
            <a:round/>
            <a:headEnd/>
            <a:tailEnd/>
          </a:ln>
        </p:spPr>
        <p:txBody>
          <a:bodyPr/>
          <a:lstStyle/>
          <a:p>
            <a:endParaRPr lang="en-US"/>
          </a:p>
        </p:txBody>
      </p:sp>
    </p:spTree>
    <p:extLst>
      <p:ext uri="{BB962C8B-B14F-4D97-AF65-F5344CB8AC3E}">
        <p14:creationId xmlns:p14="http://schemas.microsoft.com/office/powerpoint/2010/main" val="1821894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Efficiency of communications</a:t>
            </a:r>
            <a:endParaRPr lang="en-US" dirty="0"/>
          </a:p>
        </p:txBody>
      </p:sp>
      <p:sp>
        <p:nvSpPr>
          <p:cNvPr id="3" name="Content Placeholder 2"/>
          <p:cNvSpPr>
            <a:spLocks noGrp="1"/>
          </p:cNvSpPr>
          <p:nvPr>
            <p:ph idx="1"/>
          </p:nvPr>
        </p:nvSpPr>
        <p:spPr>
          <a:xfrm>
            <a:off x="735013" y="1647825"/>
            <a:ext cx="8007350" cy="5210175"/>
          </a:xfrm>
        </p:spPr>
        <p:txBody>
          <a:bodyPr/>
          <a:lstStyle/>
          <a:p>
            <a:pPr>
              <a:defRPr/>
            </a:pPr>
            <a:r>
              <a:rPr lang="en-ZA" dirty="0" smtClean="0"/>
              <a:t>There may be a choice of different communication techniques</a:t>
            </a:r>
          </a:p>
          <a:p>
            <a:pPr lvl="1">
              <a:defRPr/>
            </a:pPr>
            <a:r>
              <a:rPr lang="en-ZA" dirty="0" smtClean="0"/>
              <a:t>In terms of hardware (e.g., fiberoptics, wireless, bus system), and</a:t>
            </a:r>
          </a:p>
          <a:p>
            <a:pPr lvl="1">
              <a:defRPr/>
            </a:pPr>
            <a:r>
              <a:rPr lang="en-ZA" dirty="0" smtClean="0"/>
              <a:t>In terms of software / protocol used</a:t>
            </a:r>
          </a:p>
          <a:p>
            <a:pPr>
              <a:defRPr/>
            </a:pPr>
            <a:r>
              <a:rPr lang="en-ZA" dirty="0" smtClean="0"/>
              <a:t>Programmer may need to use a combination of techniques and technology to establish the most efficient choice (in terms of speed, power, size, etc).</a:t>
            </a:r>
            <a:endParaRPr lang="en-US" dirty="0"/>
          </a:p>
        </p:txBody>
      </p:sp>
      <p:pic>
        <p:nvPicPr>
          <p:cNvPr id="16388" name="Picture 3" descr="unbalanced_scal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4237" y="300575"/>
            <a:ext cx="19494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694256"/>
      </p:ext>
    </p:extLst>
  </p:cSld>
  <p:clrMapOvr>
    <a:masterClrMapping/>
  </p:clrMapOvr>
  <p:timing>
    <p:tnLst>
      <p:par>
        <p:cTn id="1" dur="indefinite" restart="never" nodeType="tmRoot"/>
      </p:par>
    </p:tnLst>
  </p:timing>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3"/>
          <a:stretch>
            <a:fillRect/>
          </a:stretch>
        </p:blipFill>
        <p:spPr>
          <a:xfrm>
            <a:off x="0" y="0"/>
            <a:ext cx="13004800" cy="7315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lang="en-ZA" smtClean="0"/>
              <a:t>Yin et al.’s Purpose</a:t>
            </a:r>
            <a:endParaRPr dirty="0" lang="en-ZA"/>
          </a:p>
        </p:txBody>
      </p:sp>
      <p:sp>
        <p:nvSpPr>
          <p:cNvPr id="3" name="Content Placeholder 2"/>
          <p:cNvSpPr>
            <a:spLocks noGrp="1"/>
          </p:cNvSpPr>
          <p:nvPr>
            <p:ph idx="1"/>
          </p:nvPr>
        </p:nvSpPr>
        <p:spPr/>
        <p:txBody>
          <a:bodyPr/>
          <a:lstStyle/>
          <a:p>
            <a:r>
              <a:rPr dirty="0" lang="en-ZA"/>
              <a:t>A  temporal  partitioning  algorithm  for  a  </a:t>
            </a:r>
            <a:r>
              <a:rPr dirty="0" lang="en-ZA" smtClean="0"/>
              <a:t>coarse grained  </a:t>
            </a:r>
            <a:r>
              <a:rPr dirty="0" lang="en-ZA"/>
              <a:t>reconfigurable  computing  architecture  is  presented  to </a:t>
            </a:r>
            <a:r>
              <a:rPr dirty="0" lang="en-ZA" smtClean="0"/>
              <a:t>improve  </a:t>
            </a:r>
            <a:r>
              <a:rPr dirty="0" lang="en-ZA"/>
              <a:t>system’s  performance  for  satisfying  the  constraints  </a:t>
            </a:r>
            <a:r>
              <a:rPr dirty="0" lang="en-ZA" smtClean="0"/>
              <a:t>of application  </a:t>
            </a:r>
            <a:r>
              <a:rPr dirty="0" lang="en-ZA"/>
              <a:t>parts  executed  on  the  reconfigurable  hardware</a:t>
            </a:r>
          </a:p>
        </p:txBody>
      </p:sp>
    </p:spTree>
    <p:extLst>
      <p:ext uri="{BB962C8B-B14F-4D97-AF65-F5344CB8AC3E}">
        <p14:creationId xmlns:p14="http://schemas.microsoft.com/office/powerpoint/2010/main" val="1069466860"/>
      </p:ext>
    </p:extLst>
  </p:cSld>
  <p:clrMapOvr>
    <a:masterClrMapping/>
  </p:clrMapOvr>
  <p:timing>
    <p:tnLst>
      <p:par>
        <p:cTn dur="indefinite" id="1" nodeType="tmRoot" restart="never"/>
      </p:par>
    </p:tnLst>
  </p:timing>
</p:sld>
</file>

<file path=ppt/theme/_rels/theme1.xml.rels><?xml version="1.0" encoding="UTF-8" standalone="no"?>
<Relationships xmlns="http://schemas.openxmlformats.org/package/2006/relationships">
<Relationship Id="rId1" Target="../media/image1.jpeg" Type="http://schemas.openxmlformats.org/officeDocument/2006/relationships/image"/>
</Relationships>

</file>

<file path=ppt/theme/theme1.xml><?xml version="1.0" encoding="utf-8"?>
<a:theme xmlns:a="http://schemas.openxmlformats.org/drawingml/2006/main" name="4084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algn="ctr" cap="flat" cmpd="sng" w="9525">
          <a:solidFill>
            <a:schemeClr val="phClr"/>
          </a:solidFill>
          <a:prstDash val="solid"/>
        </a:ln>
        <a:ln algn="ctr" cap="flat" cmpd="sng" w="15875">
          <a:solidFill>
            <a:schemeClr val="phClr"/>
          </a:solidFill>
          <a:prstDash val="solid"/>
        </a:ln>
        <a:ln algn="ctr" cap="flat" cmpd="sng" w="22225">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scene3d>
            <a:camera prst="orthographicFront">
              <a:rot lat="0" lon="0" rev="0"/>
            </a:camera>
            <a:lightRig dir="tl" rig="threePt">
              <a:rot lat="0" lon="0" rev="20400000"/>
            </a:lightRig>
          </a:scene3d>
          <a:sp3d>
            <a:bevelT h="12700" prst="softRound" w="50800"/>
          </a:sp3d>
        </a:effectStyle>
        <a:effectStyle>
          <a:effectLst>
            <a:outerShdw blurRad="44450" dir="5400000" dist="50800" rotWithShape="0" sx="96000">
              <a:srgbClr val="000000">
                <a:alpha val="34000"/>
              </a:srgbClr>
            </a:outerShdw>
          </a:effectLst>
          <a:scene3d>
            <a:camera prst="orthographicFront">
              <a:rot lat="0" lon="0" rev="0"/>
            </a:camera>
            <a:lightRig dir="tl" rig="threePt">
              <a:rot lat="0" lon="0" rev="20400000"/>
            </a:lightRig>
          </a:scene3d>
          <a:sp3d contourW="15875" prstMaterial="metal">
            <a:bevelT h="25400" prst="softRound" w="101600"/>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algn="tl" flip="none" sx="100000" sy="100000" tx="0" ty="0"/>
        </a:blipFill>
      </a:bgFillStyleLst>
    </a:fmtScheme>
  </a:themeElements>
  <a:objectDefaults/>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4084 Theme.thmx</Template>
  <TotalTime>2479</TotalTime>
  <Words>1215</Words>
  <Application>Microsoft Office PowerPoint</Application>
  <PresentationFormat>On-screen Show (4:3)</PresentationFormat>
  <Paragraphs>163</Paragraphs>
  <Slides>25</Slides>
  <Notes>14</Notes>
  <HiddenSlides>0</HiddenSlides>
  <MMClips>0</MMClips>
  <ScaleCrop>false</ScaleCrop>
  <HeadingPairs>
    <vt:vector baseType="variant" size="4">
      <vt:variant>
        <vt:lpstr>Theme</vt:lpstr>
      </vt:variant>
      <vt:variant>
        <vt:i4>1</vt:i4>
      </vt:variant>
      <vt:variant>
        <vt:lpstr>Slide Titles</vt:lpstr>
      </vt:variant>
      <vt:variant>
        <vt:i4>25</vt:i4>
      </vt:variant>
    </vt:vector>
  </HeadingPairs>
  <TitlesOfParts>
    <vt:vector baseType="lpstr" size="26">
      <vt:lpstr>4084 Theme</vt:lpstr>
      <vt:lpstr>PowerPoint Presentation</vt:lpstr>
      <vt:lpstr>Lecture Overview</vt:lpstr>
      <vt:lpstr>Context</vt:lpstr>
      <vt:lpstr>Approach to using a RCA</vt:lpstr>
      <vt:lpstr>Yin et al.’s Purpose</vt:lpstr>
      <vt:lpstr>Algorithm broadly described</vt:lpstr>
      <vt:lpstr>Partitioning Algorithms with different objectives</vt:lpstr>
      <vt:lpstr>Reviewed existing techniques</vt:lpstr>
      <vt:lpstr>Problem formulation</vt:lpstr>
      <vt:lpstr>Algorithm solution</vt:lpstr>
      <vt:lpstr>Experimental results</vt:lpstr>
      <vt:lpstr>Communications &amp; Costs of Communication</vt:lpstr>
      <vt:lpstr>Communication concerns in related to solution partitioning</vt:lpstr>
      <vt:lpstr>Communications</vt:lpstr>
      <vt:lpstr>Factors related to Communication</vt:lpstr>
      <vt:lpstr>Cost of communications</vt:lpstr>
      <vt:lpstr>Visibility of Communications</vt:lpstr>
      <vt:lpstr>Synchronous vs. asynchronous</vt:lpstr>
      <vt:lpstr>Synchronous vs. asynchronous</vt:lpstr>
      <vt:lpstr>Scope of communications</vt:lpstr>
      <vt:lpstr>Scope of communications</vt:lpstr>
      <vt:lpstr>Collective communications</vt:lpstr>
      <vt:lpstr>Efficiency of communications</vt:lpstr>
      <vt:lpstr>PowerPoint Presentation</vt:lpstr>
      <vt:lpstr>PowerPoint Presentation</vt:lpstr>
    </vt:vector>
  </TitlesOfParts>
  <Company>University of Cape 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cp:category>Lectures</cp:category>
  <dcterms:created xsi:type="dcterms:W3CDTF">2009-02-10T02:25:54Z</dcterms:created>
  <dc:creator>Simon Winberg</dc:creator>
  <cp:lastModifiedBy>Simon Winberg</cp:lastModifiedBy>
  <dcterms:modified xsi:type="dcterms:W3CDTF">2016-03-01T12:55:38Z</dcterms:modified>
  <cp:revision>263</cp:revision>
  <dc:subject>Automatic Parallelism</dc:subject>
  <dc:title>EEE4084F Digital Systems</dc:title>
</cp:coreProperties>
</file>