
<file path=[Content_Types].xml><?xml version="1.0" encoding="utf-8"?>
<Types xmlns="http://schemas.openxmlformats.org/package/2006/content-types"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Relationship Id="rId7" Target="slides/slide2.xml" Type="http://schemas.openxmlformats.org/officeDocument/2006/relationships/slide"/>
<Relationship Id="rId8" Target="slides/slide3.xml" Type="http://schemas.openxmlformats.org/officeDocument/2006/relationships/slide"/>
<Relationship Id="rId9" Target="slides/slide4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9114" y="448221"/>
            <a:ext cx="7698306" cy="69221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9785" y="1595620"/>
            <a:ext cx="7697635" cy="451997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3" Target="../media/image1.png" Type="http://schemas.openxmlformats.org/officeDocument/2006/relationships/image"/>
<Relationship Id="rId4" Target="../media/image2.jpeg" Type="http://schemas.openxmlformats.org/officeDocument/2006/relationships/image"/>
<Relationship Id="rId5" Target="../media/image3.gif" Type="http://schemas.openxmlformats.org/officeDocument/2006/relationships/image"/>
<Relationship Id="rId7" Target="../media/image4.png" Type="http://schemas.openxmlformats.org/officeDocument/2006/relationships/image"/>
</Relationships>

</file>

<file path=ppt/slides/_rels/slide2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_rels/slide3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5.png" Type="http://schemas.openxmlformats.org/officeDocument/2006/relationships/image"/>
</Relationships>

</file>

<file path=ppt/slides/_rels/slide4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ChangeArrowheads="1"/>
          </p:cNvSpPr>
          <p:nvPr/>
        </p:nvSpPr>
        <p:spPr bwMode="auto">
          <a:xfrm>
            <a:off x="1558925" y="1873250"/>
            <a:ext cx="6775450" cy="1814513"/>
          </a:xfrm>
          <a:prstGeom prst="rect">
            <a:avLst/>
          </a:prstGeom>
          <a:blipFill dpi="0" rotWithShape="1">
            <a:blip cstate="print" r:embed="rId3">
              <a:alphaModFix amt="28000"/>
            </a:blip>
            <a:srcRect/>
            <a:tile algn="tl" flip="none" sx="100000" sy="100000" tx="0" ty="0"/>
          </a:blipFill>
          <a:ln algn="ctr"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idx="4294967295" sz="quarter" type="subTitle"/>
          </p:nvPr>
        </p:nvSpPr>
        <p:spPr>
          <a:xfrm>
            <a:off x="501911" y="3562350"/>
            <a:ext cx="8164512" cy="763588"/>
          </a:xfrm>
        </p:spPr>
        <p:txBody>
          <a:bodyPr/>
          <a:lstStyle/>
          <a:p>
            <a:pPr algn="ctr" eaLnBrk="1" hangingPunct="1" indent="-365760">
              <a:buFont charset="2" pitchFamily="2" typeface="Wingdings"/>
              <a:buNone/>
              <a:defRPr/>
            </a:pPr>
            <a:r>
              <a:rPr dirty="0" lang="en-ZA" smtClean="0" sz="3600">
                <a:solidFill>
                  <a:srgbClr val="FF0000"/>
                </a:solidFill>
                <a:latin typeface="Tahoma"/>
              </a:rPr>
              <a:t>Lecture 5:</a:t>
            </a:r>
          </a:p>
        </p:txBody>
      </p:sp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644650" y="5467350"/>
            <a:ext cx="5832475" cy="958850"/>
          </a:xfrm>
          <a:prstGeom prst="rect">
            <a:avLst/>
          </a:prstGeom>
          <a:noFill/>
          <a:ln algn="ctr" w="9525">
            <a:noFill/>
            <a:round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dirty="0" lang="en-ZA" sz="2400">
                <a:solidFill>
                  <a:srgbClr val="000000"/>
                </a:solidFill>
                <a:latin typeface="Arial"/>
              </a:rPr>
              <a:t>Lecturer: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dirty="0" lang="en-ZA" sz="2400">
                <a:solidFill>
                  <a:srgbClr val="000000"/>
                </a:solidFill>
                <a:latin typeface="Arial"/>
              </a:rPr>
              <a:t>Simon Winberg</a:t>
            </a:r>
            <a:endParaRPr dirty="0" lang="en-US" sz="2400"/>
          </a:p>
        </p:txBody>
      </p:sp>
      <p:pic>
        <p:nvPicPr>
          <p:cNvPr descr="EEE4084F_logo.jpg" id="4101" name="Picture 9"/>
          <p:cNvPicPr>
            <a:picLocks noChangeAspect="1"/>
          </p:cNvPicPr>
          <p:nvPr/>
        </p:nvPicPr>
        <p:blipFill>
          <a:blip cstate="print" r:embed="rId4"/>
          <a:srcRect/>
          <a:stretch>
            <a:fillRect/>
          </a:stretch>
        </p:blipFill>
        <p:spPr bwMode="auto">
          <a:xfrm>
            <a:off x="500040" y="386832"/>
            <a:ext cx="1439862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8468" y="360372"/>
            <a:ext cx="1407955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554529" y="2292965"/>
            <a:ext cx="676659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b="1" dirty="0" lang="en-US" sz="6000">
                <a:ln cmpd="sng" w="17780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00"/>
                </a:solidFill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algn="tl" blurRad="50800" rotWithShape="0">
                    <a:srgbClr val="000000"/>
                  </a:outerShdw>
                </a:effectLst>
                <a:latin charset="0" pitchFamily="34" typeface="Arial Black"/>
              </a:rPr>
              <a:t>Digital Systems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17519" y="361295"/>
            <a:ext cx="4418197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b="1" dirty="0" lang="en-US" sz="6000">
                <a:ln cmpd="sng" w="17780">
                  <a:solidFill>
                    <a:schemeClr val="bg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solidFill>
                  <a:srgbClr val="000000"/>
                </a:solidFill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algn="tl" blurRad="50800" rotWithShape="0">
                    <a:srgbClr val="000000"/>
                  </a:outerShdw>
                </a:effectLst>
                <a:latin charset="0" pitchFamily="34" typeface="Arial Black"/>
              </a:rPr>
              <a:t>EEE4084F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0467" y="4175125"/>
            <a:ext cx="78826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Font charset="2" pitchFamily="2" typeface="Wingdings"/>
              <a:buNone/>
              <a:defRPr/>
            </a:pPr>
            <a:r>
              <a:rPr dirty="0" lang="en-ZA" sz="28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Review of paper:</a:t>
            </a:r>
            <a:br>
              <a:rPr dirty="0" lang="en-ZA" sz="28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</a:br>
            <a:r>
              <a:rPr dirty="0" lang="en-ZA" sz="28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Temporal Partitioning Algorithm for a </a:t>
            </a:r>
            <a:r>
              <a:rPr dirty="0" lang="en-ZA" smtClean="0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Coarse-grained Reconfigurable </a:t>
            </a:r>
            <a:r>
              <a:rPr dirty="0" lang="en-ZA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Computing Architecture </a:t>
            </a:r>
            <a:r>
              <a:rPr dirty="0" lang="en-ZA" smtClean="0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by </a:t>
            </a:r>
            <a:endParaRPr dirty="0" lang="en-ZA" sz="140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charset="0" pitchFamily="34" typeface="Arial"/>
            </a:endParaRP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 charset="2" pitchFamily="2" typeface="Wingdings"/>
              <a:buNone/>
              <a:defRPr/>
            </a:pPr>
            <a:r>
              <a:rPr dirty="0" err="1" lang="en-ZA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Chongyong</a:t>
            </a:r>
            <a:r>
              <a:rPr dirty="0" lang="en-ZA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 Yin, </a:t>
            </a:r>
            <a:r>
              <a:rPr dirty="0" err="1" lang="en-ZA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Shouyi</a:t>
            </a:r>
            <a:r>
              <a:rPr dirty="0" lang="en-ZA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 Yin, </a:t>
            </a:r>
            <a:r>
              <a:rPr dirty="0" err="1" lang="en-ZA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Leibo</a:t>
            </a:r>
            <a:r>
              <a:rPr dirty="0" lang="en-ZA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 Liu, </a:t>
            </a:r>
            <a:r>
              <a:rPr dirty="0" err="1" lang="en-ZA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Shaojun</a:t>
            </a:r>
            <a:r>
              <a:rPr dirty="0" lang="en-ZA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 Wei </a:t>
            </a:r>
            <a:endParaRPr dirty="0" lang="en-ZA" smtClean="0" sz="140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charset="0" pitchFamily="34" typeface="Arial"/>
            </a:endParaRP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 charset="2" pitchFamily="2" typeface="Wingdings"/>
              <a:buNone/>
              <a:defRPr/>
            </a:pPr>
            <a:r>
              <a:rPr dirty="0" lang="en-ZA" smtClean="0" sz="28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Blocking and Non-blocking </a:t>
            </a:r>
            <a:r>
              <a:rPr dirty="0" err="1" lang="en-ZA" smtClean="0" sz="28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comms</a:t>
            </a:r>
            <a:endParaRPr dirty="0" lang="en-US" sz="280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charset="0" pitchFamily="34" typeface="Arial"/>
            </a:endParaRPr>
          </a:p>
        </p:txBody>
      </p:sp>
      <p:pic>
        <p:nvPicPr>
          <p:cNvPr descr="C:\Users\swinberg\Documents\ACTIVE\EEE4084F\Common\Images_open\CC-SA.png" id="2051" name="Picture 3">
            <a:hlinkClick r:id="rId6"/>
          </p:cNvPr>
          <p:cNvPicPr>
            <a:picLocks noChangeArrowheads="1"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30" y="6363938"/>
            <a:ext cx="776741" cy="2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37552" y="6418021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dirty="0" lang="en-ZA" sz="900">
                <a:solidFill>
                  <a:srgbClr val="000000"/>
                </a:solidFill>
                <a:latin typeface="Arial"/>
              </a:rPr>
              <a:t>Attribution-</a:t>
            </a:r>
            <a:r>
              <a:rPr dirty="0" err="1" lang="en-ZA" sz="900">
                <a:solidFill>
                  <a:srgbClr val="000000"/>
                </a:solidFill>
                <a:latin typeface="Arial"/>
              </a:rPr>
              <a:t>ShareAlike</a:t>
            </a:r>
            <a:r>
              <a:rPr dirty="0" lang="en-ZA" sz="900">
                <a:solidFill>
                  <a:srgbClr val="000000"/>
                </a:solidFill>
                <a:latin typeface="Arial"/>
              </a:rPr>
              <a:t> 4.0 International (CC BY-SA 4.0)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2257" y="610058"/>
            <a:ext cx="11681254" cy="5109091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b="1" dirty="0" i="1" lang="en-ZA" smtClean="0" sz="2000" u="sng">
                <a:solidFill>
                  <a:srgbClr val="C0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Course assessment</a:t>
            </a:r>
          </a:p>
          <a:p>
            <a:pPr indent="-342900" marL="342900">
              <a:buFont typeface="+mj-lt"/>
              <a:buAutoNum type="arabicPeriod"/>
            </a:pPr>
            <a:r>
              <a:rPr b="1" dirty="0" lang="en-ZA">
                <a:solidFill>
                  <a:srgbClr val="C00000"/>
                </a:solidFill>
              </a:rPr>
              <a:t>Examination- 50%</a:t>
            </a:r>
          </a:p>
          <a:p>
            <a:pPr indent="-342900" marL="342900">
              <a:buFont typeface="+mj-lt"/>
              <a:buAutoNum type="arabicPeriod"/>
            </a:pPr>
            <a:r>
              <a:rPr b="1" dirty="0" lang="en-ZA" smtClean="0">
                <a:solidFill>
                  <a:srgbClr val="C00000"/>
                </a:solidFill>
              </a:rPr>
              <a:t>Class Tests- 20%</a:t>
            </a:r>
          </a:p>
          <a:p>
            <a:pPr indent="-342900" marL="342900">
              <a:buFont typeface="+mj-lt"/>
              <a:buAutoNum type="arabicPeriod"/>
            </a:pPr>
            <a:r>
              <a:rPr b="1" dirty="0" lang="en-ZA">
                <a:solidFill>
                  <a:srgbClr val="C00000"/>
                </a:solidFill>
              </a:rPr>
              <a:t>Group Portfolio- 15%</a:t>
            </a:r>
          </a:p>
          <a:p>
            <a:pPr indent="-342900" marL="342900">
              <a:buFont typeface="+mj-lt"/>
              <a:buAutoNum type="arabicPeriod"/>
            </a:pPr>
            <a:r>
              <a:rPr b="1" dirty="0" err="1" lang="en-ZA" smtClean="0">
                <a:solidFill>
                  <a:srgbClr val="C00000"/>
                </a:solidFill>
              </a:rPr>
              <a:t>Pecha</a:t>
            </a:r>
            <a:r>
              <a:rPr b="1" dirty="0" lang="en-ZA" smtClean="0">
                <a:solidFill>
                  <a:srgbClr val="C00000"/>
                </a:solidFill>
              </a:rPr>
              <a:t> Kucha</a:t>
            </a:r>
            <a:r>
              <a:rPr b="1" dirty="0" lang="en-ZA">
                <a:solidFill>
                  <a:srgbClr val="C00000"/>
                </a:solidFill>
              </a:rPr>
              <a:t> </a:t>
            </a:r>
            <a:r>
              <a:rPr b="1" dirty="0" lang="en-ZA" smtClean="0">
                <a:solidFill>
                  <a:srgbClr val="C00000"/>
                </a:solidFill>
              </a:rPr>
              <a:t>Presentation- 7.5%</a:t>
            </a:r>
          </a:p>
          <a:p>
            <a:pPr indent="-342900" marL="342900">
              <a:buFont typeface="+mj-lt"/>
              <a:buAutoNum type="arabicPeriod"/>
            </a:pPr>
            <a:r>
              <a:rPr b="1" dirty="0" err="1" lang="en-ZA">
                <a:solidFill>
                  <a:srgbClr val="C00000"/>
                </a:solidFill>
              </a:rPr>
              <a:t>Pecha</a:t>
            </a:r>
            <a:r>
              <a:rPr b="1" dirty="0" lang="en-ZA">
                <a:solidFill>
                  <a:srgbClr val="C00000"/>
                </a:solidFill>
              </a:rPr>
              <a:t> </a:t>
            </a:r>
            <a:r>
              <a:rPr b="1" dirty="0" lang="en-ZA" smtClean="0">
                <a:solidFill>
                  <a:srgbClr val="C00000"/>
                </a:solidFill>
              </a:rPr>
              <a:t>Kucha YouTube video- 7.5%</a:t>
            </a:r>
          </a:p>
          <a:p>
            <a:endParaRPr dirty="0" lang="en-ZA"/>
          </a:p>
          <a:p>
            <a:r>
              <a:rPr b="1" dirty="0" i="1" lang="en-ZA" u="sng">
                <a:solidFill>
                  <a:srgbClr val="385724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Examination</a:t>
            </a:r>
          </a:p>
          <a:p>
            <a:r>
              <a:rPr b="1" dirty="0" lang="en-ZA">
                <a:solidFill>
                  <a:srgbClr val="385724"/>
                </a:solidFill>
              </a:rPr>
              <a:t>You will be provided with 15 possible examination questions before the examination. Five of these question will be selected for the examination</a:t>
            </a:r>
          </a:p>
          <a:p>
            <a:endParaRPr b="1" dirty="0" i="1" lang="en-ZA" u="sng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b="1" dirty="0" i="1" lang="en-ZA" smtClean="0" u="sng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Group Portfolio</a:t>
            </a:r>
            <a:endParaRPr b="1" dirty="0" i="1" lang="en-ZA" u="sng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b="1" dirty="0" lang="en-ZA" smtClean="0">
                <a:solidFill>
                  <a:srgbClr val="7030A0"/>
                </a:solidFill>
              </a:rPr>
              <a:t>From your weekly submission </a:t>
            </a:r>
            <a:r>
              <a:rPr b="1" lang="en-ZA" smtClean="0">
                <a:solidFill>
                  <a:srgbClr val="7030A0"/>
                </a:solidFill>
              </a:rPr>
              <a:t>select ten </a:t>
            </a:r>
            <a:r>
              <a:rPr b="1" dirty="0" lang="en-ZA" smtClean="0">
                <a:solidFill>
                  <a:srgbClr val="7030A0"/>
                </a:solidFill>
              </a:rPr>
              <a:t>items that that best reflects you understanding of the project life cycle and project management triangle. Do the following for each item</a:t>
            </a:r>
          </a:p>
          <a:p>
            <a:r>
              <a:rPr b="1" dirty="0" lang="en-ZA" smtClean="0">
                <a:solidFill>
                  <a:srgbClr val="7030A0"/>
                </a:solidFill>
              </a:rPr>
              <a:t>1- Point out the relevant attributes, antecedents and consequences of the concept underpinning the item</a:t>
            </a:r>
            <a:endParaRPr b="1" dirty="0" lang="en-ZA">
              <a:solidFill>
                <a:srgbClr val="7030A0"/>
              </a:solidFill>
            </a:endParaRPr>
          </a:p>
          <a:p>
            <a:r>
              <a:rPr b="1" dirty="0" lang="en-ZA" smtClean="0">
                <a:solidFill>
                  <a:srgbClr val="7030A0"/>
                </a:solidFill>
              </a:rPr>
              <a:t>2-Explain why you think it is an important concept in project management</a:t>
            </a:r>
          </a:p>
          <a:p>
            <a:r>
              <a:rPr b="1" dirty="0" lang="en-ZA" smtClean="0">
                <a:solidFill>
                  <a:srgbClr val="7030A0"/>
                </a:solidFill>
              </a:rPr>
              <a:t>2- Describe how you will use it in project management</a:t>
            </a:r>
          </a:p>
          <a:p>
            <a:endParaRPr dirty="0" lang="en-ZA"/>
          </a:p>
        </p:txBody>
      </p:sp>
      <p:sp>
        <p:nvSpPr>
          <p:cNvPr id="3" name="TextBox 2"/>
          <p:cNvSpPr txBox="1"/>
          <p:nvPr/>
        </p:nvSpPr>
        <p:spPr>
          <a:xfrm>
            <a:off x="126999" y="0"/>
            <a:ext cx="6248400" cy="461665"/>
          </a:xfrm>
          <a:prstGeom prst="rect">
            <a:avLst/>
          </a:prstGeom>
          <a:solidFill>
            <a:srgbClr val="70AD47"/>
          </a:solidFill>
        </p:spPr>
        <p:txBody>
          <a:bodyPr rtlCol="0" wrap="square">
            <a:spAutoFit/>
          </a:bodyPr>
          <a:lstStyle/>
          <a:p>
            <a:pPr algn="ctr"/>
            <a:r>
              <a:rPr b="1" lang="en-ZA" smtClean="0" sz="2400">
                <a:solidFill>
                  <a:srgbClr val="000000"/>
                </a:solidFill>
              </a:rPr>
              <a:t>PM4.4 </a:t>
            </a:r>
            <a:r>
              <a:rPr b="1" dirty="0" lang="en-ZA" smtClean="0" sz="2400">
                <a:solidFill>
                  <a:srgbClr val="000000"/>
                </a:solidFill>
              </a:rPr>
              <a:t>Course Assessment – some more detail</a:t>
            </a:r>
            <a:endParaRPr b="1" dirty="0" lang="en-ZA" sz="24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pPr algn="l"/>
            <a:r>
              <a:rPr dirty="0" lang="en-ZA" smtClean="0" sz="3600" b="true">
                <a:solidFill>
                  <a:srgbClr val="1D8757"/>
                </a:solidFill>
                <a:latin typeface="Century Gothic"/>
              </a:rPr>
              <a:t>Yin et al.’s Purpose</a:t>
            </a:r>
            <a:endParaRPr dirty="0"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5760"/>
            <a:r>
              <a:rPr dirty="0" lang="en-ZA">
                <a:solidFill>
                  <a:srgbClr val="1F497D"/>
                </a:solidFill>
                <a:latin typeface="Tahoma"/>
              </a:rPr>
              <a:t>A  temporal  partitioning  algorithm  for  a  </a:t>
            </a:r>
            <a:r>
              <a:rPr dirty="0" lang="en-ZA" smtClean="0">
                <a:solidFill>
                  <a:srgbClr val="1F497D"/>
                </a:solidFill>
                <a:latin typeface="Tahoma"/>
              </a:rPr>
              <a:t>coarse grained  </a:t>
            </a:r>
            <a:r>
              <a:rPr dirty="0" lang="en-ZA">
                <a:solidFill>
                  <a:srgbClr val="1F497D"/>
                </a:solidFill>
                <a:latin typeface="Tahoma"/>
              </a:rPr>
              <a:t>reconfigurable  computing  architecture  is  presented  to </a:t>
            </a:r>
            <a:r>
              <a:rPr dirty="0" lang="en-ZA" smtClean="0">
                <a:solidFill>
                  <a:srgbClr val="1F497D"/>
                </a:solidFill>
                <a:latin typeface="Tahoma"/>
              </a:rPr>
              <a:t>improve  </a:t>
            </a:r>
            <a:r>
              <a:rPr dirty="0" lang="en-ZA">
                <a:solidFill>
                  <a:srgbClr val="1F497D"/>
                </a:solidFill>
                <a:latin typeface="Tahoma"/>
              </a:rPr>
              <a:t>system’s  performance  for  satisfying  the  constraints  </a:t>
            </a:r>
            <a:r>
              <a:rPr dirty="0" lang="en-ZA" smtClean="0">
                <a:solidFill>
                  <a:srgbClr val="1F497D"/>
                </a:solidFill>
                <a:latin typeface="Tahoma"/>
              </a:rPr>
              <a:t>of application  </a:t>
            </a:r>
            <a:r>
              <a:rPr dirty="0" lang="en-ZA">
                <a:solidFill>
                  <a:srgbClr val="1F497D"/>
                </a:solidFill>
                <a:latin typeface="Tahoma"/>
              </a:rPr>
              <a:t>parts  executed  on  the  reconfigurable  hardware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