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notesMasterIdLst>
    <p:notesMasterId r:id="rId27"/>
  </p:notesMasterIdLst>
  <p:sldIdLst>
    <p:sldId id="324" r:id="rId2"/>
    <p:sldId id="273" r:id="rId3"/>
    <p:sldId id="372" r:id="rId4"/>
    <p:sldId id="370" r:id="rId5"/>
    <p:sldId id="371" r:id="rId6"/>
    <p:sldId id="373" r:id="rId7"/>
    <p:sldId id="374" r:id="rId8"/>
    <p:sldId id="375" r:id="rId9"/>
    <p:sldId id="376" r:id="rId10"/>
    <p:sldId id="391" r:id="rId11"/>
    <p:sldId id="392" r:id="rId12"/>
    <p:sldId id="386" r:id="rId13"/>
    <p:sldId id="387" r:id="rId14"/>
    <p:sldId id="388" r:id="rId15"/>
    <p:sldId id="389" r:id="rId16"/>
    <p:sldId id="390" r:id="rId17"/>
    <p:sldId id="379" r:id="rId18"/>
    <p:sldId id="380" r:id="rId19"/>
    <p:sldId id="381" r:id="rId20"/>
    <p:sldId id="382" r:id="rId21"/>
    <p:sldId id="383" r:id="rId22"/>
    <p:sldId id="384" r:id="rId23"/>
    <p:sldId id="385" r:id="rId24"/>
    <p:sldId id="378" r:id="rId25"/>
    <p:sldId id="369"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EE29D2A-A337-4C92-80A6-11EAF04713EF}" type="datetimeFigureOut">
              <a:rPr lang="en-US"/>
              <a:pPr>
                <a:defRPr/>
              </a:pPr>
              <a:t>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9785" y="1595620"/>
            <a:ext cx="7697635" cy="4519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914955" y="6246420"/>
            <a:ext cx="3502152" cy="365125"/>
          </a:xfrm>
          <a:prstGeom prst="rect">
            <a:avLst/>
          </a:prstGeom>
        </p:spPr>
        <p:txBody>
          <a:bodyPr vert="horz" lIns="91440" tIns="45720" rIns="91440" bIns="45720" rtlCol="0" anchor="ctr"/>
          <a:lstStyle>
            <a:lvl1pPr algn="r">
              <a:defRPr sz="1200">
                <a:solidFill>
                  <a:schemeClr val="accent1"/>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spcBef>
          <a:spcPct val="0"/>
        </a:spcBef>
        <a:buNone/>
        <a:defRPr sz="4000" b="1"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65760" algn="l" defTabSz="914400" rtl="0" eaLnBrk="1" latinLnBrk="0" hangingPunct="1">
        <a:spcBef>
          <a:spcPct val="20000"/>
        </a:spcBef>
        <a:buClr>
          <a:schemeClr val="accent1"/>
        </a:buClr>
        <a:buSzPct val="76000"/>
        <a:buFont typeface="Wingdings 2" pitchFamily="18" charset="2"/>
        <a:buChar char=""/>
        <a:defRPr sz="3200" kern="1200">
          <a:solidFill>
            <a:schemeClr val="tx2"/>
          </a:solidFill>
          <a:latin typeface="Tahoma" pitchFamily="34" charset="0"/>
          <a:ea typeface="Tahoma" pitchFamily="34" charset="0"/>
          <a:cs typeface="Tahoma" pitchFamily="34"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800" kern="1200">
          <a:solidFill>
            <a:srgbClr val="188463"/>
          </a:solidFill>
          <a:latin typeface="Tahoma" pitchFamily="34" charset="0"/>
          <a:ea typeface="Tahoma" pitchFamily="34" charset="0"/>
          <a:cs typeface="Tahoma" pitchFamily="34"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800" kern="1200">
          <a:solidFill>
            <a:srgbClr val="1558BB"/>
          </a:solidFill>
          <a:latin typeface="Tahoma" pitchFamily="34" charset="0"/>
          <a:ea typeface="Tahoma" pitchFamily="34" charset="0"/>
          <a:cs typeface="Tahoma" pitchFamily="34"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Tahoma" pitchFamily="34" charset="0"/>
          <a:ea typeface="Tahoma" pitchFamily="34" charset="0"/>
          <a:cs typeface="Tahoma" pitchFamily="34"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2000" kern="1200" baseline="0">
          <a:solidFill>
            <a:schemeClr val="tx2"/>
          </a:solidFill>
          <a:latin typeface="Tahoma" pitchFamily="34" charset="0"/>
          <a:ea typeface="Tahoma" pitchFamily="34" charset="0"/>
          <a:cs typeface="Tahoma"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creativecommons.org/licenses/by-sa/4.0/" TargetMode="External"/><Relationship Id="rId5" Type="http://schemas.openxmlformats.org/officeDocument/2006/relationships/image" Target="../media/image4.gif"/><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pixabay.com/" TargetMode="External"/><Relationship Id="rId2" Type="http://schemas.openxmlformats.org/officeDocument/2006/relationships/hyperlink" Target="http://www.flickr.com/photos/hongiiv/407481199/"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commons.wikimedia.org/wiki/File:Lei_de_moore_2006.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r:embed="rId3" cstate="print">
              <a:alphaModFix amt="28000"/>
            </a:blip>
            <a:srcRect/>
            <a:tile tx="0" ty="0" sx="100000" sy="100000" flip="none" algn="tl"/>
          </a:blipFill>
          <a:ln w="9525" algn="ctr">
            <a:noFill/>
            <a:round/>
            <a:headEnd/>
            <a:tailEnd/>
          </a:ln>
        </p:spPr>
        <p:txBody>
          <a:bodyPr/>
          <a:lstStyle/>
          <a:p>
            <a:endParaRPr lang="en-US"/>
          </a:p>
        </p:txBody>
      </p:sp>
      <p:sp>
        <p:nvSpPr>
          <p:cNvPr id="5" name="Subtitle 4"/>
          <p:cNvSpPr>
            <a:spLocks noGrp="1"/>
          </p:cNvSpPr>
          <p:nvPr>
            <p:ph type="subTitle" sz="quarter" idx="4294967295"/>
          </p:nvPr>
        </p:nvSpPr>
        <p:spPr>
          <a:xfrm>
            <a:off x="501911" y="3562350"/>
            <a:ext cx="8164512" cy="763588"/>
          </a:xfrm>
        </p:spPr>
        <p:txBody>
          <a:bodyPr/>
          <a:lstStyle/>
          <a:p>
            <a:pPr algn="ctr" eaLnBrk="1" hangingPunct="1">
              <a:buFont typeface="Wingdings" pitchFamily="2" charset="2"/>
              <a:buNone/>
              <a:defRPr/>
            </a:pPr>
            <a:r>
              <a:rPr lang="en-ZA" sz="3600" dirty="0" smtClean="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w="9525" algn="ctr">
            <a:noFill/>
            <a:round/>
            <a:headEnd/>
            <a:tailEnd/>
          </a:ln>
        </p:spPr>
        <p:txBody>
          <a:bodyPr/>
          <a:lstStyle/>
          <a:p>
            <a:pPr algn="ctr"/>
            <a:r>
              <a:rPr lang="en-ZA" sz="2400" dirty="0"/>
              <a:t>Lecturer:</a:t>
            </a:r>
          </a:p>
          <a:p>
            <a:pPr algn="ctr"/>
            <a:r>
              <a:rPr lang="en-ZA" sz="2400" dirty="0"/>
              <a:t>Simon Winberg</a:t>
            </a:r>
            <a:endParaRPr lang="en-US" sz="2400" dirty="0"/>
          </a:p>
        </p:txBody>
      </p:sp>
      <p:pic>
        <p:nvPicPr>
          <p:cNvPr id="4101" name="Picture 9" descr="EEE4084F_logo.jpg"/>
          <p:cNvPicPr>
            <a:picLocks noChangeAspect="1"/>
          </p:cNvPicPr>
          <p:nvPr/>
        </p:nvPicPr>
        <p:blipFill>
          <a:blip r:embed="rId4" cstate="print"/>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lang="en-US" sz="6000" b="1" dirty="0">
                <a:ln w="17780" cmpd="sng">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typeface="Wingdings" pitchFamily="2" charset="2"/>
              <a:buNone/>
              <a:defRPr/>
            </a:pPr>
            <a:r>
              <a:rPr lang="en-ZA" sz="2800" dirty="0">
                <a:solidFill>
                  <a:srgbClr val="FF0000"/>
                </a:solidFill>
                <a:effectLst>
                  <a:outerShdw blurRad="38100" dist="38100" dir="2700000" algn="tl">
                    <a:srgbClr val="000000">
                      <a:alpha val="43137"/>
                    </a:srgbClr>
                  </a:outerShdw>
                </a:effectLst>
                <a:latin typeface="Arial" pitchFamily="34" charset="0"/>
              </a:rPr>
              <a:t>Review of paper:</a:t>
            </a:r>
            <a:br>
              <a:rPr lang="en-ZA" sz="2800" dirty="0">
                <a:solidFill>
                  <a:srgbClr val="FF0000"/>
                </a:solidFill>
                <a:effectLst>
                  <a:outerShdw blurRad="38100" dist="38100" dir="2700000" algn="tl">
                    <a:srgbClr val="000000">
                      <a:alpha val="43137"/>
                    </a:srgbClr>
                  </a:outerShdw>
                </a:effectLst>
                <a:latin typeface="Arial" pitchFamily="34" charset="0"/>
              </a:rPr>
            </a:br>
            <a:r>
              <a:rPr lang="en-ZA" sz="1400" dirty="0">
                <a:solidFill>
                  <a:srgbClr val="FF0000"/>
                </a:solidFill>
                <a:effectLst>
                  <a:outerShdw blurRad="38100" dist="38100" dir="2700000" algn="tl">
                    <a:srgbClr val="000000">
                      <a:alpha val="43137"/>
                    </a:srgbClr>
                  </a:outerShdw>
                </a:effectLst>
                <a:latin typeface="Arial" pitchFamily="34" charset="0"/>
              </a:rPr>
              <a:t>Temporal Partitioning Algorithm for a </a:t>
            </a:r>
            <a:r>
              <a:rPr lang="en-ZA" sz="1400" dirty="0" smtClean="0">
                <a:solidFill>
                  <a:srgbClr val="FF0000"/>
                </a:solidFill>
                <a:effectLst>
                  <a:outerShdw blurRad="38100" dist="38100" dir="2700000" algn="tl">
                    <a:srgbClr val="000000">
                      <a:alpha val="43137"/>
                    </a:srgbClr>
                  </a:outerShdw>
                </a:effectLst>
                <a:latin typeface="Arial" pitchFamily="34" charset="0"/>
              </a:rPr>
              <a:t>Coarse-grained Reconfigurable </a:t>
            </a:r>
            <a:r>
              <a:rPr lang="en-ZA" sz="1400" dirty="0">
                <a:solidFill>
                  <a:srgbClr val="FF0000"/>
                </a:solidFill>
                <a:effectLst>
                  <a:outerShdw blurRad="38100" dist="38100" dir="2700000" algn="tl">
                    <a:srgbClr val="000000">
                      <a:alpha val="43137"/>
                    </a:srgbClr>
                  </a:outerShdw>
                </a:effectLst>
                <a:latin typeface="Arial" pitchFamily="34" charset="0"/>
              </a:rPr>
              <a:t>Computing Architecture </a:t>
            </a:r>
            <a:r>
              <a:rPr lang="en-ZA" sz="1400" dirty="0" smtClean="0">
                <a:solidFill>
                  <a:srgbClr val="FF0000"/>
                </a:solidFill>
                <a:effectLst>
                  <a:outerShdw blurRad="38100" dist="38100" dir="2700000" algn="tl">
                    <a:srgbClr val="000000">
                      <a:alpha val="43137"/>
                    </a:srgbClr>
                  </a:outerShdw>
                </a:effectLst>
                <a:latin typeface="Arial" pitchFamily="34" charset="0"/>
              </a:rPr>
              <a:t>by </a:t>
            </a:r>
            <a:endParaRPr lang="en-ZA" sz="1400" dirty="0">
              <a:solidFill>
                <a:srgbClr val="FF0000"/>
              </a:solidFill>
              <a:effectLst>
                <a:outerShdw blurRad="38100" dist="38100" dir="2700000" algn="tl">
                  <a:srgbClr val="000000">
                    <a:alpha val="43137"/>
                  </a:srgbClr>
                </a:outerShdw>
              </a:effectLst>
              <a:latin typeface="Arial" pitchFamily="34" charset="0"/>
            </a:endParaRPr>
          </a:p>
          <a:p>
            <a:pPr algn="ctr" eaLnBrk="1" hangingPunct="1">
              <a:buFont typeface="Wingdings" pitchFamily="2" charset="2"/>
              <a:buNone/>
              <a:defRPr/>
            </a:pPr>
            <a:r>
              <a:rPr lang="en-ZA" sz="1400" dirty="0" err="1">
                <a:solidFill>
                  <a:srgbClr val="FF0000"/>
                </a:solidFill>
                <a:effectLst>
                  <a:outerShdw blurRad="38100" dist="38100" dir="2700000" algn="tl">
                    <a:srgbClr val="000000">
                      <a:alpha val="43137"/>
                    </a:srgbClr>
                  </a:outerShdw>
                </a:effectLst>
                <a:latin typeface="Arial" pitchFamily="34" charset="0"/>
              </a:rPr>
              <a:t>Chongyong</a:t>
            </a:r>
            <a:r>
              <a:rPr lang="en-ZA" sz="1400" dirty="0">
                <a:solidFill>
                  <a:srgbClr val="FF0000"/>
                </a:solidFill>
                <a:effectLst>
                  <a:outerShdw blurRad="38100" dist="38100" dir="2700000" algn="tl">
                    <a:srgbClr val="000000">
                      <a:alpha val="43137"/>
                    </a:srgbClr>
                  </a:outerShdw>
                </a:effectLst>
                <a:latin typeface="Arial" pitchFamily="34" charset="0"/>
              </a:rPr>
              <a:t> Yin, </a:t>
            </a:r>
            <a:r>
              <a:rPr lang="en-ZA" sz="1400" dirty="0" err="1">
                <a:solidFill>
                  <a:srgbClr val="FF0000"/>
                </a:solidFill>
                <a:effectLst>
                  <a:outerShdw blurRad="38100" dist="38100" dir="2700000" algn="tl">
                    <a:srgbClr val="000000">
                      <a:alpha val="43137"/>
                    </a:srgbClr>
                  </a:outerShdw>
                </a:effectLst>
                <a:latin typeface="Arial" pitchFamily="34" charset="0"/>
              </a:rPr>
              <a:t>Shouyi</a:t>
            </a:r>
            <a:r>
              <a:rPr lang="en-ZA" sz="1400" dirty="0">
                <a:solidFill>
                  <a:srgbClr val="FF0000"/>
                </a:solidFill>
                <a:effectLst>
                  <a:outerShdw blurRad="38100" dist="38100" dir="2700000" algn="tl">
                    <a:srgbClr val="000000">
                      <a:alpha val="43137"/>
                    </a:srgbClr>
                  </a:outerShdw>
                </a:effectLst>
                <a:latin typeface="Arial" pitchFamily="34" charset="0"/>
              </a:rPr>
              <a:t> Yin, </a:t>
            </a:r>
            <a:r>
              <a:rPr lang="en-ZA" sz="1400" dirty="0" err="1">
                <a:solidFill>
                  <a:srgbClr val="FF0000"/>
                </a:solidFill>
                <a:effectLst>
                  <a:outerShdw blurRad="38100" dist="38100" dir="2700000" algn="tl">
                    <a:srgbClr val="000000">
                      <a:alpha val="43137"/>
                    </a:srgbClr>
                  </a:outerShdw>
                </a:effectLst>
                <a:latin typeface="Arial" pitchFamily="34" charset="0"/>
              </a:rPr>
              <a:t>Leibo</a:t>
            </a:r>
            <a:r>
              <a:rPr lang="en-ZA" sz="1400" dirty="0">
                <a:solidFill>
                  <a:srgbClr val="FF0000"/>
                </a:solidFill>
                <a:effectLst>
                  <a:outerShdw blurRad="38100" dist="38100" dir="2700000" algn="tl">
                    <a:srgbClr val="000000">
                      <a:alpha val="43137"/>
                    </a:srgbClr>
                  </a:outerShdw>
                </a:effectLst>
                <a:latin typeface="Arial" pitchFamily="34" charset="0"/>
              </a:rPr>
              <a:t> Liu, </a:t>
            </a:r>
            <a:r>
              <a:rPr lang="en-ZA" sz="1400" dirty="0" err="1">
                <a:solidFill>
                  <a:srgbClr val="FF0000"/>
                </a:solidFill>
                <a:effectLst>
                  <a:outerShdw blurRad="38100" dist="38100" dir="2700000" algn="tl">
                    <a:srgbClr val="000000">
                      <a:alpha val="43137"/>
                    </a:srgbClr>
                  </a:outerShdw>
                </a:effectLst>
                <a:latin typeface="Arial" pitchFamily="34" charset="0"/>
              </a:rPr>
              <a:t>Shaojun</a:t>
            </a:r>
            <a:r>
              <a:rPr lang="en-ZA" sz="1400" dirty="0">
                <a:solidFill>
                  <a:srgbClr val="FF0000"/>
                </a:solidFill>
                <a:effectLst>
                  <a:outerShdw blurRad="38100" dist="38100" dir="2700000" algn="tl">
                    <a:srgbClr val="000000">
                      <a:alpha val="43137"/>
                    </a:srgbClr>
                  </a:outerShdw>
                </a:effectLst>
                <a:latin typeface="Arial" pitchFamily="34" charset="0"/>
              </a:rPr>
              <a:t> Wei </a:t>
            </a:r>
            <a:endParaRPr lang="en-ZA" sz="1400" dirty="0" smtClean="0">
              <a:solidFill>
                <a:srgbClr val="FF0000"/>
              </a:solidFill>
              <a:effectLst>
                <a:outerShdw blurRad="38100" dist="38100" dir="2700000" algn="tl">
                  <a:srgbClr val="000000">
                    <a:alpha val="43137"/>
                  </a:srgbClr>
                </a:outerShdw>
              </a:effectLst>
              <a:latin typeface="Arial" pitchFamily="34" charset="0"/>
            </a:endParaRPr>
          </a:p>
          <a:p>
            <a:pPr algn="ctr" eaLnBrk="1" hangingPunct="1">
              <a:buFont typeface="Wingdings" pitchFamily="2" charset="2"/>
              <a:buNone/>
              <a:defRPr/>
            </a:pPr>
            <a:r>
              <a:rPr lang="en-ZA" sz="2800" dirty="0" smtClean="0">
                <a:solidFill>
                  <a:srgbClr val="FF0000"/>
                </a:solidFill>
                <a:effectLst>
                  <a:outerShdw blurRad="38100" dist="38100" dir="2700000" algn="tl">
                    <a:srgbClr val="000000">
                      <a:alpha val="43137"/>
                    </a:srgbClr>
                  </a:outerShdw>
                </a:effectLst>
                <a:latin typeface="Arial" pitchFamily="34" charset="0"/>
              </a:rPr>
              <a:t>Blocking and Non-blocking </a:t>
            </a:r>
            <a:r>
              <a:rPr lang="en-ZA" sz="2800" dirty="0" err="1" smtClean="0">
                <a:solidFill>
                  <a:srgbClr val="FF0000"/>
                </a:solidFill>
                <a:effectLst>
                  <a:outerShdw blurRad="38100" dist="38100" dir="2700000" algn="tl">
                    <a:srgbClr val="000000">
                      <a:alpha val="43137"/>
                    </a:srgbClr>
                  </a:outerShdw>
                </a:effectLst>
                <a:latin typeface="Arial" pitchFamily="34" charset="0"/>
              </a:rPr>
              <a:t>comms</a:t>
            </a:r>
            <a:endParaRPr lang="en-US" sz="2800" dirty="0">
              <a:solidFill>
                <a:srgbClr val="FF0000"/>
              </a:solidFill>
              <a:effectLst>
                <a:outerShdw blurRad="38100" dist="38100" dir="2700000" algn="tl">
                  <a:srgbClr val="000000">
                    <a:alpha val="43137"/>
                  </a:srgbClr>
                </a:outerShdw>
              </a:effectLst>
              <a:latin typeface="Arial" pitchFamily="34" charset="0"/>
            </a:endParaRPr>
          </a:p>
        </p:txBody>
      </p:sp>
      <p:pic>
        <p:nvPicPr>
          <p:cNvPr id="2051" name="Picture 3" descr="C:\Users\swinberg\Documents\ACTIVE\EEE4084F\Common\Images_open\CC-SA.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lang="en-ZA" sz="900" dirty="0"/>
              <a:t>Attribution-</a:t>
            </a:r>
            <a:r>
              <a:rPr lang="en-ZA" sz="900" dirty="0" err="1"/>
              <a:t>ShareAlike</a:t>
            </a:r>
            <a:r>
              <a:rPr lang="en-ZA" sz="900" dirty="0"/>
              <a:t> 4.0 International (CC BY-SA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652" y="157664"/>
            <a:ext cx="7698306" cy="692210"/>
          </a:xfrm>
        </p:spPr>
        <p:txBody>
          <a:bodyPr>
            <a:normAutofit fontScale="90000"/>
          </a:bodyPr>
          <a:lstStyle/>
          <a:p>
            <a:r>
              <a:rPr lang="en-ZA" dirty="0" smtClean="0"/>
              <a:t>Algorithm solution</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261" y="869500"/>
            <a:ext cx="5087944" cy="5501924"/>
          </a:xfrm>
        </p:spPr>
      </p:pic>
    </p:spTree>
    <p:extLst>
      <p:ext uri="{BB962C8B-B14F-4D97-AF65-F5344CB8AC3E}">
        <p14:creationId xmlns:p14="http://schemas.microsoft.com/office/powerpoint/2010/main" val="65658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Experimental results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250" y="2654902"/>
            <a:ext cx="7697788" cy="2400684"/>
          </a:xfrm>
        </p:spPr>
      </p:pic>
      <p:sp>
        <p:nvSpPr>
          <p:cNvPr id="5" name="TextBox 4"/>
          <p:cNvSpPr txBox="1"/>
          <p:nvPr/>
        </p:nvSpPr>
        <p:spPr>
          <a:xfrm>
            <a:off x="811851" y="5571858"/>
            <a:ext cx="7733944" cy="923330"/>
          </a:xfrm>
          <a:prstGeom prst="rect">
            <a:avLst/>
          </a:prstGeom>
          <a:noFill/>
        </p:spPr>
        <p:txBody>
          <a:bodyPr wrap="square" rtlCol="0">
            <a:spAutoFit/>
          </a:bodyPr>
          <a:lstStyle/>
          <a:p>
            <a:r>
              <a:rPr lang="en-ZA" dirty="0" smtClean="0"/>
              <a:t>Using a selection of benchmarking applications.</a:t>
            </a:r>
          </a:p>
          <a:p>
            <a:r>
              <a:rPr lang="en-ZA" dirty="0" smtClean="0"/>
              <a:t>Comparing the performance of the various standard partitioning algorithms that were reviewed in the introduction to the prototyped approach…</a:t>
            </a:r>
            <a:endParaRPr lang="en-ZA" dirty="0"/>
          </a:p>
        </p:txBody>
      </p:sp>
      <p:sp>
        <p:nvSpPr>
          <p:cNvPr id="6" name="Rectangle 5"/>
          <p:cNvSpPr/>
          <p:nvPr/>
        </p:nvSpPr>
        <p:spPr>
          <a:xfrm rot="19810577">
            <a:off x="2251119" y="3624841"/>
            <a:ext cx="5171608" cy="707886"/>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smtClean="0">
                <a:ln/>
                <a:solidFill>
                  <a:schemeClr val="accent3"/>
                </a:solidFill>
              </a:rPr>
              <a:t>Good improvements</a:t>
            </a:r>
            <a:endParaRPr lang="en-US" sz="4000" b="1" cap="none" spc="0" dirty="0">
              <a:ln/>
              <a:solidFill>
                <a:schemeClr val="accent3"/>
              </a:solidFill>
              <a:effectLst/>
            </a:endParaRPr>
          </a:p>
        </p:txBody>
      </p:sp>
    </p:spTree>
    <p:extLst>
      <p:ext uri="{BB962C8B-B14F-4D97-AF65-F5344CB8AC3E}">
        <p14:creationId xmlns:p14="http://schemas.microsoft.com/office/powerpoint/2010/main" val="60685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Text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55459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1" y="3526966"/>
            <a:ext cx="8657594" cy="2308324"/>
          </a:xfrm>
          <a:prstGeom prst="rect">
            <a:avLst/>
          </a:prstGeom>
          <a:noFill/>
        </p:spPr>
        <p:txBody>
          <a:bodyPr wrap="square" rtlCol="0">
            <a:spAutoFit/>
          </a:bodyPr>
          <a:lstStyle/>
          <a:p>
            <a:r>
              <a:rPr lang="en-US" i="1" dirty="0" smtClean="0"/>
              <a:t>Image sources:</a:t>
            </a:r>
          </a:p>
          <a:p>
            <a:r>
              <a:rPr lang="en-US" dirty="0"/>
              <a:t> </a:t>
            </a:r>
            <a:r>
              <a:rPr lang="en-US" dirty="0" smtClean="0"/>
              <a:t>Gold bar</a:t>
            </a:r>
            <a:r>
              <a:rPr lang="en-US" dirty="0"/>
              <a:t>: </a:t>
            </a:r>
            <a:r>
              <a:rPr lang="en-US" dirty="0" smtClean="0"/>
              <a:t>Wikipedia (open commons)</a:t>
            </a:r>
          </a:p>
          <a:p>
            <a:r>
              <a:rPr lang="en-US" dirty="0"/>
              <a:t> </a:t>
            </a:r>
            <a:r>
              <a:rPr lang="en-US" dirty="0" smtClean="0"/>
              <a:t>IBM Blade (CC </a:t>
            </a:r>
            <a:r>
              <a:rPr lang="en-US" dirty="0"/>
              <a:t>by 2.0) </a:t>
            </a:r>
            <a:r>
              <a:rPr lang="en-US" dirty="0" smtClean="0"/>
              <a:t>ref: </a:t>
            </a:r>
            <a:r>
              <a:rPr lang="en-US" dirty="0" smtClean="0">
                <a:hlinkClick r:id="rId2"/>
              </a:rPr>
              <a:t>http</a:t>
            </a:r>
            <a:r>
              <a:rPr lang="en-US" dirty="0">
                <a:hlinkClick r:id="rId2"/>
              </a:rPr>
              <a:t>://www.flickr.com/photos/hongiiv/407481199</a:t>
            </a:r>
            <a:r>
              <a:rPr lang="en-US" dirty="0" smtClean="0">
                <a:hlinkClick r:id="rId2"/>
              </a:rPr>
              <a:t>/</a:t>
            </a:r>
            <a:endParaRPr lang="en-US" dirty="0" smtClean="0"/>
          </a:p>
          <a:p>
            <a:r>
              <a:rPr lang="en-US" dirty="0" smtClean="0"/>
              <a:t>Takeaway, Clock, Factory and smoke  – public domain CC0 (</a:t>
            </a:r>
            <a:r>
              <a:rPr lang="en-US" dirty="0">
                <a:hlinkClick r:id="rId3"/>
              </a:rPr>
              <a:t>http://pixabay.com</a:t>
            </a:r>
            <a:r>
              <a:rPr lang="en-US" dirty="0" smtClean="0">
                <a:hlinkClick r:id="rId3"/>
              </a:rPr>
              <a:t>/</a:t>
            </a:r>
            <a:r>
              <a:rPr lang="en-US" dirty="0" smtClean="0"/>
              <a:t>)</a:t>
            </a:r>
          </a:p>
          <a:p>
            <a:r>
              <a:rPr lang="en-US" dirty="0" smtClean="0"/>
              <a:t> Forrest of </a:t>
            </a:r>
            <a:r>
              <a:rPr lang="en-US" dirty="0"/>
              <a:t>trees: Wikipedia (open commons)</a:t>
            </a:r>
            <a:endParaRPr lang="en-US" dirty="0" smtClean="0"/>
          </a:p>
          <a:p>
            <a:r>
              <a:rPr lang="en-US" dirty="0"/>
              <a:t> </a:t>
            </a:r>
            <a:r>
              <a:rPr lang="en-US" dirty="0" smtClean="0"/>
              <a:t>Moore’s Law graph, processor families per supercomputer over years – all these creative commons, </a:t>
            </a:r>
            <a:r>
              <a:rPr lang="en-US" dirty="0">
                <a:hlinkClick r:id="rId4"/>
              </a:rPr>
              <a:t>commons.wikimedia.org</a:t>
            </a:r>
            <a:endParaRPr lang="en-US" dirty="0" smtClean="0"/>
          </a:p>
          <a:p>
            <a:r>
              <a:rPr lang="en-US" dirty="0" smtClean="0"/>
              <a:t> </a:t>
            </a:r>
            <a:endParaRPr lang="en-US" dirty="0"/>
          </a:p>
        </p:txBody>
      </p:sp>
      <p:sp>
        <p:nvSpPr>
          <p:cNvPr id="2" name="Rectangle 1"/>
          <p:cNvSpPr/>
          <p:nvPr/>
        </p:nvSpPr>
        <p:spPr>
          <a:xfrm>
            <a:off x="420915" y="443077"/>
            <a:ext cx="4929555" cy="369332"/>
          </a:xfrm>
          <a:prstGeom prst="rect">
            <a:avLst/>
          </a:prstGeom>
        </p:spPr>
        <p:txBody>
          <a:bodyPr wrap="none">
            <a:spAutoFit/>
          </a:bodyPr>
          <a:lstStyle/>
          <a:p>
            <a:r>
              <a:rPr lang="en-US" b="1" i="1" dirty="0" smtClean="0"/>
              <a:t>Disclaimers and copyright/licensing details</a:t>
            </a:r>
            <a:endParaRPr lang="en-US" b="1" i="1" dirty="0"/>
          </a:p>
        </p:txBody>
      </p:sp>
      <p:sp>
        <p:nvSpPr>
          <p:cNvPr id="5" name="Rectangle 4"/>
          <p:cNvSpPr/>
          <p:nvPr/>
        </p:nvSpPr>
        <p:spPr>
          <a:xfrm>
            <a:off x="420916" y="893026"/>
            <a:ext cx="8258628" cy="2554545"/>
          </a:xfrm>
          <a:prstGeom prst="rect">
            <a:avLst/>
          </a:prstGeom>
        </p:spPr>
        <p:txBody>
          <a:bodyPr wrap="square">
            <a:spAutoFit/>
          </a:bodyPr>
          <a:lstStyle/>
          <a:p>
            <a:r>
              <a:rPr lang="en-US" sz="1600" dirty="0" smtClean="0"/>
              <a:t>I have tried to follow the correct practices concerning copyright and licensing of material, particularly image sources that have been used in this presentation. I have put much effort into trying to make this material open access so that it can be of benefit to others in their teaching and learning practice. Any mistakes or omissions with regards to these issues I will correct when notified. To the best of my understanding the material in these slides can be shared according to the Creative Commons “</a:t>
            </a:r>
            <a:r>
              <a:rPr lang="en-ZA" sz="1600" dirty="0"/>
              <a:t>Attribution-</a:t>
            </a:r>
            <a:r>
              <a:rPr lang="en-ZA" sz="1600" dirty="0" err="1"/>
              <a:t>ShareAlike</a:t>
            </a:r>
            <a:r>
              <a:rPr lang="en-ZA" sz="1600" dirty="0"/>
              <a:t> 4.0 International (CC BY-SA 4.0)</a:t>
            </a:r>
            <a:r>
              <a:rPr lang="en-US" sz="1600" dirty="0" smtClean="0"/>
              <a:t>” license, and that is why I selected that license to apply to this presentation (it’s not because I particulate want my slides referenced but more to acknowledge the sources and generosity of others who have provided free material such as the images I have used).</a:t>
            </a:r>
            <a:endParaRPr lang="en-US" sz="1600" dirty="0"/>
          </a:p>
        </p:txBody>
      </p:sp>
      <p:pic>
        <p:nvPicPr>
          <p:cNvPr id="3074" name="Picture 2" descr="C:\Users\swinberg\Documents\ACTIVE\EEE4084F\Common\Images_open\CC-S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944" y="6102803"/>
            <a:ext cx="1117600" cy="39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502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Context</a:t>
            </a:r>
            <a:endParaRPr lang="en-ZA" dirty="0"/>
          </a:p>
        </p:txBody>
      </p:sp>
      <p:sp>
        <p:nvSpPr>
          <p:cNvPr id="6" name="Content Placeholder 5"/>
          <p:cNvSpPr>
            <a:spLocks noGrp="1"/>
          </p:cNvSpPr>
          <p:nvPr>
            <p:ph idx="1"/>
          </p:nvPr>
        </p:nvSpPr>
        <p:spPr/>
        <p:txBody>
          <a:bodyPr>
            <a:normAutofit fontScale="92500" lnSpcReduction="20000"/>
          </a:bodyPr>
          <a:lstStyle/>
          <a:p>
            <a:r>
              <a:rPr lang="en-ZA" dirty="0" smtClean="0"/>
              <a:t>“Reconfigurable   </a:t>
            </a:r>
            <a:r>
              <a:rPr lang="en-ZA" dirty="0"/>
              <a:t>computing   architecture   (RCA)   [1]   is intended to fill the gap between application specific integrated circuits   (ASICs)   and   instruction   set   </a:t>
            </a:r>
            <a:r>
              <a:rPr lang="en-ZA" dirty="0" smtClean="0"/>
              <a:t>processors”</a:t>
            </a:r>
          </a:p>
          <a:p>
            <a:r>
              <a:rPr lang="en-ZA" dirty="0" smtClean="0"/>
              <a:t>Achieving </a:t>
            </a:r>
            <a:r>
              <a:rPr lang="en-ZA" dirty="0"/>
              <a:t>potentially  much  higher  performance  than  processors,  while maintaining   a   higher   level   of   flexibility   than   ASICs.   A typically RCA consists of reconfigurable hardware along with microprocessors. </a:t>
            </a:r>
          </a:p>
          <a:p>
            <a:endParaRPr lang="en-ZA" dirty="0"/>
          </a:p>
        </p:txBody>
      </p:sp>
    </p:spTree>
    <p:extLst>
      <p:ext uri="{BB962C8B-B14F-4D97-AF65-F5344CB8AC3E}">
        <p14:creationId xmlns:p14="http://schemas.microsoft.com/office/powerpoint/2010/main" val="258600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Approach to using a RCA</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401" y="1142511"/>
            <a:ext cx="4757486" cy="4519612"/>
          </a:xfrm>
        </p:spPr>
      </p:pic>
    </p:spTree>
    <p:extLst>
      <p:ext uri="{BB962C8B-B14F-4D97-AF65-F5344CB8AC3E}">
        <p14:creationId xmlns:p14="http://schemas.microsoft.com/office/powerpoint/2010/main" val="241735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Yin et al.’s Purpose</a:t>
            </a:r>
            <a:endParaRPr lang="en-ZA" dirty="0"/>
          </a:p>
        </p:txBody>
      </p:sp>
      <p:sp>
        <p:nvSpPr>
          <p:cNvPr id="3" name="Content Placeholder 2"/>
          <p:cNvSpPr>
            <a:spLocks noGrp="1"/>
          </p:cNvSpPr>
          <p:nvPr>
            <p:ph idx="1"/>
          </p:nvPr>
        </p:nvSpPr>
        <p:spPr/>
        <p:txBody>
          <a:bodyPr/>
          <a:lstStyle/>
          <a:p>
            <a:r>
              <a:rPr lang="en-ZA" dirty="0"/>
              <a:t>A  temporal  partitioning  algorithm  for  a  </a:t>
            </a:r>
            <a:r>
              <a:rPr lang="en-ZA" dirty="0" smtClean="0"/>
              <a:t>coarse grained  </a:t>
            </a:r>
            <a:r>
              <a:rPr lang="en-ZA" dirty="0"/>
              <a:t>reconfigurable  computing  architecture  is  presented  to </a:t>
            </a:r>
            <a:r>
              <a:rPr lang="en-ZA" dirty="0" smtClean="0"/>
              <a:t>improve  </a:t>
            </a:r>
            <a:r>
              <a:rPr lang="en-ZA" dirty="0"/>
              <a:t>system’s  performance  for  satisfying  the  constraints  </a:t>
            </a:r>
            <a:r>
              <a:rPr lang="en-ZA" dirty="0" smtClean="0"/>
              <a:t>of application  </a:t>
            </a:r>
            <a:r>
              <a:rPr lang="en-ZA" dirty="0"/>
              <a:t>parts  executed  on  the  reconfigurable  hardware</a:t>
            </a:r>
          </a:p>
        </p:txBody>
      </p:sp>
    </p:spTree>
    <p:extLst>
      <p:ext uri="{BB962C8B-B14F-4D97-AF65-F5344CB8AC3E}">
        <p14:creationId xmlns:p14="http://schemas.microsoft.com/office/powerpoint/2010/main" val="1069466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435693" y="4924116"/>
            <a:ext cx="6264068" cy="166468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2333001" y="5815406"/>
            <a:ext cx="4589092" cy="1281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p:txBody>
          <a:bodyPr>
            <a:normAutofit fontScale="90000"/>
          </a:bodyPr>
          <a:lstStyle/>
          <a:p>
            <a:r>
              <a:rPr lang="en-ZA" dirty="0" smtClean="0"/>
              <a:t>Algorithm broadly described</a:t>
            </a:r>
            <a:endParaRPr lang="en-ZA" dirty="0"/>
          </a:p>
        </p:txBody>
      </p:sp>
      <p:sp>
        <p:nvSpPr>
          <p:cNvPr id="21" name="Content Placeholder 20"/>
          <p:cNvSpPr>
            <a:spLocks noGrp="1"/>
          </p:cNvSpPr>
          <p:nvPr>
            <p:ph idx="1"/>
          </p:nvPr>
        </p:nvSpPr>
        <p:spPr/>
        <p:txBody>
          <a:bodyPr/>
          <a:lstStyle/>
          <a:p>
            <a:endParaRPr lang="en-ZA"/>
          </a:p>
        </p:txBody>
      </p:sp>
      <p:sp>
        <p:nvSpPr>
          <p:cNvPr id="4" name="Rectangle 3"/>
          <p:cNvSpPr/>
          <p:nvPr/>
        </p:nvSpPr>
        <p:spPr>
          <a:xfrm>
            <a:off x="1657884" y="5187290"/>
            <a:ext cx="1914258" cy="12562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err="1" smtClean="0">
                <a:solidFill>
                  <a:schemeClr val="tx1"/>
                </a:solidFill>
              </a:rPr>
              <a:t>uProcessor</a:t>
            </a:r>
            <a:endParaRPr lang="en-ZA" dirty="0">
              <a:solidFill>
                <a:schemeClr val="tx1"/>
              </a:solidFill>
            </a:endParaRPr>
          </a:p>
        </p:txBody>
      </p:sp>
      <p:sp>
        <p:nvSpPr>
          <p:cNvPr id="5" name="Rectangle 4"/>
          <p:cNvSpPr/>
          <p:nvPr/>
        </p:nvSpPr>
        <p:spPr>
          <a:xfrm>
            <a:off x="5512038" y="5187290"/>
            <a:ext cx="1914258" cy="12562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FPGA</a:t>
            </a:r>
            <a:endParaRPr lang="en-ZA" dirty="0">
              <a:solidFill>
                <a:schemeClr val="tx1"/>
              </a:solidFill>
            </a:endParaRPr>
          </a:p>
        </p:txBody>
      </p:sp>
      <p:sp>
        <p:nvSpPr>
          <p:cNvPr id="9" name="Down Arrow 8"/>
          <p:cNvSpPr/>
          <p:nvPr/>
        </p:nvSpPr>
        <p:spPr>
          <a:xfrm>
            <a:off x="2042444" y="4640364"/>
            <a:ext cx="1145137" cy="42729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Down Arrow 9"/>
          <p:cNvSpPr/>
          <p:nvPr/>
        </p:nvSpPr>
        <p:spPr>
          <a:xfrm>
            <a:off x="5896598" y="4640364"/>
            <a:ext cx="1145137" cy="42729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Down Arrow 10"/>
          <p:cNvSpPr/>
          <p:nvPr/>
        </p:nvSpPr>
        <p:spPr>
          <a:xfrm rot="2021396">
            <a:off x="3167199" y="4093431"/>
            <a:ext cx="1145137" cy="42729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Down Arrow 11"/>
          <p:cNvSpPr/>
          <p:nvPr/>
        </p:nvSpPr>
        <p:spPr>
          <a:xfrm rot="18900000">
            <a:off x="4610915" y="4110065"/>
            <a:ext cx="1145137" cy="42729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p:cNvSpPr/>
          <p:nvPr/>
        </p:nvSpPr>
        <p:spPr>
          <a:xfrm>
            <a:off x="2905570" y="3085032"/>
            <a:ext cx="1333143" cy="820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smtClean="0">
                <a:solidFill>
                  <a:schemeClr val="tx1"/>
                </a:solidFill>
              </a:rPr>
              <a:t>Task / computation</a:t>
            </a:r>
            <a:endParaRPr lang="en-ZA" sz="1400" dirty="0">
              <a:solidFill>
                <a:schemeClr val="tx1"/>
              </a:solidFill>
            </a:endParaRPr>
          </a:p>
        </p:txBody>
      </p:sp>
      <p:sp>
        <p:nvSpPr>
          <p:cNvPr id="16" name="Rectangle 15"/>
          <p:cNvSpPr/>
          <p:nvPr/>
        </p:nvSpPr>
        <p:spPr>
          <a:xfrm>
            <a:off x="4394503" y="3085032"/>
            <a:ext cx="1333143" cy="820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solidFill>
                  <a:schemeClr val="tx1"/>
                </a:solidFill>
              </a:rPr>
              <a:t>Task / computation</a:t>
            </a:r>
          </a:p>
        </p:txBody>
      </p:sp>
      <p:sp>
        <p:nvSpPr>
          <p:cNvPr id="17" name="Rectangle 16"/>
          <p:cNvSpPr/>
          <p:nvPr/>
        </p:nvSpPr>
        <p:spPr>
          <a:xfrm>
            <a:off x="5862415" y="3085032"/>
            <a:ext cx="1333143" cy="8203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solidFill>
                  <a:schemeClr val="tx1"/>
                </a:solidFill>
              </a:rPr>
              <a:t>Task / computation</a:t>
            </a:r>
          </a:p>
        </p:txBody>
      </p:sp>
      <p:sp>
        <p:nvSpPr>
          <p:cNvPr id="18" name="Rectangle 17"/>
          <p:cNvSpPr/>
          <p:nvPr/>
        </p:nvSpPr>
        <p:spPr>
          <a:xfrm>
            <a:off x="3871104" y="5819670"/>
            <a:ext cx="1208985" cy="707886"/>
          </a:xfrm>
          <a:prstGeom prst="rect">
            <a:avLst/>
          </a:prstGeom>
          <a:noFill/>
        </p:spPr>
        <p:txBody>
          <a:bodyPr wrap="none" lIns="91440" tIns="45720" rIns="91440" bIns="45720">
            <a:spAutoFit/>
          </a:bodyPr>
          <a:lstStyle/>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RCA </a:t>
            </a:r>
          </a:p>
          <a:p>
            <a:pPr algn="ctr"/>
            <a:r>
              <a:rPr 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platform</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19"/>
          <p:cNvSpPr/>
          <p:nvPr/>
        </p:nvSpPr>
        <p:spPr>
          <a:xfrm>
            <a:off x="1375872" y="3085032"/>
            <a:ext cx="1333143" cy="820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solidFill>
                  <a:schemeClr val="tx1"/>
                </a:solidFill>
              </a:rPr>
              <a:t>Task / computation</a:t>
            </a:r>
          </a:p>
        </p:txBody>
      </p:sp>
      <p:pic>
        <p:nvPicPr>
          <p:cNvPr id="1026" name="Picture 2" descr="C:\Users\swinberg\Documents\ACTIVE\EEE4084F\2015\LECTURES\Lecture00\tick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7197" y="3187267"/>
            <a:ext cx="209075" cy="20447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323745" y="3085032"/>
            <a:ext cx="1333143" cy="8203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solidFill>
                  <a:schemeClr val="tx1"/>
                </a:solidFill>
              </a:rPr>
              <a:t>Task / computation</a:t>
            </a:r>
          </a:p>
        </p:txBody>
      </p:sp>
      <p:pic>
        <p:nvPicPr>
          <p:cNvPr id="23" name="Picture 2" descr="C:\Users\swinberg\Documents\ACTIVE\EEE4084F\2015\LECTURES\Lecture00\tick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2176" y="3187267"/>
            <a:ext cx="209075" cy="20447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568294" y="1187168"/>
            <a:ext cx="7456206" cy="1754326"/>
          </a:xfrm>
          <a:prstGeom prst="rect">
            <a:avLst/>
          </a:prstGeom>
        </p:spPr>
        <p:txBody>
          <a:bodyPr wrap="square">
            <a:spAutoFit/>
          </a:bodyPr>
          <a:lstStyle/>
          <a:p>
            <a:pPr marL="285750" indent="-285750">
              <a:buFont typeface="Arial" panose="020B0604020202020204" pitchFamily="34" charset="0"/>
              <a:buChar char="•"/>
            </a:pPr>
            <a:r>
              <a:rPr lang="en-ZA" dirty="0"/>
              <a:t>Want to partition the processing in a way so that it is executed optimally on the available </a:t>
            </a:r>
            <a:r>
              <a:rPr lang="en-ZA" dirty="0" smtClean="0"/>
              <a:t>RCA</a:t>
            </a:r>
          </a:p>
          <a:p>
            <a:pPr marL="285750" indent="-285750">
              <a:buFont typeface="Arial" panose="020B0604020202020204" pitchFamily="34" charset="0"/>
              <a:buChar char="•"/>
            </a:pPr>
            <a:r>
              <a:rPr lang="en-ZA" dirty="0" smtClean="0"/>
              <a:t>CPU has lots of program space but programs are comprised of a small set of instructions run sequentially</a:t>
            </a:r>
          </a:p>
          <a:p>
            <a:pPr marL="285750" indent="-285750">
              <a:buFont typeface="Arial" panose="020B0604020202020204" pitchFamily="34" charset="0"/>
              <a:buChar char="•"/>
            </a:pPr>
            <a:r>
              <a:rPr lang="en-ZA" dirty="0" smtClean="0"/>
              <a:t>FPGA has (comparatively) very limited program space, but can have very complex instructions that could run in parallel</a:t>
            </a:r>
            <a:endParaRPr lang="en-ZA" dirty="0"/>
          </a:p>
        </p:txBody>
      </p:sp>
      <p:sp>
        <p:nvSpPr>
          <p:cNvPr id="25" name="Curved Down Arrow 24"/>
          <p:cNvSpPr/>
          <p:nvPr/>
        </p:nvSpPr>
        <p:spPr>
          <a:xfrm rot="1643394" flipH="1">
            <a:off x="3818079" y="4737102"/>
            <a:ext cx="1250520" cy="663537"/>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7" name="Rectangle 26"/>
          <p:cNvSpPr/>
          <p:nvPr/>
        </p:nvSpPr>
        <p:spPr>
          <a:xfrm>
            <a:off x="3778561" y="5084746"/>
            <a:ext cx="1041375" cy="461665"/>
          </a:xfrm>
          <a:prstGeom prst="rect">
            <a:avLst/>
          </a:prstGeom>
        </p:spPr>
        <p:txBody>
          <a:bodyPr wrap="none">
            <a:spAutoFit/>
          </a:bodyPr>
          <a:lstStyle/>
          <a:p>
            <a:r>
              <a:rPr lang="en-ZA" sz="1200" dirty="0" smtClean="0"/>
              <a:t>Cant fit?</a:t>
            </a:r>
            <a:br>
              <a:rPr lang="en-ZA" sz="1200" dirty="0" smtClean="0"/>
            </a:br>
            <a:r>
              <a:rPr lang="en-ZA" sz="1200" dirty="0" smtClean="0"/>
              <a:t>Try alternate</a:t>
            </a:r>
            <a:endParaRPr lang="en-ZA" sz="1200" dirty="0"/>
          </a:p>
        </p:txBody>
      </p:sp>
    </p:spTree>
    <p:extLst>
      <p:ext uri="{BB962C8B-B14F-4D97-AF65-F5344CB8AC3E}">
        <p14:creationId xmlns:p14="http://schemas.microsoft.com/office/powerpoint/2010/main" val="318466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8598"/>
            <a:ext cx="7698306" cy="692210"/>
          </a:xfrm>
        </p:spPr>
        <p:txBody>
          <a:bodyPr>
            <a:normAutofit fontScale="90000"/>
          </a:bodyPr>
          <a:lstStyle/>
          <a:p>
            <a:r>
              <a:rPr lang="en-ZA" dirty="0" smtClean="0"/>
              <a:t>Partitioning Algorithms with different objectives</a:t>
            </a:r>
            <a:endParaRPr lang="en-ZA" dirty="0"/>
          </a:p>
        </p:txBody>
      </p:sp>
      <p:sp>
        <p:nvSpPr>
          <p:cNvPr id="3" name="Content Placeholder 2"/>
          <p:cNvSpPr>
            <a:spLocks noGrp="1"/>
          </p:cNvSpPr>
          <p:nvPr>
            <p:ph idx="1"/>
          </p:nvPr>
        </p:nvSpPr>
        <p:spPr/>
        <p:txBody>
          <a:bodyPr>
            <a:normAutofit/>
          </a:bodyPr>
          <a:lstStyle/>
          <a:p>
            <a:r>
              <a:rPr lang="en-ZA" dirty="0"/>
              <a:t>The level based </a:t>
            </a:r>
            <a:r>
              <a:rPr lang="en-ZA" dirty="0" smtClean="0"/>
              <a:t>algorithm:</a:t>
            </a:r>
          </a:p>
          <a:p>
            <a:pPr lvl="1"/>
            <a:r>
              <a:rPr lang="en-ZA" dirty="0" smtClean="0"/>
              <a:t>tries </a:t>
            </a:r>
            <a:r>
              <a:rPr lang="en-ZA" dirty="0"/>
              <a:t>to achieve </a:t>
            </a:r>
            <a:r>
              <a:rPr lang="en-ZA" dirty="0" smtClean="0"/>
              <a:t>maximum </a:t>
            </a:r>
            <a:r>
              <a:rPr lang="en-ZA" dirty="0"/>
              <a:t>possible parallelism in each module. </a:t>
            </a:r>
            <a:endParaRPr lang="en-ZA" dirty="0" smtClean="0"/>
          </a:p>
          <a:p>
            <a:r>
              <a:rPr lang="en-ZA" dirty="0" smtClean="0"/>
              <a:t>The </a:t>
            </a:r>
            <a:r>
              <a:rPr lang="en-ZA" dirty="0"/>
              <a:t>clustering </a:t>
            </a:r>
            <a:r>
              <a:rPr lang="en-ZA" dirty="0" smtClean="0"/>
              <a:t>based algorithm</a:t>
            </a:r>
          </a:p>
          <a:p>
            <a:pPr lvl="1"/>
            <a:r>
              <a:rPr lang="en-ZA" dirty="0" smtClean="0"/>
              <a:t>tries </a:t>
            </a:r>
            <a:r>
              <a:rPr lang="en-ZA" dirty="0"/>
              <a:t>to minimize the communication overhead </a:t>
            </a:r>
            <a:r>
              <a:rPr lang="en-ZA" dirty="0" smtClean="0"/>
              <a:t>between modules</a:t>
            </a:r>
            <a:endParaRPr lang="en-ZA" dirty="0"/>
          </a:p>
        </p:txBody>
      </p:sp>
      <p:sp>
        <p:nvSpPr>
          <p:cNvPr id="4" name="TextBox 3"/>
          <p:cNvSpPr txBox="1"/>
          <p:nvPr/>
        </p:nvSpPr>
        <p:spPr>
          <a:xfrm>
            <a:off x="1905712" y="5529129"/>
            <a:ext cx="415498" cy="369332"/>
          </a:xfrm>
          <a:prstGeom prst="rect">
            <a:avLst/>
          </a:prstGeom>
          <a:noFill/>
        </p:spPr>
        <p:txBody>
          <a:bodyPr wrap="none" rtlCol="0">
            <a:spAutoFit/>
          </a:bodyPr>
          <a:lstStyle/>
          <a:p>
            <a:r>
              <a:rPr lang="en-ZA" dirty="0" smtClean="0"/>
              <a:t>…</a:t>
            </a:r>
            <a:endParaRPr lang="en-ZA" dirty="0"/>
          </a:p>
        </p:txBody>
      </p:sp>
      <p:sp>
        <p:nvSpPr>
          <p:cNvPr id="5" name="TextBox 4"/>
          <p:cNvSpPr txBox="1"/>
          <p:nvPr/>
        </p:nvSpPr>
        <p:spPr>
          <a:xfrm>
            <a:off x="2493094" y="4865218"/>
            <a:ext cx="6240708" cy="1200329"/>
          </a:xfrm>
          <a:prstGeom prst="rect">
            <a:avLst/>
          </a:prstGeom>
          <a:noFill/>
        </p:spPr>
        <p:txBody>
          <a:bodyPr wrap="square" rtlCol="0">
            <a:spAutoFit/>
          </a:bodyPr>
          <a:lstStyle/>
          <a:p>
            <a:r>
              <a:rPr lang="en-ZA" sz="24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BUT these algorithms focus on the a single partitioning objective, so they  aren’t  suitable  for  multi-objective optimization</a:t>
            </a:r>
            <a:r>
              <a:rPr lang="en-ZA" sz="24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endParaRPr lang="en-ZA" sz="24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2493094" y="6272613"/>
            <a:ext cx="5545108" cy="369332"/>
          </a:xfrm>
          <a:prstGeom prst="rect">
            <a:avLst/>
          </a:prstGeom>
          <a:noFill/>
        </p:spPr>
        <p:txBody>
          <a:bodyPr wrap="none" rtlCol="0">
            <a:spAutoFit/>
          </a:bodyPr>
          <a:lstStyle/>
          <a:p>
            <a:r>
              <a:rPr lang="en-ZA" dirty="0" smtClean="0"/>
              <a:t>So, they looked at other know approaches such as…</a:t>
            </a:r>
            <a:endParaRPr lang="en-ZA" dirty="0"/>
          </a:p>
        </p:txBody>
      </p:sp>
    </p:spTree>
    <p:extLst>
      <p:ext uri="{BB962C8B-B14F-4D97-AF65-F5344CB8AC3E}">
        <p14:creationId xmlns:p14="http://schemas.microsoft.com/office/powerpoint/2010/main" val="339493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Reviewed existing techniques</a:t>
            </a:r>
            <a:endParaRPr lang="en-ZA" dirty="0"/>
          </a:p>
        </p:txBody>
      </p:sp>
      <p:sp>
        <p:nvSpPr>
          <p:cNvPr id="3" name="Content Placeholder 2"/>
          <p:cNvSpPr>
            <a:spLocks noGrp="1"/>
          </p:cNvSpPr>
          <p:nvPr>
            <p:ph idx="1"/>
          </p:nvPr>
        </p:nvSpPr>
        <p:spPr>
          <a:xfrm>
            <a:off x="729785" y="1604166"/>
            <a:ext cx="7697635" cy="4519977"/>
          </a:xfrm>
        </p:spPr>
        <p:txBody>
          <a:bodyPr>
            <a:normAutofit fontScale="85000" lnSpcReduction="10000"/>
          </a:bodyPr>
          <a:lstStyle/>
          <a:p>
            <a:r>
              <a:rPr lang="en-ZA" dirty="0" smtClean="0"/>
              <a:t>Network </a:t>
            </a:r>
            <a:r>
              <a:rPr lang="en-ZA" dirty="0"/>
              <a:t>flow-based </a:t>
            </a:r>
            <a:r>
              <a:rPr lang="en-ZA" dirty="0" smtClean="0"/>
              <a:t>algorithm to find Dynamically  </a:t>
            </a:r>
            <a:r>
              <a:rPr lang="en-ZA" dirty="0"/>
              <a:t>reconfigurable  </a:t>
            </a:r>
            <a:r>
              <a:rPr lang="en-ZA" dirty="0" smtClean="0"/>
              <a:t>computing (DRC</a:t>
            </a:r>
            <a:r>
              <a:rPr lang="en-ZA" dirty="0"/>
              <a:t>)  multiple  temporal  partition  </a:t>
            </a:r>
            <a:r>
              <a:rPr lang="en-ZA" dirty="0" smtClean="0"/>
              <a:t>stages </a:t>
            </a:r>
            <a:endParaRPr lang="en-ZA" dirty="0"/>
          </a:p>
          <a:p>
            <a:pPr lvl="1"/>
            <a:r>
              <a:rPr lang="en-ZA" dirty="0" smtClean="0"/>
              <a:t>But that approach isn’t  </a:t>
            </a:r>
            <a:r>
              <a:rPr lang="en-ZA" dirty="0"/>
              <a:t>an  optimal  one  when  the  goal  is  to  </a:t>
            </a:r>
            <a:r>
              <a:rPr lang="en-ZA" dirty="0" smtClean="0"/>
              <a:t>minimize communications  </a:t>
            </a:r>
            <a:r>
              <a:rPr lang="en-ZA" dirty="0"/>
              <a:t>costs. </a:t>
            </a:r>
            <a:endParaRPr lang="en-ZA" dirty="0" smtClean="0"/>
          </a:p>
          <a:p>
            <a:r>
              <a:rPr lang="en-ZA" dirty="0" smtClean="0"/>
              <a:t>Modified  </a:t>
            </a:r>
            <a:r>
              <a:rPr lang="en-ZA" dirty="0"/>
              <a:t>network  flow-based  </a:t>
            </a:r>
            <a:r>
              <a:rPr lang="en-ZA" dirty="0" smtClean="0"/>
              <a:t>partitioning algorithm with added scheduling technique to minimize </a:t>
            </a:r>
            <a:r>
              <a:rPr lang="en-ZA" dirty="0" err="1" smtClean="0"/>
              <a:t>comms</a:t>
            </a:r>
            <a:r>
              <a:rPr lang="en-ZA" dirty="0" smtClean="0"/>
              <a:t> cost</a:t>
            </a:r>
          </a:p>
          <a:p>
            <a:pPr lvl="1"/>
            <a:r>
              <a:rPr lang="en-ZA" dirty="0" smtClean="0"/>
              <a:t>Doesn’t consider the prospective parallelism and the number of modules</a:t>
            </a:r>
            <a:endParaRPr lang="en-ZA" dirty="0"/>
          </a:p>
        </p:txBody>
      </p:sp>
    </p:spTree>
    <p:extLst>
      <p:ext uri="{BB962C8B-B14F-4D97-AF65-F5344CB8AC3E}">
        <p14:creationId xmlns:p14="http://schemas.microsoft.com/office/powerpoint/2010/main" val="274871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Problem formulation</a:t>
            </a:r>
            <a:endParaRPr lang="en-ZA" dirty="0"/>
          </a:p>
        </p:txBody>
      </p:sp>
      <p:sp>
        <p:nvSpPr>
          <p:cNvPr id="3" name="Content Placeholder 2"/>
          <p:cNvSpPr>
            <a:spLocks noGrp="1"/>
          </p:cNvSpPr>
          <p:nvPr>
            <p:ph idx="1"/>
          </p:nvPr>
        </p:nvSpPr>
        <p:spPr/>
        <p:txBody>
          <a:bodyPr>
            <a:normAutofit/>
          </a:bodyPr>
          <a:lstStyle/>
          <a:p>
            <a:r>
              <a:rPr lang="en-ZA" dirty="0"/>
              <a:t>PROBLEM FORMULATION </a:t>
            </a:r>
          </a:p>
          <a:p>
            <a:pPr lvl="1"/>
            <a:r>
              <a:rPr lang="en-ZA" dirty="0"/>
              <a:t>Given  a  directed  acyclic  graph  G=(V,E),  to  ensure  proper </a:t>
            </a:r>
            <a:r>
              <a:rPr lang="en-ZA" dirty="0" smtClean="0"/>
              <a:t>precedence  </a:t>
            </a:r>
            <a:r>
              <a:rPr lang="en-ZA" dirty="0"/>
              <a:t>constraints,  each  node  must  be  scheduled  in  a </a:t>
            </a:r>
            <a:r>
              <a:rPr lang="en-ZA" dirty="0" smtClean="0"/>
              <a:t>partition  </a:t>
            </a:r>
            <a:r>
              <a:rPr lang="en-ZA" dirty="0"/>
              <a:t>or  module  no  later  than  its  successor.  For  </a:t>
            </a:r>
            <a:r>
              <a:rPr lang="en-ZA" dirty="0" smtClean="0"/>
              <a:t>multi-objective  optimization</a:t>
            </a:r>
          </a:p>
          <a:p>
            <a:pPr lvl="1"/>
            <a:r>
              <a:rPr lang="en-ZA" dirty="0" smtClean="0"/>
              <a:t>Necessary to </a:t>
            </a:r>
            <a:r>
              <a:rPr lang="en-ZA" dirty="0"/>
              <a:t>build ready partition list to avoid deadlock partition. </a:t>
            </a:r>
          </a:p>
        </p:txBody>
      </p:sp>
    </p:spTree>
    <p:extLst>
      <p:ext uri="{BB962C8B-B14F-4D97-AF65-F5344CB8AC3E}">
        <p14:creationId xmlns:p14="http://schemas.microsoft.com/office/powerpoint/2010/main" val="215320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4084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EEE4084F Digital Systems</dc:title>
  <dc:subject>Automatic Parallelism</dc:subject>
  <dc:creator>Simon Winberg</dc:creator>
  <cp:lastModifiedBy>Simon Winberg</cp:lastModifiedBy>
  <cp:revision>263</cp:revision>
  <dcterms:created xsi:type="dcterms:W3CDTF">2009-02-10T02:25:54Z</dcterms:created>
  <dcterms:modified xsi:type="dcterms:W3CDTF">2016-03-01T12:55:38Z</dcterms:modified>
  <cp:category>Lectures</cp:category>
</cp:coreProperties>
</file>