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77" r:id="rId2"/>
    <p:sldId id="278" r:id="rId3"/>
    <p:sldId id="257" r:id="rId4"/>
    <p:sldId id="259" r:id="rId5"/>
    <p:sldId id="258" r:id="rId6"/>
    <p:sldId id="260" r:id="rId7"/>
    <p:sldId id="261" r:id="rId8"/>
    <p:sldId id="262" r:id="rId9"/>
    <p:sldId id="263" r:id="rId10"/>
    <p:sldId id="264" r:id="rId11"/>
    <p:sldId id="265" r:id="rId12"/>
    <p:sldId id="266" r:id="rId13"/>
    <p:sldId id="267" r:id="rId14"/>
    <p:sldId id="276" r:id="rId15"/>
    <p:sldId id="275" r:id="rId16"/>
    <p:sldId id="268" r:id="rId17"/>
    <p:sldId id="269" r:id="rId18"/>
    <p:sldId id="271" r:id="rId19"/>
    <p:sldId id="272" r:id="rId20"/>
    <p:sldId id="273" r:id="rId21"/>
    <p:sldId id="274" r:id="rId22"/>
    <p:sldId id="270" r:id="rId23"/>
    <p:sldId id="279" r:id="rId24"/>
    <p:sldId id="280" r:id="rId25"/>
    <p:sldId id="281" r:id="rId26"/>
    <p:sldId id="282" r:id="rId27"/>
    <p:sldId id="283" r:id="rId28"/>
    <p:sldId id="284" r:id="rId2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6"/>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671AA5D-922D-4E3E-A5AC-F8F190B891E6}" type="datetimeFigureOut">
              <a:rPr lang="en-ZA" smtClean="0"/>
              <a:pPr/>
              <a:t>2013/10/26</a:t>
            </a:fld>
            <a:endParaRPr lang="en-ZA"/>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EBEC08A-3BFC-4C17-8AE3-03FFDD1323AC}" type="slidenum">
              <a:rPr lang="en-ZA" smtClean="0"/>
              <a:pPr/>
              <a:t>‹#›</a:t>
            </a:fld>
            <a:endParaRPr lang="en-ZA"/>
          </a:p>
        </p:txBody>
      </p:sp>
    </p:spTree>
    <p:extLst>
      <p:ext uri="{BB962C8B-B14F-4D97-AF65-F5344CB8AC3E}">
        <p14:creationId xmlns:p14="http://schemas.microsoft.com/office/powerpoint/2010/main" xmlns="" val="252249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BE6CA191-E882-4DE1-A037-062F0E47EADB}" type="datetimeFigureOut">
              <a:rPr lang="en-ZA" smtClean="0"/>
              <a:pPr/>
              <a:t>2013/10/26</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3277D95-E329-4BB0-B559-E58BACF9BD2D}" type="slidenum">
              <a:rPr lang="en-ZA" smtClean="0"/>
              <a:pPr/>
              <a:t>‹#›</a:t>
            </a:fld>
            <a:endParaRPr lang="en-ZA"/>
          </a:p>
        </p:txBody>
      </p:sp>
    </p:spTree>
    <p:extLst>
      <p:ext uri="{BB962C8B-B14F-4D97-AF65-F5344CB8AC3E}">
        <p14:creationId xmlns:p14="http://schemas.microsoft.com/office/powerpoint/2010/main" xmlns="" val="327685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9</a:t>
            </a:fld>
            <a:endParaRPr lang="en-ZA"/>
          </a:p>
        </p:txBody>
      </p:sp>
    </p:spTree>
    <p:extLst>
      <p:ext uri="{BB962C8B-B14F-4D97-AF65-F5344CB8AC3E}">
        <p14:creationId xmlns:p14="http://schemas.microsoft.com/office/powerpoint/2010/main" xmlns="" val="32051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digital heritage project</a:t>
            </a:r>
            <a:r>
              <a:rPr lang="en-ZA" baseline="0" dirty="0" smtClean="0"/>
              <a:t> for recognising and digitising San texts</a:t>
            </a:r>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28</a:t>
            </a:fld>
            <a:endParaRPr lang="en-ZA"/>
          </a:p>
        </p:txBody>
      </p:sp>
    </p:spTree>
    <p:extLst>
      <p:ext uri="{BB962C8B-B14F-4D97-AF65-F5344CB8AC3E}">
        <p14:creationId xmlns:p14="http://schemas.microsoft.com/office/powerpoint/2010/main" xmlns="" val="56731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10</a:t>
            </a:fld>
            <a:endParaRPr lang="en-ZA"/>
          </a:p>
        </p:txBody>
      </p:sp>
    </p:spTree>
    <p:extLst>
      <p:ext uri="{BB962C8B-B14F-4D97-AF65-F5344CB8AC3E}">
        <p14:creationId xmlns:p14="http://schemas.microsoft.com/office/powerpoint/2010/main" xmlns="" val="320511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11</a:t>
            </a:fld>
            <a:endParaRPr lang="en-ZA"/>
          </a:p>
        </p:txBody>
      </p:sp>
    </p:spTree>
    <p:extLst>
      <p:ext uri="{BB962C8B-B14F-4D97-AF65-F5344CB8AC3E}">
        <p14:creationId xmlns:p14="http://schemas.microsoft.com/office/powerpoint/2010/main" xmlns="" val="320511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27B073-13EC-4FB4-B5D1-D72522277811}"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CS Honours project</a:t>
            </a:r>
            <a:r>
              <a:rPr lang="en-ZA" baseline="0" dirty="0" smtClean="0"/>
              <a:t> using GPS on </a:t>
            </a:r>
            <a:r>
              <a:rPr lang="en-ZA" baseline="0" dirty="0" err="1" smtClean="0"/>
              <a:t>cellphones</a:t>
            </a:r>
            <a:r>
              <a:rPr lang="en-ZA" baseline="0" dirty="0" smtClean="0"/>
              <a:t> in a </a:t>
            </a:r>
            <a:r>
              <a:rPr lang="en-ZA" baseline="0" dirty="0" err="1" smtClean="0"/>
              <a:t>Pokemon</a:t>
            </a:r>
            <a:r>
              <a:rPr lang="en-ZA" baseline="0" dirty="0" smtClean="0"/>
              <a:t> game</a:t>
            </a:r>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23</a:t>
            </a:fld>
            <a:endParaRPr lang="en-ZA"/>
          </a:p>
        </p:txBody>
      </p:sp>
    </p:spTree>
    <p:extLst>
      <p:ext uri="{BB962C8B-B14F-4D97-AF65-F5344CB8AC3E}">
        <p14:creationId xmlns:p14="http://schemas.microsoft.com/office/powerpoint/2010/main" xmlns="" val="237632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CS Honours project using virtual reality for</a:t>
            </a:r>
            <a:r>
              <a:rPr lang="en-ZA" baseline="0" dirty="0" smtClean="0"/>
              <a:t> AIDS education</a:t>
            </a:r>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24</a:t>
            </a:fld>
            <a:endParaRPr lang="en-ZA"/>
          </a:p>
        </p:txBody>
      </p:sp>
    </p:spTree>
    <p:extLst>
      <p:ext uri="{BB962C8B-B14F-4D97-AF65-F5344CB8AC3E}">
        <p14:creationId xmlns:p14="http://schemas.microsoft.com/office/powerpoint/2010/main" xmlns="" val="172348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AI project to guide robots in mines</a:t>
            </a:r>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25</a:t>
            </a:fld>
            <a:endParaRPr lang="en-ZA"/>
          </a:p>
        </p:txBody>
      </p:sp>
    </p:spTree>
    <p:extLst>
      <p:ext uri="{BB962C8B-B14F-4D97-AF65-F5344CB8AC3E}">
        <p14:creationId xmlns:p14="http://schemas.microsoft.com/office/powerpoint/2010/main" xmlns="" val="331387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CS Honours</a:t>
            </a:r>
            <a:r>
              <a:rPr lang="en-ZA" baseline="0" dirty="0" smtClean="0"/>
              <a:t> project for children learning 2</a:t>
            </a:r>
            <a:r>
              <a:rPr lang="en-ZA" baseline="30000" dirty="0" smtClean="0"/>
              <a:t>nd</a:t>
            </a:r>
            <a:r>
              <a:rPr lang="en-ZA" baseline="0" dirty="0" smtClean="0"/>
              <a:t> language  (with Oxford University Press – their material here)</a:t>
            </a:r>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26</a:t>
            </a:fld>
            <a:endParaRPr lang="en-ZA"/>
          </a:p>
        </p:txBody>
      </p:sp>
    </p:spTree>
    <p:extLst>
      <p:ext uri="{BB962C8B-B14F-4D97-AF65-F5344CB8AC3E}">
        <p14:creationId xmlns:p14="http://schemas.microsoft.com/office/powerpoint/2010/main" xmlns="" val="2498074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project for visualisation of chemical structures</a:t>
            </a:r>
            <a:endParaRPr lang="en-ZA" dirty="0"/>
          </a:p>
        </p:txBody>
      </p:sp>
      <p:sp>
        <p:nvSpPr>
          <p:cNvPr id="4" name="Slide Number Placeholder 3"/>
          <p:cNvSpPr>
            <a:spLocks noGrp="1"/>
          </p:cNvSpPr>
          <p:nvPr>
            <p:ph type="sldNum" sz="quarter" idx="10"/>
          </p:nvPr>
        </p:nvSpPr>
        <p:spPr/>
        <p:txBody>
          <a:bodyPr/>
          <a:lstStyle/>
          <a:p>
            <a:fld id="{E3277D95-E329-4BB0-B559-E58BACF9BD2D}" type="slidenum">
              <a:rPr lang="en-ZA" smtClean="0"/>
              <a:pPr/>
              <a:t>27</a:t>
            </a:fld>
            <a:endParaRPr lang="en-ZA"/>
          </a:p>
        </p:txBody>
      </p:sp>
    </p:spTree>
    <p:extLst>
      <p:ext uri="{BB962C8B-B14F-4D97-AF65-F5344CB8AC3E}">
        <p14:creationId xmlns:p14="http://schemas.microsoft.com/office/powerpoint/2010/main" xmlns="" val="234942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5"/>
          <p:cNvSpPr>
            <a:spLocks noGrp="1" noChangeArrowheads="1"/>
          </p:cNvSpPr>
          <p:nvPr>
            <p:ph type="ftr" sz="quarter" idx="11"/>
          </p:nvPr>
        </p:nvSpPr>
        <p:spPr>
          <a:ln/>
        </p:spPr>
        <p:txBody>
          <a:bodyPr/>
          <a:lstStyle>
            <a:lvl1pPr>
              <a:defRPr/>
            </a:lvl1pPr>
          </a:lstStyle>
          <a:p>
            <a:pPr>
              <a:defRPr/>
            </a:pPr>
            <a:endParaRPr lang="en-GB"/>
          </a:p>
        </p:txBody>
      </p:sp>
      <p:sp>
        <p:nvSpPr>
          <p:cNvPr id="8" name="Rectangle 6"/>
          <p:cNvSpPr>
            <a:spLocks noGrp="1" noChangeArrowheads="1"/>
          </p:cNvSpPr>
          <p:nvPr>
            <p:ph type="sldNum" sz="quarter" idx="12"/>
          </p:nvPr>
        </p:nvSpPr>
        <p:spPr>
          <a:ln/>
        </p:spPr>
        <p:txBody>
          <a:bodyPr/>
          <a:lstStyle>
            <a:lvl1pPr>
              <a:defRPr/>
            </a:lvl1pPr>
          </a:lstStyle>
          <a:p>
            <a:pPr>
              <a:defRPr/>
            </a:pPr>
            <a:fld id="{40A5D927-D503-4570-B4A6-90800A18F45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476250"/>
            <a:ext cx="8435975" cy="720725"/>
          </a:xfrm>
          <a:solidFill>
            <a:schemeClr val="accent2"/>
          </a:solidFill>
        </p:spPr>
        <p:txBody>
          <a:bodyPr/>
          <a:lstStyle/>
          <a:p>
            <a:pPr eaLnBrk="1" hangingPunct="1"/>
            <a:r>
              <a:rPr lang="en-US" altLang="en-US" sz="3200" b="1" smtClean="0">
                <a:solidFill>
                  <a:schemeClr val="bg1"/>
                </a:solidFill>
              </a:rPr>
              <a:t>Computer Science Tutors Wanted for 2014</a:t>
            </a:r>
            <a:endParaRPr lang="en-GB" altLang="en-US" sz="3200" b="1" smtClean="0">
              <a:solidFill>
                <a:schemeClr val="bg1"/>
              </a:solidFill>
            </a:endParaRPr>
          </a:p>
        </p:txBody>
      </p:sp>
      <p:sp>
        <p:nvSpPr>
          <p:cNvPr id="2051" name="Rectangle 3"/>
          <p:cNvSpPr>
            <a:spLocks noGrp="1" noChangeArrowheads="1"/>
          </p:cNvSpPr>
          <p:nvPr>
            <p:ph type="body" idx="1"/>
          </p:nvPr>
        </p:nvSpPr>
        <p:spPr>
          <a:xfrm>
            <a:off x="457200" y="1341438"/>
            <a:ext cx="8507413" cy="5183187"/>
          </a:xfrm>
        </p:spPr>
        <p:txBody>
          <a:bodyPr/>
          <a:lstStyle/>
          <a:p>
            <a:pPr eaLnBrk="1" hangingPunct="1">
              <a:lnSpc>
                <a:spcPct val="90000"/>
              </a:lnSpc>
            </a:pPr>
            <a:r>
              <a:rPr lang="en-US" altLang="en-US" sz="2400" b="1" dirty="0" smtClean="0"/>
              <a:t>Why Tutor?</a:t>
            </a:r>
            <a:endParaRPr lang="en-ZA" altLang="en-US" sz="2400" dirty="0" smtClean="0"/>
          </a:p>
          <a:p>
            <a:pPr lvl="1" eaLnBrk="1" hangingPunct="1">
              <a:lnSpc>
                <a:spcPct val="90000"/>
              </a:lnSpc>
            </a:pPr>
            <a:r>
              <a:rPr lang="en-ZA" altLang="en-US" sz="2000" dirty="0" smtClean="0"/>
              <a:t>Consolidate your Computer Science knowledge</a:t>
            </a:r>
          </a:p>
          <a:p>
            <a:pPr lvl="1" eaLnBrk="1" hangingPunct="1">
              <a:lnSpc>
                <a:spcPct val="90000"/>
              </a:lnSpc>
            </a:pPr>
            <a:r>
              <a:rPr lang="en-ZA" altLang="en-US" sz="2000" dirty="0" smtClean="0"/>
              <a:t>Network with fellow students and staff</a:t>
            </a:r>
          </a:p>
          <a:p>
            <a:pPr lvl="1" eaLnBrk="1" hangingPunct="1">
              <a:lnSpc>
                <a:spcPct val="90000"/>
              </a:lnSpc>
            </a:pPr>
            <a:r>
              <a:rPr lang="en-ZA" altLang="en-US" sz="2000" dirty="0" smtClean="0"/>
              <a:t>Be a role model and help less experienced students</a:t>
            </a:r>
          </a:p>
          <a:p>
            <a:pPr lvl="1" eaLnBrk="1" hangingPunct="1">
              <a:lnSpc>
                <a:spcPct val="90000"/>
              </a:lnSpc>
            </a:pPr>
            <a:r>
              <a:rPr lang="en-ZA" altLang="en-US" sz="2000" dirty="0" smtClean="0"/>
              <a:t>Develop skills and experience for your CV</a:t>
            </a:r>
          </a:p>
          <a:p>
            <a:pPr lvl="1" eaLnBrk="1" hangingPunct="1">
              <a:lnSpc>
                <a:spcPct val="90000"/>
              </a:lnSpc>
            </a:pPr>
            <a:r>
              <a:rPr lang="en-ZA" altLang="en-US" sz="2000" dirty="0" smtClean="0"/>
              <a:t>Earn some money</a:t>
            </a:r>
          </a:p>
          <a:p>
            <a:pPr eaLnBrk="1" hangingPunct="1">
              <a:lnSpc>
                <a:spcPct val="90000"/>
              </a:lnSpc>
            </a:pPr>
            <a:r>
              <a:rPr lang="en-ZA" altLang="en-US" sz="2400" b="1" dirty="0" smtClean="0"/>
              <a:t>Eligibility</a:t>
            </a:r>
            <a:endParaRPr lang="en-ZA" altLang="en-US" sz="2400" dirty="0" smtClean="0"/>
          </a:p>
          <a:p>
            <a:pPr lvl="1" eaLnBrk="1" hangingPunct="1">
              <a:lnSpc>
                <a:spcPct val="90000"/>
              </a:lnSpc>
            </a:pPr>
            <a:r>
              <a:rPr lang="en-ZA" altLang="en-US" sz="2000" dirty="0" smtClean="0"/>
              <a:t>Those doing CS2, CS3 or Honours in 2014</a:t>
            </a:r>
          </a:p>
          <a:p>
            <a:pPr eaLnBrk="1" hangingPunct="1">
              <a:lnSpc>
                <a:spcPct val="90000"/>
              </a:lnSpc>
            </a:pPr>
            <a:r>
              <a:rPr lang="en-ZA" altLang="en-US" sz="2400" b="1" dirty="0" smtClean="0"/>
              <a:t>Application</a:t>
            </a:r>
          </a:p>
          <a:p>
            <a:pPr lvl="1" eaLnBrk="1" hangingPunct="1">
              <a:lnSpc>
                <a:spcPct val="90000"/>
              </a:lnSpc>
            </a:pPr>
            <a:r>
              <a:rPr lang="en-ZA" altLang="en-US" sz="2000" dirty="0" smtClean="0"/>
              <a:t>Online form: </a:t>
            </a:r>
            <a:r>
              <a:rPr lang="en-ZA" altLang="en-US" sz="2000" u="sng" dirty="0" smtClean="0">
                <a:solidFill>
                  <a:srgbClr val="0000FF"/>
                </a:solidFill>
                <a:latin typeface="Verdana" pitchFamily="34" charset="0"/>
                <a:cs typeface="Times New Roman" pitchFamily="18" charset="0"/>
              </a:rPr>
              <a:t>http://dl.cs.uct.ac.za/cs/tutors2014</a:t>
            </a:r>
            <a:r>
              <a:rPr lang="en-ZA" altLang="en-US" sz="2000" dirty="0" smtClean="0">
                <a:solidFill>
                  <a:srgbClr val="7E7C7C"/>
                </a:solidFill>
                <a:latin typeface="Verdana" pitchFamily="34" charset="0"/>
                <a:cs typeface="Times New Roman" pitchFamily="18" charset="0"/>
              </a:rPr>
              <a:t> </a:t>
            </a:r>
          </a:p>
          <a:p>
            <a:pPr eaLnBrk="1" hangingPunct="1">
              <a:lnSpc>
                <a:spcPct val="90000"/>
              </a:lnSpc>
            </a:pPr>
            <a:r>
              <a:rPr lang="en-ZA" altLang="en-US" sz="2400" b="1" dirty="0" smtClean="0"/>
              <a:t>Queries</a:t>
            </a:r>
          </a:p>
          <a:p>
            <a:pPr lvl="1" eaLnBrk="1" hangingPunct="1">
              <a:lnSpc>
                <a:spcPct val="90000"/>
              </a:lnSpc>
            </a:pPr>
            <a:r>
              <a:rPr lang="en-ZA" altLang="en-US" sz="2000" dirty="0" smtClean="0"/>
              <a:t>Contact Gary Stewart &lt;gstewart@cs.uct.ac.za&gt;</a:t>
            </a:r>
          </a:p>
          <a:p>
            <a:pPr lvl="1" eaLnBrk="1" hangingPunct="1">
              <a:lnSpc>
                <a:spcPct val="90000"/>
              </a:lnSpc>
            </a:pPr>
            <a:endParaRPr lang="en-ZA" altLang="en-US" sz="2000" dirty="0" smtClean="0">
              <a:solidFill>
                <a:srgbClr val="7E7C7C"/>
              </a:solidFill>
              <a:latin typeface="Verdana" pitchFamily="34" charset="0"/>
              <a:cs typeface="Times New Roman" pitchFamily="18" charset="0"/>
            </a:endParaRPr>
          </a:p>
        </p:txBody>
      </p:sp>
      <p:pic>
        <p:nvPicPr>
          <p:cNvPr id="2052" name="Picture 5" descr="headera"/>
          <p:cNvPicPr>
            <a:picLocks noChangeAspect="1" noChangeArrowheads="1"/>
          </p:cNvPicPr>
          <p:nvPr/>
        </p:nvPicPr>
        <p:blipFill>
          <a:blip r:embed="rId2" cstate="print"/>
          <a:srcRect/>
          <a:stretch>
            <a:fillRect/>
          </a:stretch>
        </p:blipFill>
        <p:spPr bwMode="auto">
          <a:xfrm>
            <a:off x="1257300" y="5805488"/>
            <a:ext cx="790575" cy="781050"/>
          </a:xfrm>
          <a:prstGeom prst="rect">
            <a:avLst/>
          </a:prstGeom>
          <a:noFill/>
          <a:ln w="9525">
            <a:noFill/>
            <a:miter lim="800000"/>
            <a:headEnd/>
            <a:tailEnd/>
          </a:ln>
        </p:spPr>
      </p:pic>
      <p:pic>
        <p:nvPicPr>
          <p:cNvPr id="2053" name="Picture 6" descr="headerc"/>
          <p:cNvPicPr>
            <a:picLocks noChangeAspect="1" noChangeArrowheads="1"/>
          </p:cNvPicPr>
          <p:nvPr/>
        </p:nvPicPr>
        <p:blipFill>
          <a:blip r:embed="rId3" cstate="print"/>
          <a:srcRect/>
          <a:stretch>
            <a:fillRect/>
          </a:stretch>
        </p:blipFill>
        <p:spPr bwMode="auto">
          <a:xfrm>
            <a:off x="2049463" y="5805488"/>
            <a:ext cx="5953125"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800600"/>
          </a:xfrm>
        </p:spPr>
        <p:txBody>
          <a:bodyPr>
            <a:normAutofit fontScale="85000" lnSpcReduction="10000"/>
          </a:bodyPr>
          <a:lstStyle/>
          <a:p>
            <a:r>
              <a:rPr lang="en-ZA" b="1" dirty="0" smtClean="0"/>
              <a:t>copyright protects the expression </a:t>
            </a:r>
            <a:r>
              <a:rPr lang="en-ZA" dirty="0" smtClean="0"/>
              <a:t>of an idea from being copied without permission</a:t>
            </a:r>
          </a:p>
          <a:p>
            <a:r>
              <a:rPr lang="en-ZA" dirty="0" smtClean="0"/>
              <a:t>trade secrecy laws allow companies to keep information </a:t>
            </a:r>
            <a:r>
              <a:rPr lang="en-ZA" b="1" dirty="0" smtClean="0"/>
              <a:t>secret </a:t>
            </a:r>
            <a:r>
              <a:rPr lang="en-ZA" dirty="0" smtClean="0"/>
              <a:t>through licensing and non-disclosure agreements</a:t>
            </a:r>
          </a:p>
          <a:p>
            <a:r>
              <a:rPr lang="en-ZA" dirty="0" smtClean="0"/>
              <a:t>patents grant a monopoly on a (new, useful &amp; non-obvious) invention to its inventor while promoting its disclosure (so as to foster further inventions)</a:t>
            </a:r>
          </a:p>
          <a:p>
            <a:pPr lvl="1"/>
            <a:r>
              <a:rPr lang="en-ZA" dirty="0" smtClean="0"/>
              <a:t>covers </a:t>
            </a:r>
            <a:r>
              <a:rPr lang="en-ZA" b="1" dirty="0" smtClean="0"/>
              <a:t>ideas not their expression </a:t>
            </a:r>
            <a:r>
              <a:rPr lang="en-ZA" dirty="0" smtClean="0"/>
              <a:t>as code</a:t>
            </a:r>
          </a:p>
          <a:p>
            <a:pPr lvl="1"/>
            <a:r>
              <a:rPr lang="en-ZA" dirty="0" smtClean="0"/>
              <a:t>but there are 100s of patents software products could infringe, a minefield for developers who aren’t huge corporations</a:t>
            </a:r>
          </a:p>
          <a:p>
            <a:pPr lvl="1"/>
            <a:r>
              <a:rPr lang="en-ZA" dirty="0" smtClean="0"/>
              <a:t>computer </a:t>
            </a:r>
            <a:r>
              <a:rPr lang="en-ZA" b="1" dirty="0" smtClean="0"/>
              <a:t>programs cannot be patented in SA</a:t>
            </a:r>
          </a:p>
          <a:p>
            <a:endParaRPr lang="en-ZA" dirty="0" smtClean="0"/>
          </a:p>
          <a:p>
            <a:endParaRPr lang="en-ZA" dirty="0"/>
          </a:p>
          <a:p>
            <a:pPr lvl="2"/>
            <a:endParaRPr lang="en-ZA" dirty="0" smtClean="0"/>
          </a:p>
          <a:p>
            <a:pPr lvl="2"/>
            <a:endParaRPr lang="en-ZA" dirty="0" smtClean="0"/>
          </a:p>
          <a:p>
            <a:pPr lvl="2"/>
            <a:endParaRPr lang="en-ZA" dirty="0" smtClean="0"/>
          </a:p>
          <a:p>
            <a:pPr lvl="2"/>
            <a:endParaRPr lang="en-ZA" dirty="0" smtClean="0"/>
          </a:p>
        </p:txBody>
      </p:sp>
      <p:sp>
        <p:nvSpPr>
          <p:cNvPr id="4" name="Title 1"/>
          <p:cNvSpPr>
            <a:spLocks noGrp="1"/>
          </p:cNvSpPr>
          <p:nvPr>
            <p:ph type="title"/>
          </p:nvPr>
        </p:nvSpPr>
        <p:spPr/>
        <p:txBody>
          <a:bodyPr>
            <a:normAutofit/>
          </a:bodyPr>
          <a:lstStyle/>
          <a:p>
            <a:r>
              <a:rPr lang="en-ZA" dirty="0" smtClean="0"/>
              <a:t>What you should know			(6)</a:t>
            </a:r>
            <a:endParaRPr lang="en-ZA" dirty="0"/>
          </a:p>
        </p:txBody>
      </p:sp>
    </p:spTree>
    <p:extLst>
      <p:ext uri="{BB962C8B-B14F-4D97-AF65-F5344CB8AC3E}">
        <p14:creationId xmlns:p14="http://schemas.microsoft.com/office/powerpoint/2010/main" xmlns="" val="2833234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800600"/>
          </a:xfrm>
        </p:spPr>
        <p:txBody>
          <a:bodyPr>
            <a:normAutofit/>
          </a:bodyPr>
          <a:lstStyle/>
          <a:p>
            <a:r>
              <a:rPr lang="en-ZA" dirty="0" smtClean="0"/>
              <a:t>what is </a:t>
            </a:r>
            <a:r>
              <a:rPr lang="en-ZA" b="1" dirty="0" smtClean="0"/>
              <a:t>the digital divide </a:t>
            </a:r>
          </a:p>
          <a:p>
            <a:r>
              <a:rPr lang="en-ZA" dirty="0" smtClean="0"/>
              <a:t>we can bridge this through appropriate studies, on-the-ground designs and implementations, policy reforms</a:t>
            </a:r>
          </a:p>
          <a:p>
            <a:r>
              <a:rPr lang="en-ZA" b="1" dirty="0" smtClean="0"/>
              <a:t>technologies</a:t>
            </a:r>
            <a:r>
              <a:rPr lang="en-ZA" dirty="0" smtClean="0"/>
              <a:t> like wireless networks, mobiles, open source and VOIP are useful in ICT4D</a:t>
            </a:r>
          </a:p>
          <a:p>
            <a:r>
              <a:rPr lang="en-ZA" dirty="0" smtClean="0"/>
              <a:t>but </a:t>
            </a:r>
            <a:r>
              <a:rPr lang="en-ZA" b="1" dirty="0" smtClean="0"/>
              <a:t>human factors </a:t>
            </a:r>
            <a:r>
              <a:rPr lang="en-ZA" dirty="0" smtClean="0"/>
              <a:t>are most important (design, acceptance, usability, training, affordability)</a:t>
            </a:r>
          </a:p>
          <a:p>
            <a:endParaRPr lang="en-ZA" dirty="0"/>
          </a:p>
          <a:p>
            <a:pPr lvl="2"/>
            <a:endParaRPr lang="en-ZA" dirty="0" smtClean="0"/>
          </a:p>
          <a:p>
            <a:pPr lvl="2"/>
            <a:endParaRPr lang="en-ZA" dirty="0" smtClean="0"/>
          </a:p>
          <a:p>
            <a:pPr lvl="2"/>
            <a:endParaRPr lang="en-ZA" dirty="0" smtClean="0"/>
          </a:p>
          <a:p>
            <a:pPr lvl="2"/>
            <a:endParaRPr lang="en-ZA" dirty="0" smtClean="0"/>
          </a:p>
        </p:txBody>
      </p:sp>
      <p:sp>
        <p:nvSpPr>
          <p:cNvPr id="4" name="Title 1"/>
          <p:cNvSpPr>
            <a:spLocks noGrp="1"/>
          </p:cNvSpPr>
          <p:nvPr>
            <p:ph type="title"/>
          </p:nvPr>
        </p:nvSpPr>
        <p:spPr/>
        <p:txBody>
          <a:bodyPr>
            <a:normAutofit/>
          </a:bodyPr>
          <a:lstStyle/>
          <a:p>
            <a:r>
              <a:rPr lang="en-ZA" dirty="0" smtClean="0"/>
              <a:t>What you should know			(7)</a:t>
            </a:r>
            <a:endParaRPr lang="en-ZA" dirty="0"/>
          </a:p>
        </p:txBody>
      </p:sp>
    </p:spTree>
    <p:extLst>
      <p:ext uri="{BB962C8B-B14F-4D97-AF65-F5344CB8AC3E}">
        <p14:creationId xmlns:p14="http://schemas.microsoft.com/office/powerpoint/2010/main" xmlns="" val="134253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you should know			(8)</a:t>
            </a:r>
            <a:endParaRPr lang="en-ZA" dirty="0"/>
          </a:p>
        </p:txBody>
      </p:sp>
      <p:sp>
        <p:nvSpPr>
          <p:cNvPr id="3" name="Content Placeholder 2"/>
          <p:cNvSpPr>
            <a:spLocks noGrp="1"/>
          </p:cNvSpPr>
          <p:nvPr>
            <p:ph idx="1"/>
          </p:nvPr>
        </p:nvSpPr>
        <p:spPr>
          <a:xfrm>
            <a:off x="304800" y="1752600"/>
            <a:ext cx="8382000" cy="4373563"/>
          </a:xfrm>
        </p:spPr>
        <p:txBody>
          <a:bodyPr/>
          <a:lstStyle/>
          <a:p>
            <a:r>
              <a:rPr lang="en-ZA" b="1" dirty="0" smtClean="0"/>
              <a:t>what is meant </a:t>
            </a:r>
            <a:r>
              <a:rPr lang="en-ZA" dirty="0" smtClean="0"/>
              <a:t>by open source, open standards, open content, FOSS, </a:t>
            </a:r>
            <a:r>
              <a:rPr lang="en-ZA" dirty="0" err="1" smtClean="0"/>
              <a:t>copyleft</a:t>
            </a:r>
            <a:r>
              <a:rPr lang="en-ZA" dirty="0" smtClean="0"/>
              <a:t>, and sampling licences, and their advantages &amp; disadvantages</a:t>
            </a:r>
          </a:p>
          <a:p>
            <a:pPr>
              <a:buNone/>
            </a:pPr>
            <a:endParaRPr lang="en-ZA" dirty="0" smtClean="0"/>
          </a:p>
          <a:p>
            <a:r>
              <a:rPr lang="en-ZA" dirty="0" smtClean="0"/>
              <a:t>which are the </a:t>
            </a:r>
            <a:r>
              <a:rPr lang="en-ZA" b="1" dirty="0" smtClean="0"/>
              <a:t>commonly used </a:t>
            </a:r>
            <a:r>
              <a:rPr lang="en-ZA" dirty="0" smtClean="0"/>
              <a:t>open source operating systems, office suites, web servers, databases and programming languages  (1 or 2 examples of each)</a:t>
            </a:r>
            <a:endParaRPr lang="en-Z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 structure (120 minutes)</a:t>
            </a:r>
            <a:endParaRPr lang="en-ZA" dirty="0"/>
          </a:p>
        </p:txBody>
      </p:sp>
      <p:sp>
        <p:nvSpPr>
          <p:cNvPr id="3" name="Content Placeholder 2"/>
          <p:cNvSpPr>
            <a:spLocks noGrp="1"/>
          </p:cNvSpPr>
          <p:nvPr>
            <p:ph idx="1"/>
          </p:nvPr>
        </p:nvSpPr>
        <p:spPr/>
        <p:txBody>
          <a:bodyPr/>
          <a:lstStyle/>
          <a:p>
            <a:pPr>
              <a:buNone/>
            </a:pPr>
            <a:r>
              <a:rPr lang="en-ZA" dirty="0" smtClean="0"/>
              <a:t>Q1	Audrey	13</a:t>
            </a:r>
          </a:p>
          <a:p>
            <a:pPr>
              <a:buNone/>
            </a:pPr>
            <a:r>
              <a:rPr lang="en-ZA" dirty="0" smtClean="0"/>
              <a:t>Q2	Sonia		13</a:t>
            </a:r>
          </a:p>
          <a:p>
            <a:pPr>
              <a:buNone/>
            </a:pPr>
            <a:r>
              <a:rPr lang="en-ZA" dirty="0" smtClean="0"/>
              <a:t>Q3	Ethics	13</a:t>
            </a:r>
          </a:p>
          <a:p>
            <a:pPr>
              <a:buNone/>
            </a:pPr>
            <a:r>
              <a:rPr lang="en-ZA" dirty="0" smtClean="0"/>
              <a:t>Q4	Stephan	13</a:t>
            </a:r>
          </a:p>
          <a:p>
            <a:pPr>
              <a:buNone/>
            </a:pPr>
            <a:r>
              <a:rPr lang="en-ZA" dirty="0" smtClean="0"/>
              <a:t>Q5	Combo	13</a:t>
            </a:r>
          </a:p>
          <a:p>
            <a:pPr>
              <a:buNone/>
            </a:pPr>
            <a:endParaRPr lang="en-ZA" dirty="0" smtClean="0"/>
          </a:p>
          <a:p>
            <a:pPr>
              <a:buNone/>
            </a:pPr>
            <a:r>
              <a:rPr lang="en-ZA" dirty="0" smtClean="0"/>
              <a:t>20 – 25 minutes each</a:t>
            </a:r>
            <a:endParaRPr lang="en-Z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D12_1"/>
          <p:cNvPicPr>
            <a:picLocks noChangeAspect="1" noChangeArrowheads="1"/>
          </p:cNvPicPr>
          <p:nvPr/>
        </p:nvPicPr>
        <p:blipFill>
          <a:blip r:embed="rId3" cstate="print"/>
          <a:srcRect/>
          <a:stretch>
            <a:fillRect/>
          </a:stretch>
        </p:blipFill>
        <p:spPr bwMode="auto">
          <a:xfrm>
            <a:off x="228600" y="152401"/>
            <a:ext cx="8760351" cy="4911608"/>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12-</a:t>
            </a:r>
            <a:fld id="{EDD31A63-3B23-4326-8912-2E60947FB8AD}" type="slidenum">
              <a:rPr lang="en-US"/>
              <a:pPr>
                <a:defRPr/>
              </a:pPr>
              <a:t>14</a:t>
            </a:fld>
            <a:endParaRPr lang="en-US"/>
          </a:p>
        </p:txBody>
      </p:sp>
      <p:sp>
        <p:nvSpPr>
          <p:cNvPr id="307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
        <p:nvSpPr>
          <p:cNvPr id="7" name="Rectangle 6"/>
          <p:cNvSpPr/>
          <p:nvPr/>
        </p:nvSpPr>
        <p:spPr>
          <a:xfrm>
            <a:off x="685799" y="5064009"/>
            <a:ext cx="8303152" cy="1261884"/>
          </a:xfrm>
          <a:prstGeom prst="rect">
            <a:avLst/>
          </a:prstGeom>
        </p:spPr>
        <p:txBody>
          <a:bodyPr wrap="square">
            <a:spAutoFit/>
          </a:bodyPr>
          <a:lstStyle/>
          <a:p>
            <a:r>
              <a:rPr lang="en-GB" sz="2400" dirty="0" smtClean="0"/>
              <a:t>Data members:         </a:t>
            </a:r>
            <a:r>
              <a:rPr lang="en-GB" sz="2400" b="1" i="1" dirty="0" smtClean="0">
                <a:solidFill>
                  <a:srgbClr val="FF0000"/>
                </a:solidFill>
              </a:rPr>
              <a:t>visibility</a:t>
            </a:r>
            <a:r>
              <a:rPr lang="en-GB" sz="2400" b="1" i="1" dirty="0" smtClean="0"/>
              <a:t> name : </a:t>
            </a:r>
            <a:r>
              <a:rPr lang="en-GB" sz="2400" b="1" i="1" dirty="0" smtClean="0">
                <a:solidFill>
                  <a:srgbClr val="0000CC"/>
                </a:solidFill>
              </a:rPr>
              <a:t>type </a:t>
            </a:r>
            <a:r>
              <a:rPr lang="en-GB" sz="2400" b="1" i="1" dirty="0" smtClean="0">
                <a:solidFill>
                  <a:srgbClr val="008000"/>
                </a:solidFill>
              </a:rPr>
              <a:t>= default-value</a:t>
            </a:r>
          </a:p>
          <a:p>
            <a:r>
              <a:rPr lang="en-GB" sz="2300" dirty="0" smtClean="0"/>
              <a:t>Operation members: </a:t>
            </a:r>
            <a:r>
              <a:rPr lang="en-GB" sz="2400" b="1" i="1" dirty="0" smtClean="0">
                <a:solidFill>
                  <a:srgbClr val="FF0000"/>
                </a:solidFill>
              </a:rPr>
              <a:t>visibility</a:t>
            </a:r>
            <a:r>
              <a:rPr lang="en-GB" sz="2400" b="1" i="1" dirty="0" smtClean="0"/>
              <a:t> name (</a:t>
            </a:r>
            <a:r>
              <a:rPr lang="en-GB" sz="2400" b="1" i="1" dirty="0" smtClean="0">
                <a:solidFill>
                  <a:srgbClr val="CC0099"/>
                </a:solidFill>
              </a:rPr>
              <a:t>parameter-list</a:t>
            </a:r>
            <a:r>
              <a:rPr lang="en-GB" sz="2400" b="1" i="1" dirty="0" smtClean="0"/>
              <a:t>) </a:t>
            </a:r>
            <a:r>
              <a:rPr lang="en-GB" sz="2800" b="1" i="1" dirty="0" smtClean="0">
                <a:solidFill>
                  <a:srgbClr val="0000CC"/>
                </a:solidFill>
              </a:rPr>
              <a:t>:</a:t>
            </a:r>
            <a:r>
              <a:rPr lang="en-GB" sz="2400" b="1" i="1" dirty="0" smtClean="0">
                <a:solidFill>
                  <a:srgbClr val="0000CC"/>
                </a:solidFill>
              </a:rPr>
              <a:t> return-type</a:t>
            </a:r>
          </a:p>
          <a:p>
            <a:r>
              <a:rPr lang="en-US" sz="2400" dirty="0" smtClean="0"/>
              <a:t>Ellipsis: some operations are not shown (. . .)</a:t>
            </a: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2656840"/>
        </p:xfrm>
        <a:graphic>
          <a:graphicData uri="http://schemas.openxmlformats.org/drawingml/2006/table">
            <a:tbl>
              <a:tblPr firstRow="1" bandRow="1">
                <a:tableStyleId>{5C22544A-7EE6-4342-B048-85BDC9FD1C3A}</a:tableStyleId>
              </a:tblPr>
              <a:tblGrid>
                <a:gridCol w="6248400"/>
                <a:gridCol w="1981200"/>
              </a:tblGrid>
              <a:tr h="370840">
                <a:tc>
                  <a:txBody>
                    <a:bodyPr/>
                    <a:lstStyle/>
                    <a:p>
                      <a:endParaRPr lang="en-ZA" dirty="0"/>
                    </a:p>
                  </a:txBody>
                  <a:tcPr/>
                </a:tc>
                <a:tc>
                  <a:txBody>
                    <a:bodyPr/>
                    <a:lstStyle/>
                    <a:p>
                      <a:endParaRPr lang="en-ZA" dirty="0"/>
                    </a:p>
                  </a:txBody>
                  <a:tcPr/>
                </a:tc>
              </a:tr>
              <a:tr h="370840">
                <a:tc>
                  <a:txBody>
                    <a:bodyPr/>
                    <a:lstStyle/>
                    <a:p>
                      <a:r>
                        <a:rPr lang="en-ZA" sz="2400" dirty="0" smtClean="0"/>
                        <a:t>Relationship</a:t>
                      </a:r>
                      <a:endParaRPr lang="en-ZA" sz="2400" dirty="0"/>
                    </a:p>
                  </a:txBody>
                  <a:tcPr/>
                </a:tc>
                <a:tc>
                  <a:txBody>
                    <a:bodyPr/>
                    <a:lstStyle/>
                    <a:p>
                      <a:endParaRPr lang="en-ZA" dirty="0"/>
                    </a:p>
                  </a:txBody>
                  <a:tcPr/>
                </a:tc>
              </a:tr>
              <a:tr h="370840">
                <a:tc>
                  <a:txBody>
                    <a:bodyPr/>
                    <a:lstStyle/>
                    <a:p>
                      <a:r>
                        <a:rPr lang="en-ZA" sz="2400" dirty="0" smtClean="0"/>
                        <a:t>1-way</a:t>
                      </a:r>
                      <a:r>
                        <a:rPr lang="en-ZA" sz="2400" baseline="0" dirty="0" smtClean="0"/>
                        <a:t> relationship</a:t>
                      </a:r>
                      <a:endParaRPr lang="en-ZA" sz="2400" dirty="0"/>
                    </a:p>
                  </a:txBody>
                  <a:tcPr/>
                </a:tc>
                <a:tc>
                  <a:txBody>
                    <a:bodyPr/>
                    <a:lstStyle/>
                    <a:p>
                      <a:endParaRPr lang="en-ZA" dirty="0"/>
                    </a:p>
                  </a:txBody>
                  <a:tcPr/>
                </a:tc>
              </a:tr>
              <a:tr h="370840">
                <a:tc>
                  <a:txBody>
                    <a:bodyPr/>
                    <a:lstStyle/>
                    <a:p>
                      <a:r>
                        <a:rPr lang="en-ZA" sz="2400" dirty="0" smtClean="0"/>
                        <a:t>Inheritance</a:t>
                      </a:r>
                      <a:endParaRPr lang="en-ZA" sz="2400" dirty="0"/>
                    </a:p>
                  </a:txBody>
                  <a:tcPr/>
                </a:tc>
                <a:tc>
                  <a:txBody>
                    <a:bodyPr/>
                    <a:lstStyle/>
                    <a:p>
                      <a:endParaRPr lang="en-ZA" dirty="0"/>
                    </a:p>
                  </a:txBody>
                  <a:tcPr/>
                </a:tc>
              </a:tr>
              <a:tr h="370840">
                <a:tc>
                  <a:txBody>
                    <a:bodyPr/>
                    <a:lstStyle/>
                    <a:p>
                      <a:r>
                        <a:rPr lang="en-ZA" sz="2400" dirty="0" smtClean="0"/>
                        <a:t>Parts destroyed when composite</a:t>
                      </a:r>
                      <a:r>
                        <a:rPr lang="en-ZA" sz="2400" baseline="0" dirty="0" smtClean="0"/>
                        <a:t> destroyed</a:t>
                      </a:r>
                      <a:endParaRPr lang="en-ZA" sz="2400" dirty="0"/>
                    </a:p>
                  </a:txBody>
                  <a:tcPr/>
                </a:tc>
                <a:tc>
                  <a:txBody>
                    <a:bodyPr/>
                    <a:lstStyle/>
                    <a:p>
                      <a:endParaRPr lang="en-ZA" dirty="0"/>
                    </a:p>
                  </a:txBody>
                  <a:tcPr/>
                </a:tc>
              </a:tr>
              <a:tr h="370840">
                <a:tc>
                  <a:txBody>
                    <a:bodyPr/>
                    <a:lstStyle/>
                    <a:p>
                      <a:r>
                        <a:rPr lang="en-ZA" sz="2400" dirty="0" smtClean="0"/>
                        <a:t>Parts can exist on</a:t>
                      </a:r>
                      <a:r>
                        <a:rPr lang="en-ZA" sz="2400" baseline="0" dirty="0" smtClean="0"/>
                        <a:t> their own outside of the whole</a:t>
                      </a:r>
                      <a:endParaRPr lang="en-ZA" sz="2400" dirty="0"/>
                    </a:p>
                  </a:txBody>
                  <a:tcPr/>
                </a:tc>
                <a:tc>
                  <a:txBody>
                    <a:bodyPr/>
                    <a:lstStyle/>
                    <a:p>
                      <a:endParaRPr lang="en-ZA" dirty="0"/>
                    </a:p>
                  </a:txBody>
                  <a:tcPr/>
                </a:tc>
              </a:tr>
            </a:tbl>
          </a:graphicData>
        </a:graphic>
      </p:graphicFrame>
      <p:cxnSp>
        <p:nvCxnSpPr>
          <p:cNvPr id="6" name="Straight Connector 5"/>
          <p:cNvCxnSpPr/>
          <p:nvPr/>
        </p:nvCxnSpPr>
        <p:spPr>
          <a:xfrm>
            <a:off x="6858000" y="22098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58000" y="2667000"/>
            <a:ext cx="1447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83400" y="30988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58000" y="35052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0" y="40386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rot="5400000">
            <a:off x="8331200" y="2984500"/>
            <a:ext cx="228600" cy="2286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Diamond 13"/>
          <p:cNvSpPr/>
          <p:nvPr/>
        </p:nvSpPr>
        <p:spPr>
          <a:xfrm>
            <a:off x="8331200" y="3327400"/>
            <a:ext cx="228600" cy="3810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Diamond 14"/>
          <p:cNvSpPr/>
          <p:nvPr/>
        </p:nvSpPr>
        <p:spPr>
          <a:xfrm>
            <a:off x="8305800" y="3810000"/>
            <a:ext cx="241300" cy="4318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a:buNone/>
            </a:pPr>
            <a:r>
              <a:rPr lang="en-ZA" dirty="0" smtClean="0"/>
              <a:t>The South African government has decided that all citizens should have access to their medical records, in keeping with the Promotion of Access to Information Act. </a:t>
            </a:r>
          </a:p>
          <a:p>
            <a:r>
              <a:rPr lang="en-ZA" dirty="0" smtClean="0"/>
              <a:t>Information about a citizen includes: Name, Gender, Age, ID number, Address.</a:t>
            </a:r>
          </a:p>
          <a:p>
            <a:r>
              <a:rPr lang="en-ZA" dirty="0" smtClean="0"/>
              <a:t>Each citizen can view his or her information but update only their address. </a:t>
            </a:r>
          </a:p>
          <a:p>
            <a:r>
              <a:rPr lang="en-ZA" dirty="0" smtClean="0"/>
              <a:t>Medical records include: ID number, date, doctor; along with illness, notes and medicine (this is if the record is from a doctor) or injection, date, weight and pulse (this is if the record is from a clinic).</a:t>
            </a:r>
          </a:p>
          <a:p>
            <a:r>
              <a:rPr lang="en-ZA" dirty="0" smtClean="0"/>
              <a:t>Each medical record belongs to a particular citizen who can be identified by ID number and a citizen can have any number of records. </a:t>
            </a:r>
          </a:p>
          <a:p>
            <a:r>
              <a:rPr lang="en-ZA" dirty="0" smtClean="0"/>
              <a:t>The system can store and retrieve all information about the citizen. It can create a new medical record corresponding to each citizen. The medical record could either be a record from a doctor or a record from a clinic.</a:t>
            </a:r>
          </a:p>
          <a:p>
            <a:r>
              <a:rPr lang="en-ZA" dirty="0" smtClean="0"/>
              <a:t>Given a correct ID number, a citizen can print their medical records.</a:t>
            </a:r>
          </a:p>
          <a:p>
            <a:pPr>
              <a:buNone/>
            </a:pPr>
            <a:r>
              <a:rPr lang="en-ZA" dirty="0" smtClean="0"/>
              <a:t>Assume that all data is stored in a suitable data structure in memory while the program is running and then answer the following questions on this data structure.</a:t>
            </a:r>
          </a:p>
          <a:p>
            <a:pPr>
              <a:buNone/>
            </a:pPr>
            <a:r>
              <a:rPr lang="en-ZA" dirty="0" smtClean="0"/>
              <a:t>Hint: Read ALL the questions in this section before you begin to answer any of them as the design of your solution must address all the issues noted.</a:t>
            </a:r>
          </a:p>
          <a:p>
            <a:pPr>
              <a:buNone/>
            </a:pPr>
            <a:r>
              <a:rPr lang="en-ZA" dirty="0" smtClean="0"/>
              <a:t>(a) </a:t>
            </a:r>
            <a:r>
              <a:rPr lang="en-ZA" b="1" dirty="0" smtClean="0"/>
              <a:t>Draw a UML class diagram </a:t>
            </a:r>
            <a:r>
              <a:rPr lang="en-ZA" dirty="0" smtClean="0"/>
              <a:t>to illustrate all classes of the system and the relationships among them. In particular,</a:t>
            </a:r>
          </a:p>
          <a:p>
            <a:pPr lvl="1">
              <a:buNone/>
            </a:pPr>
            <a:r>
              <a:rPr lang="en-ZA" dirty="0" err="1" smtClean="0"/>
              <a:t>i.Identify</a:t>
            </a:r>
            <a:r>
              <a:rPr lang="en-ZA" dirty="0" smtClean="0"/>
              <a:t> </a:t>
            </a:r>
            <a:r>
              <a:rPr lang="en-ZA" b="1" dirty="0" smtClean="0"/>
              <a:t>the classes (there are 3 </a:t>
            </a:r>
            <a:r>
              <a:rPr lang="en-ZA" dirty="0" smtClean="0"/>
              <a:t>classes).[1]</a:t>
            </a:r>
          </a:p>
          <a:p>
            <a:pPr lvl="1">
              <a:buNone/>
            </a:pPr>
            <a:r>
              <a:rPr lang="en-ZA" dirty="0" err="1" smtClean="0"/>
              <a:t>ii.Draw</a:t>
            </a:r>
            <a:r>
              <a:rPr lang="en-ZA" dirty="0" smtClean="0"/>
              <a:t> a </a:t>
            </a:r>
            <a:r>
              <a:rPr lang="en-ZA" b="1" dirty="0" smtClean="0"/>
              <a:t>full class diagram for only one class</a:t>
            </a:r>
            <a:r>
              <a:rPr lang="en-ZA" dirty="0" smtClean="0"/>
              <a:t>.[2]</a:t>
            </a:r>
          </a:p>
          <a:p>
            <a:pPr lvl="1">
              <a:buNone/>
            </a:pPr>
            <a:r>
              <a:rPr lang="en-ZA" dirty="0" err="1" smtClean="0"/>
              <a:t>iii.Draw</a:t>
            </a:r>
            <a:r>
              <a:rPr lang="en-ZA" dirty="0" smtClean="0"/>
              <a:t> the </a:t>
            </a:r>
            <a:r>
              <a:rPr lang="en-ZA" b="1" dirty="0" smtClean="0"/>
              <a:t>relationship among the 3 classes</a:t>
            </a:r>
            <a:r>
              <a:rPr lang="en-ZA" dirty="0" smtClean="0"/>
              <a:t>.[2]</a:t>
            </a:r>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r>
              <a:rPr lang="en-ZA" dirty="0" smtClean="0"/>
              <a:t>Information about a citizen includes: Name, Gender, Age, ID number, Address.</a:t>
            </a:r>
          </a:p>
          <a:p>
            <a:r>
              <a:rPr lang="en-ZA" dirty="0" smtClean="0"/>
              <a:t>Each citizen can view his or her information but update only their address. </a:t>
            </a:r>
          </a:p>
          <a:p>
            <a:r>
              <a:rPr lang="en-ZA" dirty="0" smtClean="0"/>
              <a:t>Medical records include: ID number, date, doctor; along with illness, notes and medicine (this is if the record is from a doctor) or injection, date, weight and pulse (this is if the record is from a clinic).</a:t>
            </a:r>
          </a:p>
          <a:p>
            <a:r>
              <a:rPr lang="en-ZA" dirty="0" smtClean="0"/>
              <a:t>Each medical record belongs to a particular citizen who can be identified by ID number and a citizen can have any number of records. </a:t>
            </a:r>
          </a:p>
          <a:p>
            <a:r>
              <a:rPr lang="en-ZA" dirty="0" smtClean="0"/>
              <a:t>The system can store and retrieve all information about the citizen. It can create a new medical record corresponding to each citizen. The medical record could either be a record from a doctor or a record from a clinic.</a:t>
            </a:r>
          </a:p>
          <a:p>
            <a:r>
              <a:rPr lang="en-ZA" dirty="0" smtClean="0"/>
              <a:t>Given a correct ID number, a citizen can print their medical records.</a:t>
            </a:r>
          </a:p>
          <a:p>
            <a:pPr>
              <a:buNone/>
            </a:pPr>
            <a:r>
              <a:rPr lang="en-ZA" dirty="0" smtClean="0"/>
              <a:t> </a:t>
            </a:r>
          </a:p>
          <a:p>
            <a:pPr>
              <a:buNone/>
            </a:pPr>
            <a:r>
              <a:rPr lang="en-ZA" dirty="0" smtClean="0"/>
              <a:t>(a) </a:t>
            </a:r>
            <a:r>
              <a:rPr lang="en-ZA" b="1" dirty="0" smtClean="0"/>
              <a:t>Draw a UML class diagram </a:t>
            </a:r>
            <a:r>
              <a:rPr lang="en-ZA" dirty="0" smtClean="0"/>
              <a:t>to illustrate all classes of the system and the relationships among them. In particular,</a:t>
            </a:r>
          </a:p>
          <a:p>
            <a:pPr lvl="1">
              <a:buNone/>
            </a:pPr>
            <a:r>
              <a:rPr lang="en-ZA" sz="3300" dirty="0" err="1" smtClean="0"/>
              <a:t>i.Identify</a:t>
            </a:r>
            <a:r>
              <a:rPr lang="en-ZA" sz="3300" dirty="0" smtClean="0"/>
              <a:t> </a:t>
            </a:r>
            <a:r>
              <a:rPr lang="en-ZA" sz="3300" b="1" dirty="0" smtClean="0"/>
              <a:t>the classes (there are 3 </a:t>
            </a:r>
            <a:r>
              <a:rPr lang="en-ZA" sz="3300" dirty="0" smtClean="0"/>
              <a:t>classes).[1]</a:t>
            </a:r>
          </a:p>
          <a:p>
            <a:pPr lvl="1">
              <a:buNone/>
            </a:pPr>
            <a:r>
              <a:rPr lang="en-ZA" sz="3300" dirty="0" err="1" smtClean="0"/>
              <a:t>ii.Draw</a:t>
            </a:r>
            <a:r>
              <a:rPr lang="en-ZA" sz="3300" dirty="0" smtClean="0"/>
              <a:t> a </a:t>
            </a:r>
            <a:r>
              <a:rPr lang="en-ZA" sz="3300" b="1" dirty="0" smtClean="0"/>
              <a:t>full class diagram for only one class</a:t>
            </a:r>
            <a:r>
              <a:rPr lang="en-ZA" sz="3300" dirty="0" smtClean="0"/>
              <a:t>.[2]</a:t>
            </a:r>
          </a:p>
          <a:p>
            <a:pPr lvl="1">
              <a:buNone/>
            </a:pPr>
            <a:r>
              <a:rPr lang="en-ZA" sz="3300" dirty="0" err="1" smtClean="0"/>
              <a:t>iii.Draw</a:t>
            </a:r>
            <a:r>
              <a:rPr lang="en-ZA" sz="3300" dirty="0" smtClean="0"/>
              <a:t> the </a:t>
            </a:r>
            <a:r>
              <a:rPr lang="en-ZA" sz="3300" b="1" dirty="0" smtClean="0"/>
              <a:t>relationship among the 3 classes</a:t>
            </a:r>
            <a:r>
              <a:rPr lang="en-ZA" sz="3300" dirty="0" smtClean="0"/>
              <a:t>.[2]</a:t>
            </a:r>
          </a:p>
          <a:p>
            <a:pPr lvl="1"/>
            <a:endParaRPr lang="en-ZA" dirty="0" smtClean="0"/>
          </a:p>
          <a:p>
            <a:endParaRPr lang="en-Z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Autofit/>
          </a:bodyPr>
          <a:lstStyle/>
          <a:p>
            <a:pPr marL="0" indent="0">
              <a:buNone/>
            </a:pPr>
            <a:r>
              <a:rPr lang="en-ZA" sz="1400" dirty="0" smtClean="0"/>
              <a:t>The SRC has asked you to create an online “dashboard” for UCT students. This will enable students to quickly and easily see their academic situation anywhere, any time. In addition, if the student has outstanding fees (not yet paid), then it will also show information about this. </a:t>
            </a:r>
          </a:p>
          <a:p>
            <a:pPr marL="0" indent="0">
              <a:buNone/>
            </a:pPr>
            <a:r>
              <a:rPr lang="en-ZA" sz="1400" dirty="0" smtClean="0"/>
              <a:t>The system will show to a student, for each course they are registered in, their current mark for this course and also the class average and highest mark in that course. If a student owes the university money, then the system will also show the amount of money owed, the date it is (or was) due, and the address to which the bills are being sent (res or home or bursar, for example). </a:t>
            </a:r>
          </a:p>
          <a:p>
            <a:pPr marL="0" indent="0">
              <a:buNone/>
            </a:pPr>
            <a:r>
              <a:rPr lang="en-ZA" sz="1400" dirty="0" smtClean="0"/>
              <a:t>(a)  Assume that the system will have two classes: Student to manage a student's information and finances and Course to manage a course and marks. Draw a class diagram to represent the system. You may assume other variables/methods that you think are necessary to complete your class diagram. [5] </a:t>
            </a:r>
          </a:p>
          <a:p>
            <a:pPr marL="0" indent="0">
              <a:buNone/>
            </a:pPr>
            <a:r>
              <a:rPr lang="en-ZA" sz="1400" dirty="0" smtClean="0"/>
              <a:t>(b)  Suppose your friend had built this system using a class Student and its subclass </a:t>
            </a:r>
            <a:r>
              <a:rPr lang="en-ZA" sz="1400" dirty="0" err="1" smtClean="0"/>
              <a:t>OwingStudent</a:t>
            </a:r>
            <a:r>
              <a:rPr lang="en-ZA" sz="1400" dirty="0" smtClean="0"/>
              <a:t> (to represent a student with unpaid fees) instead of integrating all information into one class. There is no fee amount, date or address variable in Student (these are only in </a:t>
            </a:r>
            <a:r>
              <a:rPr lang="en-ZA" sz="1400" dirty="0" err="1" smtClean="0"/>
              <a:t>OwingStudent</a:t>
            </a:r>
            <a:r>
              <a:rPr lang="en-ZA" sz="1400" dirty="0" smtClean="0"/>
              <a:t>). </a:t>
            </a:r>
          </a:p>
          <a:p>
            <a:pPr marL="0" indent="0">
              <a:buNone/>
            </a:pPr>
            <a:r>
              <a:rPr lang="en-ZA" sz="1400" dirty="0" smtClean="0"/>
              <a:t>Write a method that, given a Student as parameter, prints "Possible Grad Problem" if that student may be unable to graduate -either because your friend's </a:t>
            </a:r>
            <a:r>
              <a:rPr lang="en-ZA" sz="1400" dirty="0" err="1" smtClean="0"/>
              <a:t>boolean</a:t>
            </a:r>
            <a:r>
              <a:rPr lang="en-ZA" sz="1400" dirty="0" smtClean="0"/>
              <a:t> method passing() in Student returns false, or because of unpaid fees (or both). [5] </a:t>
            </a:r>
          </a:p>
          <a:p>
            <a:pPr marL="0" indent="0">
              <a:buNone/>
            </a:pPr>
            <a:r>
              <a:rPr lang="en-ZA" sz="1400" dirty="0" smtClean="0"/>
              <a:t>(c)  Draw a diagram of a doubly linked list that contains nodes with data items of type String that contains the name, surname, and number of a student, as well as of type double that contains the outstanding fees of a student. Include an instance variable named head to indicate the beginning of the list. Insert the following nodes, in sorted order into the linked list: Marco, </a:t>
            </a:r>
            <a:r>
              <a:rPr lang="en-ZA" sz="1400" dirty="0" err="1" smtClean="0"/>
              <a:t>Bossi</a:t>
            </a:r>
            <a:r>
              <a:rPr lang="en-ZA" sz="1400" dirty="0" smtClean="0"/>
              <a:t>, MARBOS002, 0.0; Chika, Chika, CHICHI001, 12000.0; </a:t>
            </a:r>
            <a:r>
              <a:rPr lang="en-ZA" sz="1400" dirty="0" err="1" smtClean="0"/>
              <a:t>Bertina</a:t>
            </a:r>
            <a:r>
              <a:rPr lang="en-ZA" sz="1400" dirty="0" smtClean="0"/>
              <a:t>, Vusani, BERVUS001, 0.0. [2] </a:t>
            </a:r>
          </a:p>
          <a:p>
            <a:pPr marL="0" indent="0">
              <a:buNone/>
            </a:pPr>
            <a:r>
              <a:rPr lang="en-ZA" sz="1400" dirty="0" smtClean="0"/>
              <a:t>(d)  Redraw the diagram created in Question (c) above after inserting a node containing Paul, Chaka, PAUCHA001, 0.0 in a sorted version of the linked list obtained in Question (c). Clearly show all the changes you make during the insertion AND state, in Java or pseudo-code, what instructions you would use to implement this insertion. [3] </a:t>
            </a:r>
          </a:p>
          <a:p>
            <a:pPr marL="0" indent="0">
              <a:buNone/>
            </a:pPr>
            <a:r>
              <a:rPr lang="en-ZA" sz="1400" dirty="0" smtClean="0"/>
              <a:t>(e)  Give 3 major professional issues that arise in designing this application, and discuss how any one of these could be handled. [5]</a:t>
            </a:r>
            <a:endParaRPr lang="en-ZA"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Autofit/>
          </a:bodyPr>
          <a:lstStyle/>
          <a:p>
            <a:pPr marL="0" indent="0">
              <a:buNone/>
            </a:pPr>
            <a:r>
              <a:rPr lang="en-ZA" sz="2000" dirty="0" smtClean="0">
                <a:solidFill>
                  <a:srgbClr val="C00000"/>
                </a:solidFill>
              </a:rPr>
              <a:t>The SRC has asked you to create an online “dashboard” for UCT students. This will enable students to quickly and easily see their academic situation anywhere, any time. In addition, if the student has outstanding fees (not yet paid), then it will also show information about this. </a:t>
            </a:r>
          </a:p>
          <a:p>
            <a:pPr marL="0" indent="0">
              <a:buNone/>
            </a:pPr>
            <a:r>
              <a:rPr lang="en-ZA" sz="2000" dirty="0" smtClean="0">
                <a:solidFill>
                  <a:srgbClr val="C00000"/>
                </a:solidFill>
              </a:rPr>
              <a:t>The system will show to a student, for each course they are registered in, their current mark for this course and also the class average and highest mark in that course. If a student owes the university money, then the system will also show the amount of money owed, the date it is (or was) due, and the address to which the bills are being sent (res or home or bursar, for example). </a:t>
            </a:r>
          </a:p>
          <a:p>
            <a:pPr>
              <a:buAutoNum type="alphaLcParenBoth"/>
            </a:pPr>
            <a:r>
              <a:rPr lang="en-ZA" sz="2000" dirty="0" smtClean="0"/>
              <a:t>Assume that the system will have two classes:</a:t>
            </a:r>
            <a:r>
              <a:rPr lang="en-ZA" sz="2000" b="1" dirty="0" smtClean="0"/>
              <a:t> Student </a:t>
            </a:r>
            <a:r>
              <a:rPr lang="en-ZA" sz="2000" dirty="0" smtClean="0"/>
              <a:t>to manage a student's information and finances and </a:t>
            </a:r>
            <a:r>
              <a:rPr lang="en-ZA" sz="2000" b="1" dirty="0" smtClean="0"/>
              <a:t>Course </a:t>
            </a:r>
            <a:r>
              <a:rPr lang="en-ZA" sz="2000" dirty="0" smtClean="0"/>
              <a:t>to manage a course and marks. Draw a class diagram to represent the system. You may assume other variables/methods that you think are necessary to complete your class diagram. [5] </a:t>
            </a:r>
          </a:p>
          <a:p>
            <a:pPr>
              <a:buNone/>
            </a:pPr>
            <a:endParaRPr lang="en-ZA"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Ethics &amp; Professionalism</a:t>
            </a:r>
            <a:endParaRPr lang="en-ZA" dirty="0"/>
          </a:p>
        </p:txBody>
      </p:sp>
      <p:sp>
        <p:nvSpPr>
          <p:cNvPr id="3" name="Subtitle 2"/>
          <p:cNvSpPr>
            <a:spLocks noGrp="1"/>
          </p:cNvSpPr>
          <p:nvPr>
            <p:ph type="subTitle" idx="1"/>
          </p:nvPr>
        </p:nvSpPr>
        <p:spPr/>
        <p:txBody>
          <a:bodyPr/>
          <a:lstStyle/>
          <a:p>
            <a:endParaRPr lang="en-ZA" dirty="0"/>
          </a:p>
          <a:p>
            <a:r>
              <a:rPr lang="en-ZA" dirty="0" smtClean="0">
                <a:solidFill>
                  <a:srgbClr val="0000CC"/>
                </a:solidFill>
              </a:rPr>
              <a:t>Outcomes and Review</a:t>
            </a:r>
            <a:endParaRPr lang="en-ZA" dirty="0">
              <a:solidFill>
                <a:srgbClr val="0000CC"/>
              </a:solidFill>
            </a:endParaRPr>
          </a:p>
        </p:txBody>
      </p:sp>
    </p:spTree>
    <p:extLst>
      <p:ext uri="{BB962C8B-B14F-4D97-AF65-F5344CB8AC3E}">
        <p14:creationId xmlns:p14="http://schemas.microsoft.com/office/powerpoint/2010/main" xmlns="" val="3867134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Autofit/>
          </a:bodyPr>
          <a:lstStyle/>
          <a:p>
            <a:pPr marL="0" indent="0">
              <a:buNone/>
            </a:pPr>
            <a:r>
              <a:rPr lang="en-ZA" sz="2000" dirty="0" smtClean="0">
                <a:solidFill>
                  <a:srgbClr val="C00000"/>
                </a:solidFill>
              </a:rPr>
              <a:t>The SRC has asked you to create an online “dashboard” for UCT students. This will enable students to quickly and easily see their academic situation anywhere, any time. In addition, if the student has outstanding fees (not yet paid), then it will also show information about this. </a:t>
            </a:r>
          </a:p>
          <a:p>
            <a:pPr marL="0" indent="0">
              <a:buNone/>
            </a:pPr>
            <a:r>
              <a:rPr lang="en-ZA" sz="2000" dirty="0" smtClean="0">
                <a:solidFill>
                  <a:srgbClr val="C00000"/>
                </a:solidFill>
              </a:rPr>
              <a:t>The system will show to a student, for each course they are registered in, their current mark for this course and also the class average and highest mark in that course. If a student owes the university money, then the system will also show the amount of money owed, the date it is (or was) due, and the address to which the bills are being sent (res or home or bursar, for example). </a:t>
            </a:r>
          </a:p>
          <a:p>
            <a:pPr marL="0" indent="0">
              <a:buNone/>
            </a:pPr>
            <a:r>
              <a:rPr lang="en-ZA" sz="2000" dirty="0" smtClean="0"/>
              <a:t>(b)  Suppose your friend had built this system using </a:t>
            </a:r>
            <a:r>
              <a:rPr lang="en-ZA" sz="2000" b="1" dirty="0" smtClean="0"/>
              <a:t>a class Student and its subclass </a:t>
            </a:r>
            <a:r>
              <a:rPr lang="en-ZA" sz="2000" b="1" dirty="0" err="1" smtClean="0"/>
              <a:t>OwingStudent</a:t>
            </a:r>
            <a:r>
              <a:rPr lang="en-ZA" sz="2000" b="1" dirty="0" smtClean="0"/>
              <a:t> </a:t>
            </a:r>
            <a:r>
              <a:rPr lang="en-ZA" sz="2000" dirty="0" smtClean="0"/>
              <a:t>(to represent a student with unpaid fees) instead of integrating all information into one class. There is no fee amount, date or address variable in Student (these are only in </a:t>
            </a:r>
            <a:r>
              <a:rPr lang="en-ZA" sz="2000" dirty="0" err="1" smtClean="0"/>
              <a:t>OwingStudent</a:t>
            </a:r>
            <a:r>
              <a:rPr lang="en-ZA" sz="2000" dirty="0" smtClean="0"/>
              <a:t>). </a:t>
            </a:r>
          </a:p>
          <a:p>
            <a:pPr marL="0" indent="0">
              <a:buNone/>
            </a:pPr>
            <a:r>
              <a:rPr lang="en-ZA" sz="2000" b="1" dirty="0" smtClean="0"/>
              <a:t>Write a method </a:t>
            </a:r>
            <a:r>
              <a:rPr lang="en-ZA" sz="2000" dirty="0" smtClean="0"/>
              <a:t>that, given a Student as parameter, prints "Possible Grad Problem" if that student may be unable to graduate -either because your friend's </a:t>
            </a:r>
            <a:r>
              <a:rPr lang="en-ZA" sz="2000" dirty="0" err="1" smtClean="0"/>
              <a:t>boolean</a:t>
            </a:r>
            <a:r>
              <a:rPr lang="en-ZA" sz="2000" dirty="0" smtClean="0"/>
              <a:t> method passing() in Student returns false, or because of unpaid fees (or both). [5]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Autofit/>
          </a:bodyPr>
          <a:lstStyle/>
          <a:p>
            <a:pPr marL="0" indent="0">
              <a:buNone/>
            </a:pPr>
            <a:r>
              <a:rPr lang="en-ZA" sz="2000" dirty="0" smtClean="0">
                <a:solidFill>
                  <a:srgbClr val="C00000"/>
                </a:solidFill>
              </a:rPr>
              <a:t>The SRC has asked you to create an online “dashboard” for UCT students. This will enable students to quickly and easily see their academic situation anywhere, any time. In addition, if the student has outstanding fees (not yet paid), then it will also show information about this. </a:t>
            </a:r>
          </a:p>
          <a:p>
            <a:pPr marL="0" indent="0">
              <a:buNone/>
            </a:pPr>
            <a:r>
              <a:rPr lang="en-ZA" sz="2000" dirty="0" smtClean="0">
                <a:solidFill>
                  <a:srgbClr val="C00000"/>
                </a:solidFill>
              </a:rPr>
              <a:t>The system will show to a student, for each course they are registered in, their current mark for this course and also the class average and highest mark in that course. If a student owes the university money, then the system will also show the amount of money owed, the date it is (or was) due, and the address to which the bills are being sent (res or home or bursar, for example). </a:t>
            </a:r>
          </a:p>
          <a:p>
            <a:pPr marL="0" indent="0">
              <a:buNone/>
            </a:pPr>
            <a:r>
              <a:rPr lang="en-ZA" sz="2000" dirty="0" smtClean="0"/>
              <a:t>(c)  Draw a </a:t>
            </a:r>
            <a:r>
              <a:rPr lang="en-ZA" sz="2000" b="1" dirty="0" smtClean="0"/>
              <a:t>diagram of a doubly linked list </a:t>
            </a:r>
            <a:r>
              <a:rPr lang="en-ZA" sz="2000" dirty="0" smtClean="0"/>
              <a:t>that contains nodes with data items of type String that contains the name, surname, and number of a student, as well as of type double that contains the outstanding fees of a student. Include </a:t>
            </a:r>
            <a:r>
              <a:rPr lang="en-ZA" sz="2000" b="1" dirty="0" smtClean="0"/>
              <a:t>an instance variable named head </a:t>
            </a:r>
            <a:r>
              <a:rPr lang="en-ZA" sz="2000" dirty="0" smtClean="0"/>
              <a:t>to indicate the beginning of the list. Insert the following nodes, in sorted order into the linked list: MARBOS002, 0.0; CHICHI001; BERVUS001, 0.0. [2] </a:t>
            </a:r>
          </a:p>
          <a:p>
            <a:pPr marL="0" indent="0">
              <a:buNone/>
            </a:pPr>
            <a:r>
              <a:rPr lang="en-ZA" sz="2000" dirty="0" smtClean="0"/>
              <a:t>(d)  Redraw the diagram in (c) after inserting a node </a:t>
            </a:r>
            <a:r>
              <a:rPr lang="en-ZA" sz="2000" smtClean="0"/>
              <a:t>for PAUCHA001</a:t>
            </a:r>
            <a:r>
              <a:rPr lang="en-ZA" sz="2000" dirty="0" smtClean="0"/>
              <a:t>, 0.0 in a sorted version of the linked list obtained in Question (c). Clearly show all changes you make during the insertion AND state, in </a:t>
            </a:r>
            <a:r>
              <a:rPr lang="en-ZA" sz="2000" b="1" dirty="0" smtClean="0"/>
              <a:t>Java or pseudo-code</a:t>
            </a:r>
            <a:r>
              <a:rPr lang="en-ZA" sz="2000" dirty="0" smtClean="0"/>
              <a:t>, what instructions you would use to implement this insertion. [3]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Computer Science  senior UG</a:t>
            </a:r>
            <a:br>
              <a:rPr lang="en-ZA" dirty="0" smtClean="0"/>
            </a:br>
            <a:r>
              <a:rPr lang="en-ZA" dirty="0" smtClean="0"/>
              <a:t>(typical class size in brackets)</a:t>
            </a:r>
            <a:endParaRPr lang="en-ZA" dirty="0"/>
          </a:p>
        </p:txBody>
      </p:sp>
      <p:sp>
        <p:nvSpPr>
          <p:cNvPr id="3" name="Content Placeholder 2"/>
          <p:cNvSpPr>
            <a:spLocks noGrp="1"/>
          </p:cNvSpPr>
          <p:nvPr>
            <p:ph idx="1"/>
          </p:nvPr>
        </p:nvSpPr>
        <p:spPr>
          <a:xfrm>
            <a:off x="457200" y="1905000"/>
            <a:ext cx="8382000" cy="4221163"/>
          </a:xfrm>
        </p:spPr>
        <p:txBody>
          <a:bodyPr>
            <a:normAutofit/>
          </a:bodyPr>
          <a:lstStyle/>
          <a:p>
            <a:r>
              <a:rPr lang="en-ZA" sz="2800" dirty="0" smtClean="0">
                <a:solidFill>
                  <a:srgbClr val="0000CC"/>
                </a:solidFill>
              </a:rPr>
              <a:t>CSC2001F = data structures &amp; databases  (150)</a:t>
            </a:r>
          </a:p>
          <a:p>
            <a:r>
              <a:rPr lang="en-ZA" sz="2800" dirty="0" smtClean="0">
                <a:solidFill>
                  <a:srgbClr val="0000CC"/>
                </a:solidFill>
              </a:rPr>
              <a:t>CSC2002S = mobile &amp; </a:t>
            </a:r>
            <a:r>
              <a:rPr lang="en-ZA" sz="2800" dirty="0" err="1" smtClean="0">
                <a:solidFill>
                  <a:srgbClr val="0000CC"/>
                </a:solidFill>
              </a:rPr>
              <a:t>multicore</a:t>
            </a:r>
            <a:r>
              <a:rPr lang="en-ZA" sz="2800" dirty="0" smtClean="0">
                <a:solidFill>
                  <a:srgbClr val="0000CC"/>
                </a:solidFill>
              </a:rPr>
              <a:t> programming (150)</a:t>
            </a:r>
          </a:p>
          <a:p>
            <a:r>
              <a:rPr lang="en-ZA" sz="2800" dirty="0" smtClean="0">
                <a:solidFill>
                  <a:srgbClr val="C00000"/>
                </a:solidFill>
              </a:rPr>
              <a:t>CSC2003S = game design, 2D game programming (50)</a:t>
            </a:r>
          </a:p>
          <a:p>
            <a:endParaRPr lang="en-ZA" sz="2800" dirty="0" smtClean="0"/>
          </a:p>
          <a:p>
            <a:r>
              <a:rPr lang="en-ZA" sz="2800" dirty="0" smtClean="0">
                <a:solidFill>
                  <a:srgbClr val="0000CC"/>
                </a:solidFill>
              </a:rPr>
              <a:t>CSC3002F = networks, operating systems, </a:t>
            </a:r>
            <a:r>
              <a:rPr lang="en-ZA" sz="2800" dirty="0" err="1" smtClean="0">
                <a:solidFill>
                  <a:srgbClr val="0000CC"/>
                </a:solidFill>
              </a:rPr>
              <a:t>func.prog</a:t>
            </a:r>
            <a:r>
              <a:rPr lang="en-ZA" sz="2800" dirty="0" smtClean="0">
                <a:solidFill>
                  <a:srgbClr val="0000CC"/>
                </a:solidFill>
              </a:rPr>
              <a:t>.</a:t>
            </a:r>
          </a:p>
          <a:p>
            <a:r>
              <a:rPr lang="en-ZA" sz="2800" dirty="0" smtClean="0">
                <a:solidFill>
                  <a:srgbClr val="0000CC"/>
                </a:solidFill>
              </a:rPr>
              <a:t>CSC3003S = s/w eng, compilers, algorithms (100)</a:t>
            </a:r>
          </a:p>
          <a:p>
            <a:r>
              <a:rPr lang="en-ZA" sz="2800" dirty="0" smtClean="0">
                <a:solidFill>
                  <a:srgbClr val="C00000"/>
                </a:solidFill>
              </a:rPr>
              <a:t>CSC3022H = C++, machine learning (50)</a:t>
            </a:r>
          </a:p>
          <a:p>
            <a:r>
              <a:rPr lang="en-ZA" sz="2800" dirty="0" smtClean="0">
                <a:solidFill>
                  <a:srgbClr val="C00000"/>
                </a:solidFill>
              </a:rPr>
              <a:t>CSC3020H = 3D &amp; distributed games (25)</a:t>
            </a:r>
            <a:endParaRPr lang="en-ZA" dirty="0" smtClean="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descr="Lokemon-img0.png"/>
          <p:cNvPicPr>
            <a:picLocks noGrp="1" noChangeAspect="1"/>
          </p:cNvPicPr>
          <p:nvPr>
            <p:ph idx="1"/>
          </p:nvPr>
        </p:nvPicPr>
        <p:blipFill>
          <a:blip r:embed="rId3" cstate="print"/>
          <a:stretch>
            <a:fillRect/>
          </a:stretch>
        </p:blipFill>
        <p:spPr>
          <a:xfrm>
            <a:off x="323528" y="260648"/>
            <a:ext cx="2715578" cy="4525963"/>
          </a:xfrm>
        </p:spPr>
      </p:pic>
      <p:pic>
        <p:nvPicPr>
          <p:cNvPr id="5" name="Picture 4" descr="Lokemon-img1.png"/>
          <p:cNvPicPr>
            <a:picLocks noChangeAspect="1"/>
          </p:cNvPicPr>
          <p:nvPr/>
        </p:nvPicPr>
        <p:blipFill>
          <a:blip r:embed="rId4" cstate="print"/>
          <a:stretch>
            <a:fillRect/>
          </a:stretch>
        </p:blipFill>
        <p:spPr>
          <a:xfrm>
            <a:off x="2987824" y="188640"/>
            <a:ext cx="3335651" cy="5559418"/>
          </a:xfrm>
          <a:prstGeom prst="rect">
            <a:avLst/>
          </a:prstGeom>
        </p:spPr>
      </p:pic>
      <p:pic>
        <p:nvPicPr>
          <p:cNvPr id="6" name="Picture 5" descr="Lokemon-img2.png"/>
          <p:cNvPicPr>
            <a:picLocks noChangeAspect="1"/>
          </p:cNvPicPr>
          <p:nvPr/>
        </p:nvPicPr>
        <p:blipFill>
          <a:blip r:embed="rId5" cstate="print"/>
          <a:stretch>
            <a:fillRect/>
          </a:stretch>
        </p:blipFill>
        <p:spPr>
          <a:xfrm>
            <a:off x="179512" y="1484784"/>
            <a:ext cx="3047619" cy="5079365"/>
          </a:xfrm>
          <a:prstGeom prst="rect">
            <a:avLst/>
          </a:prstGeom>
        </p:spPr>
      </p:pic>
      <p:pic>
        <p:nvPicPr>
          <p:cNvPr id="7" name="Picture 6" descr="Lokemon-img3.jpg"/>
          <p:cNvPicPr>
            <a:picLocks noChangeAspect="1"/>
          </p:cNvPicPr>
          <p:nvPr/>
        </p:nvPicPr>
        <p:blipFill>
          <a:blip r:embed="rId6" cstate="print"/>
          <a:stretch>
            <a:fillRect/>
          </a:stretch>
        </p:blipFill>
        <p:spPr>
          <a:xfrm>
            <a:off x="6275344" y="764704"/>
            <a:ext cx="2868656" cy="57664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rontal view of house from rd"/>
          <p:cNvPicPr>
            <a:picLocks noGrp="1" noChangeAspect="1" noChangeArrowheads="1"/>
          </p:cNvPicPr>
          <p:nvPr>
            <p:ph sz="half" idx="1"/>
          </p:nvPr>
        </p:nvPicPr>
        <p:blipFill>
          <a:blip r:embed="rId3" cstate="print"/>
          <a:srcRect/>
          <a:stretch>
            <a:fillRect/>
          </a:stretch>
        </p:blipFill>
        <p:spPr>
          <a:xfrm>
            <a:off x="395536" y="3573016"/>
            <a:ext cx="4032448" cy="2952750"/>
          </a:xfrm>
          <a:noFill/>
          <a:ln>
            <a:solidFill>
              <a:schemeClr val="tx1"/>
            </a:solidFill>
          </a:ln>
        </p:spPr>
      </p:pic>
      <p:sp>
        <p:nvSpPr>
          <p:cNvPr id="11267" name="Text Box 3"/>
          <p:cNvSpPr txBox="1">
            <a:spLocks noChangeArrowheads="1"/>
          </p:cNvSpPr>
          <p:nvPr/>
        </p:nvSpPr>
        <p:spPr bwMode="auto">
          <a:xfrm>
            <a:off x="539750" y="2276475"/>
            <a:ext cx="2952750" cy="1066800"/>
          </a:xfrm>
          <a:prstGeom prst="rect">
            <a:avLst/>
          </a:prstGeom>
          <a:noFill/>
          <a:ln w="9525">
            <a:noFill/>
            <a:miter lim="800000"/>
            <a:headEnd/>
            <a:tailEnd/>
          </a:ln>
        </p:spPr>
        <p:txBody>
          <a:bodyPr>
            <a:spAutoFit/>
          </a:bodyPr>
          <a:lstStyle/>
          <a:p>
            <a:pPr>
              <a:spcBef>
                <a:spcPct val="50000"/>
              </a:spcBef>
            </a:pPr>
            <a:r>
              <a:rPr lang="en-ZA" sz="3200"/>
              <a:t>Council house in Mannenberg</a:t>
            </a:r>
          </a:p>
        </p:txBody>
      </p:sp>
      <p:pic>
        <p:nvPicPr>
          <p:cNvPr id="11269" name="Picture 5" descr="outside andile stands at door"/>
          <p:cNvPicPr>
            <a:picLocks noGrp="1" noChangeAspect="1" noChangeArrowheads="1"/>
          </p:cNvPicPr>
          <p:nvPr>
            <p:ph sz="quarter" idx="3"/>
          </p:nvPr>
        </p:nvPicPr>
        <p:blipFill>
          <a:blip r:embed="rId4" cstate="print"/>
          <a:srcRect/>
          <a:stretch>
            <a:fillRect/>
          </a:stretch>
        </p:blipFill>
        <p:spPr>
          <a:xfrm>
            <a:off x="4607925" y="3264722"/>
            <a:ext cx="4248472" cy="3312368"/>
          </a:xfrm>
          <a:noFill/>
          <a:ln>
            <a:solidFill>
              <a:schemeClr val="tx1"/>
            </a:solidFill>
          </a:ln>
        </p:spPr>
      </p:pic>
      <p:sp>
        <p:nvSpPr>
          <p:cNvPr id="11270" name="Text Box 9"/>
          <p:cNvSpPr txBox="1">
            <a:spLocks noChangeArrowheads="1"/>
          </p:cNvSpPr>
          <p:nvPr/>
        </p:nvSpPr>
        <p:spPr bwMode="auto">
          <a:xfrm>
            <a:off x="395288" y="549275"/>
            <a:ext cx="3240087" cy="1311275"/>
          </a:xfrm>
          <a:prstGeom prst="rect">
            <a:avLst/>
          </a:prstGeom>
          <a:noFill/>
          <a:ln w="9525">
            <a:noFill/>
            <a:miter lim="800000"/>
            <a:headEnd/>
            <a:tailEnd/>
          </a:ln>
        </p:spPr>
        <p:txBody>
          <a:bodyPr>
            <a:spAutoFit/>
          </a:bodyPr>
          <a:lstStyle/>
          <a:p>
            <a:pPr algn="ctr">
              <a:spcBef>
                <a:spcPct val="50000"/>
              </a:spcBef>
            </a:pPr>
            <a:r>
              <a:rPr lang="en-ZA" sz="4000"/>
              <a:t>Virtual Environment</a:t>
            </a:r>
            <a:endParaRPr lang="en-GB" sz="4000"/>
          </a:p>
        </p:txBody>
      </p:sp>
      <p:pic>
        <p:nvPicPr>
          <p:cNvPr id="7" name="Picture 3" descr="Andile 002"/>
          <p:cNvPicPr>
            <a:picLocks noGrp="1" noChangeAspect="1" noChangeArrowheads="1"/>
          </p:cNvPicPr>
          <p:nvPr>
            <p:ph sz="half" idx="1"/>
          </p:nvPr>
        </p:nvPicPr>
        <p:blipFill>
          <a:blip r:embed="rId5" cstate="print"/>
          <a:srcRect/>
          <a:stretch>
            <a:fillRect/>
          </a:stretch>
        </p:blipFill>
        <p:spPr>
          <a:xfrm>
            <a:off x="539552" y="159792"/>
            <a:ext cx="3413833" cy="3197200"/>
          </a:xfrm>
          <a:noFill/>
          <a:ln>
            <a:solidFill>
              <a:schemeClr val="tx1"/>
            </a:solidFill>
          </a:ln>
        </p:spPr>
      </p:pic>
      <p:pic>
        <p:nvPicPr>
          <p:cNvPr id="8" name="Picture 4" descr="lounge andile speaks (cropped)"/>
          <p:cNvPicPr>
            <a:picLocks noGrp="1" noChangeAspect="1" noChangeArrowheads="1"/>
          </p:cNvPicPr>
          <p:nvPr>
            <p:ph sz="half" idx="2"/>
          </p:nvPr>
        </p:nvPicPr>
        <p:blipFill>
          <a:blip r:embed="rId6" cstate="print"/>
          <a:srcRect/>
          <a:stretch>
            <a:fillRect/>
          </a:stretch>
        </p:blipFill>
        <p:spPr>
          <a:xfrm>
            <a:off x="4871999" y="97227"/>
            <a:ext cx="3671887" cy="2880320"/>
          </a:xfrm>
          <a:noFill/>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_preview_miningRobot.png"/>
          <p:cNvPicPr>
            <a:picLocks noChangeAspect="1"/>
          </p:cNvPicPr>
          <p:nvPr/>
        </p:nvPicPr>
        <p:blipFill>
          <a:blip r:embed="rId3" cstate="print"/>
          <a:stretch>
            <a:fillRect/>
          </a:stretch>
        </p:blipFill>
        <p:spPr>
          <a:xfrm>
            <a:off x="683568" y="1484784"/>
            <a:ext cx="7977519" cy="381642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descr="ReadingProjHons.bmp"/>
          <p:cNvPicPr>
            <a:picLocks noChangeAspect="1"/>
          </p:cNvPicPr>
          <p:nvPr/>
        </p:nvPicPr>
        <p:blipFill>
          <a:blip r:embed="rId3" cstate="print"/>
          <a:stretch>
            <a:fillRect/>
          </a:stretch>
        </p:blipFill>
        <p:spPr>
          <a:xfrm>
            <a:off x="327989" y="260648"/>
            <a:ext cx="8620352" cy="604867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_preview_ComputationalChem.png"/>
          <p:cNvPicPr>
            <a:picLocks noGrp="1" noChangeAspect="1"/>
          </p:cNvPicPr>
          <p:nvPr>
            <p:ph idx="1"/>
          </p:nvPr>
        </p:nvPicPr>
        <p:blipFill>
          <a:blip r:embed="rId3" cstate="print"/>
          <a:stretch>
            <a:fillRect/>
          </a:stretch>
        </p:blipFill>
        <p:spPr>
          <a:xfrm>
            <a:off x="1763688" y="548680"/>
            <a:ext cx="5400600" cy="5853528"/>
          </a:xfrm>
          <a:ln>
            <a:solidFill>
              <a:schemeClr val="tx1"/>
            </a:solid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descr="image_preview_KyleWilliams.png"/>
          <p:cNvPicPr>
            <a:picLocks noChangeAspect="1"/>
          </p:cNvPicPr>
          <p:nvPr/>
        </p:nvPicPr>
        <p:blipFill>
          <a:blip r:embed="rId3" cstate="print"/>
          <a:stretch>
            <a:fillRect/>
          </a:stretch>
        </p:blipFill>
        <p:spPr>
          <a:xfrm>
            <a:off x="467544" y="332656"/>
            <a:ext cx="8352928" cy="640871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Learning outcomes</a:t>
            </a:r>
            <a:endParaRPr lang="en-ZA" dirty="0"/>
          </a:p>
        </p:txBody>
      </p:sp>
      <p:sp>
        <p:nvSpPr>
          <p:cNvPr id="3" name="Content Placeholder 2"/>
          <p:cNvSpPr>
            <a:spLocks noGrp="1"/>
          </p:cNvSpPr>
          <p:nvPr>
            <p:ph idx="1"/>
          </p:nvPr>
        </p:nvSpPr>
        <p:spPr/>
        <p:txBody>
          <a:bodyPr>
            <a:normAutofit fontScale="85000" lnSpcReduction="10000"/>
          </a:bodyPr>
          <a:lstStyle/>
          <a:p>
            <a:r>
              <a:rPr lang="en-ZA" dirty="0" smtClean="0"/>
              <a:t>Be aware of and </a:t>
            </a:r>
            <a:r>
              <a:rPr lang="en-ZA" b="1" dirty="0" smtClean="0"/>
              <a:t>sensitive to ethical dilemmas</a:t>
            </a:r>
            <a:r>
              <a:rPr lang="en-ZA" dirty="0" smtClean="0"/>
              <a:t>, legal restrictions and professional codes in computing</a:t>
            </a:r>
          </a:p>
          <a:p>
            <a:r>
              <a:rPr lang="en-ZA" dirty="0" smtClean="0"/>
              <a:t>Understand what it means to be a profession and a </a:t>
            </a:r>
            <a:r>
              <a:rPr lang="en-ZA" b="1" dirty="0" smtClean="0"/>
              <a:t>professional</a:t>
            </a:r>
            <a:r>
              <a:rPr lang="en-ZA" dirty="0" smtClean="0"/>
              <a:t>, and the associated benefits and responsibilities</a:t>
            </a:r>
          </a:p>
          <a:p>
            <a:r>
              <a:rPr lang="en-ZA" dirty="0" smtClean="0"/>
              <a:t>Know and understand why computing is regarded by some as</a:t>
            </a:r>
            <a:r>
              <a:rPr lang="en-ZA" b="1" dirty="0" smtClean="0"/>
              <a:t> different/special </a:t>
            </a:r>
            <a:r>
              <a:rPr lang="en-ZA" dirty="0" smtClean="0"/>
              <a:t>with regard to ethics, professionalism, copyright, trade secrecy and patenting</a:t>
            </a:r>
          </a:p>
          <a:p>
            <a:r>
              <a:rPr lang="en-ZA" dirty="0" smtClean="0"/>
              <a:t>On reading about a possible computing scenario, be able to </a:t>
            </a:r>
            <a:r>
              <a:rPr lang="en-ZA" b="1" dirty="0" smtClean="0"/>
              <a:t>identify and discuss the ethical &amp; professional issues </a:t>
            </a:r>
            <a:r>
              <a:rPr lang="en-ZA" dirty="0" smtClean="0"/>
              <a:t>it raises and know how to address them</a:t>
            </a:r>
          </a:p>
          <a:p>
            <a:endParaRPr lang="en-ZA" dirty="0"/>
          </a:p>
        </p:txBody>
      </p:sp>
    </p:spTree>
    <p:extLst>
      <p:ext uri="{BB962C8B-B14F-4D97-AF65-F5344CB8AC3E}">
        <p14:creationId xmlns:p14="http://schemas.microsoft.com/office/powerpoint/2010/main" xmlns="" val="3615734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examinable in Ethics</a:t>
            </a:r>
            <a:endParaRPr lang="en-ZA" dirty="0"/>
          </a:p>
        </p:txBody>
      </p:sp>
      <p:sp>
        <p:nvSpPr>
          <p:cNvPr id="3" name="Content Placeholder 2"/>
          <p:cNvSpPr>
            <a:spLocks noGrp="1"/>
          </p:cNvSpPr>
          <p:nvPr>
            <p:ph idx="1"/>
          </p:nvPr>
        </p:nvSpPr>
        <p:spPr/>
        <p:txBody>
          <a:bodyPr>
            <a:normAutofit/>
          </a:bodyPr>
          <a:lstStyle/>
          <a:p>
            <a:endParaRPr lang="en-ZA" dirty="0" smtClean="0"/>
          </a:p>
          <a:p>
            <a:r>
              <a:rPr lang="en-ZA" dirty="0" smtClean="0"/>
              <a:t>Everything that is on the 2012 slides i.e. the </a:t>
            </a:r>
            <a:r>
              <a:rPr lang="en-ZA" dirty="0" err="1" smtClean="0"/>
              <a:t>Vula</a:t>
            </a:r>
            <a:r>
              <a:rPr lang="en-ZA" dirty="0" smtClean="0"/>
              <a:t> </a:t>
            </a:r>
            <a:r>
              <a:rPr lang="en-ZA" dirty="0" err="1" smtClean="0"/>
              <a:t>powerpoint</a:t>
            </a:r>
            <a:r>
              <a:rPr lang="en-ZA" dirty="0" smtClean="0"/>
              <a:t> on Resources for “Ethics”</a:t>
            </a:r>
          </a:p>
          <a:p>
            <a:endParaRPr lang="en-ZA" dirty="0"/>
          </a:p>
          <a:p>
            <a:r>
              <a:rPr lang="en-ZA" dirty="0" smtClean="0"/>
              <a:t>Some slides have notes below</a:t>
            </a:r>
            <a:endParaRPr lang="en-ZA" dirty="0"/>
          </a:p>
        </p:txBody>
      </p:sp>
    </p:spTree>
    <p:extLst>
      <p:ext uri="{BB962C8B-B14F-4D97-AF65-F5344CB8AC3E}">
        <p14:creationId xmlns:p14="http://schemas.microsoft.com/office/powerpoint/2010/main" xmlns="" val="3732883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you should know			(1)</a:t>
            </a:r>
            <a:endParaRPr lang="en-ZA" dirty="0"/>
          </a:p>
        </p:txBody>
      </p:sp>
      <p:sp>
        <p:nvSpPr>
          <p:cNvPr id="3" name="Content Placeholder 2"/>
          <p:cNvSpPr>
            <a:spLocks noGrp="1"/>
          </p:cNvSpPr>
          <p:nvPr>
            <p:ph idx="1"/>
          </p:nvPr>
        </p:nvSpPr>
        <p:spPr/>
        <p:txBody>
          <a:bodyPr/>
          <a:lstStyle/>
          <a:p>
            <a:r>
              <a:rPr lang="en-ZA" dirty="0" smtClean="0"/>
              <a:t>New terminology in all parts of this module – be able to explain</a:t>
            </a:r>
            <a:r>
              <a:rPr lang="en-ZA" b="1" dirty="0" smtClean="0"/>
              <a:t> terms </a:t>
            </a:r>
            <a:r>
              <a:rPr lang="en-ZA" dirty="0" smtClean="0"/>
              <a:t>and concepts in your own words to show you understand them</a:t>
            </a:r>
          </a:p>
          <a:p>
            <a:r>
              <a:rPr lang="en-ZA" dirty="0" smtClean="0"/>
              <a:t>What is meant by ethics</a:t>
            </a:r>
          </a:p>
          <a:p>
            <a:r>
              <a:rPr lang="en-ZA" dirty="0" smtClean="0"/>
              <a:t>The difference between </a:t>
            </a:r>
            <a:r>
              <a:rPr lang="en-ZA" b="1" dirty="0" smtClean="0"/>
              <a:t>ethical and legal</a:t>
            </a:r>
          </a:p>
          <a:p>
            <a:r>
              <a:rPr lang="en-ZA" dirty="0" smtClean="0"/>
              <a:t>Arguments for &amp; against “computer ethics is special, different from ethics in other fields”</a:t>
            </a:r>
          </a:p>
          <a:p>
            <a:endParaRPr lang="en-ZA" dirty="0"/>
          </a:p>
        </p:txBody>
      </p:sp>
    </p:spTree>
    <p:extLst>
      <p:ext uri="{BB962C8B-B14F-4D97-AF65-F5344CB8AC3E}">
        <p14:creationId xmlns:p14="http://schemas.microsoft.com/office/powerpoint/2010/main" xmlns="" val="1485067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525963"/>
          </a:xfrm>
        </p:spPr>
        <p:txBody>
          <a:bodyPr/>
          <a:lstStyle/>
          <a:p>
            <a:pPr marL="0" indent="0">
              <a:buNone/>
            </a:pPr>
            <a:r>
              <a:rPr lang="en-ZA" dirty="0" smtClean="0"/>
              <a:t>How to analyse a given scenario/ethical dilemma</a:t>
            </a:r>
          </a:p>
          <a:p>
            <a:pPr lvl="1"/>
            <a:r>
              <a:rPr lang="en-ZA" dirty="0" smtClean="0"/>
              <a:t>List relevant facts &amp; stakeholders</a:t>
            </a:r>
          </a:p>
          <a:p>
            <a:pPr lvl="1"/>
            <a:r>
              <a:rPr lang="en-ZA" dirty="0" smtClean="0"/>
              <a:t>Outline at least 3 possible courses of action</a:t>
            </a:r>
          </a:p>
          <a:p>
            <a:pPr lvl="2"/>
            <a:r>
              <a:rPr lang="en-ZA" dirty="0" smtClean="0"/>
              <a:t>2 extremes and 1 comprise </a:t>
            </a:r>
          </a:p>
          <a:p>
            <a:pPr lvl="1"/>
            <a:r>
              <a:rPr lang="en-ZA" dirty="0" smtClean="0"/>
              <a:t>Analyse possible courses of action using</a:t>
            </a:r>
          </a:p>
          <a:p>
            <a:pPr lvl="2"/>
            <a:r>
              <a:rPr lang="en-ZA" dirty="0" smtClean="0"/>
              <a:t>Philosophical ethics / ethical theories (</a:t>
            </a:r>
            <a:r>
              <a:rPr lang="en-ZA" i="1" dirty="0" smtClean="0"/>
              <a:t>e.g. utilitarianism</a:t>
            </a:r>
            <a:r>
              <a:rPr lang="en-ZA" dirty="0" smtClean="0"/>
              <a:t>)</a:t>
            </a:r>
          </a:p>
          <a:p>
            <a:pPr lvl="2"/>
            <a:r>
              <a:rPr lang="en-ZA" dirty="0" smtClean="0"/>
              <a:t>Formal guidelines / codes of conduct / codes of practice</a:t>
            </a:r>
          </a:p>
          <a:p>
            <a:pPr lvl="2"/>
            <a:r>
              <a:rPr lang="en-ZA" dirty="0" smtClean="0"/>
              <a:t>Informal guidelines  (</a:t>
            </a:r>
            <a:r>
              <a:rPr lang="en-ZA" i="1" dirty="0" smtClean="0"/>
              <a:t>e.g. TV test</a:t>
            </a:r>
            <a:r>
              <a:rPr lang="en-ZA" dirty="0" smtClean="0"/>
              <a:t>)</a:t>
            </a:r>
          </a:p>
          <a:p>
            <a:pPr lvl="2"/>
            <a:r>
              <a:rPr lang="en-ZA" dirty="0" smtClean="0"/>
              <a:t>[a 4</a:t>
            </a:r>
            <a:r>
              <a:rPr lang="en-ZA" baseline="30000" dirty="0" smtClean="0"/>
              <a:t>th</a:t>
            </a:r>
            <a:r>
              <a:rPr lang="en-ZA" dirty="0" smtClean="0"/>
              <a:t> analysis is from a legal viewpoint, but not in exams]</a:t>
            </a:r>
          </a:p>
          <a:p>
            <a:pPr lvl="2"/>
            <a:endParaRPr lang="en-ZA" dirty="0" smtClean="0"/>
          </a:p>
          <a:p>
            <a:pPr lvl="2"/>
            <a:endParaRPr lang="en-ZA" dirty="0" smtClean="0"/>
          </a:p>
          <a:p>
            <a:pPr lvl="2"/>
            <a:endParaRPr lang="en-ZA" dirty="0" smtClean="0"/>
          </a:p>
          <a:p>
            <a:pPr lvl="2"/>
            <a:endParaRPr lang="en-ZA" dirty="0" smtClean="0"/>
          </a:p>
        </p:txBody>
      </p:sp>
      <p:sp>
        <p:nvSpPr>
          <p:cNvPr id="4" name="Title 1"/>
          <p:cNvSpPr>
            <a:spLocks noGrp="1"/>
          </p:cNvSpPr>
          <p:nvPr>
            <p:ph type="title"/>
          </p:nvPr>
        </p:nvSpPr>
        <p:spPr/>
        <p:txBody>
          <a:bodyPr/>
          <a:lstStyle/>
          <a:p>
            <a:r>
              <a:rPr lang="en-ZA" dirty="0" smtClean="0"/>
              <a:t>What you should know			(2)</a:t>
            </a:r>
            <a:endParaRPr lang="en-ZA" dirty="0"/>
          </a:p>
        </p:txBody>
      </p:sp>
    </p:spTree>
    <p:extLst>
      <p:ext uri="{BB962C8B-B14F-4D97-AF65-F5344CB8AC3E}">
        <p14:creationId xmlns:p14="http://schemas.microsoft.com/office/powerpoint/2010/main" xmlns="" val="4254771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648200"/>
          </a:xfrm>
        </p:spPr>
        <p:txBody>
          <a:bodyPr>
            <a:normAutofit/>
          </a:bodyPr>
          <a:lstStyle/>
          <a:p>
            <a:r>
              <a:rPr lang="en-ZA" dirty="0" smtClean="0"/>
              <a:t>what is a profession</a:t>
            </a:r>
          </a:p>
          <a:p>
            <a:r>
              <a:rPr lang="en-ZA" dirty="0" smtClean="0"/>
              <a:t>what are the advantages and disadvantages of becoming a profession</a:t>
            </a:r>
          </a:p>
          <a:p>
            <a:r>
              <a:rPr lang="en-ZA" dirty="0" smtClean="0"/>
              <a:t>arguments for &amp; against: “is computing a profession”</a:t>
            </a:r>
            <a:endParaRPr lang="en-ZA" dirty="0"/>
          </a:p>
          <a:p>
            <a:r>
              <a:rPr lang="en-ZA" dirty="0" smtClean="0"/>
              <a:t>the 5 professional relationships</a:t>
            </a:r>
          </a:p>
          <a:p>
            <a:pPr marL="0" indent="0">
              <a:buNone/>
            </a:pPr>
            <a:r>
              <a:rPr lang="en-ZA" dirty="0" smtClean="0"/>
              <a:t>(employer/employee, client, professional society, the public, fellow professionals)</a:t>
            </a:r>
          </a:p>
          <a:p>
            <a:pPr lvl="2"/>
            <a:endParaRPr lang="en-ZA" dirty="0" smtClean="0"/>
          </a:p>
          <a:p>
            <a:pPr lvl="2"/>
            <a:endParaRPr lang="en-ZA" dirty="0" smtClean="0"/>
          </a:p>
          <a:p>
            <a:pPr lvl="2"/>
            <a:endParaRPr lang="en-ZA" dirty="0" smtClean="0"/>
          </a:p>
          <a:p>
            <a:pPr lvl="2"/>
            <a:endParaRPr lang="en-ZA" dirty="0" smtClean="0"/>
          </a:p>
        </p:txBody>
      </p:sp>
      <p:sp>
        <p:nvSpPr>
          <p:cNvPr id="4" name="Title 1"/>
          <p:cNvSpPr>
            <a:spLocks noGrp="1"/>
          </p:cNvSpPr>
          <p:nvPr>
            <p:ph type="title"/>
          </p:nvPr>
        </p:nvSpPr>
        <p:spPr/>
        <p:txBody>
          <a:bodyPr/>
          <a:lstStyle/>
          <a:p>
            <a:r>
              <a:rPr lang="en-ZA" dirty="0" smtClean="0"/>
              <a:t>What you should know			(3)</a:t>
            </a:r>
            <a:endParaRPr lang="en-ZA" dirty="0"/>
          </a:p>
        </p:txBody>
      </p:sp>
    </p:spTree>
    <p:extLst>
      <p:ext uri="{BB962C8B-B14F-4D97-AF65-F5344CB8AC3E}">
        <p14:creationId xmlns:p14="http://schemas.microsoft.com/office/powerpoint/2010/main" xmlns="" val="1745246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648200"/>
          </a:xfrm>
        </p:spPr>
        <p:txBody>
          <a:bodyPr>
            <a:normAutofit lnSpcReduction="10000"/>
          </a:bodyPr>
          <a:lstStyle/>
          <a:p>
            <a:r>
              <a:rPr lang="en-ZA" dirty="0"/>
              <a:t>what </a:t>
            </a:r>
            <a:r>
              <a:rPr lang="en-ZA" dirty="0" smtClean="0"/>
              <a:t>is </a:t>
            </a:r>
            <a:r>
              <a:rPr lang="en-ZA" dirty="0"/>
              <a:t>the </a:t>
            </a:r>
            <a:r>
              <a:rPr lang="en-ZA" b="1" dirty="0"/>
              <a:t>benefit</a:t>
            </a:r>
            <a:r>
              <a:rPr lang="en-ZA" dirty="0"/>
              <a:t> of </a:t>
            </a:r>
            <a:r>
              <a:rPr lang="en-ZA" dirty="0" smtClean="0"/>
              <a:t>a professional society</a:t>
            </a:r>
          </a:p>
          <a:p>
            <a:pPr lvl="1"/>
            <a:r>
              <a:rPr lang="en-ZA" dirty="0" smtClean="0"/>
              <a:t>and the </a:t>
            </a:r>
            <a:r>
              <a:rPr lang="en-ZA" dirty="0"/>
              <a:t>CSSA disciplinary procedure &amp; its </a:t>
            </a:r>
            <a:r>
              <a:rPr lang="en-ZA" dirty="0" smtClean="0"/>
              <a:t>benefits</a:t>
            </a:r>
          </a:p>
          <a:p>
            <a:pPr lvl="1"/>
            <a:r>
              <a:rPr lang="en-ZA" dirty="0" smtClean="0"/>
              <a:t>and the ACM and what it offers its members</a:t>
            </a:r>
            <a:endParaRPr lang="en-ZA" dirty="0"/>
          </a:p>
          <a:p>
            <a:r>
              <a:rPr lang="en-ZA" dirty="0" smtClean="0"/>
              <a:t>what it meant by a code of conduct &amp; a code of practice</a:t>
            </a:r>
          </a:p>
          <a:p>
            <a:r>
              <a:rPr lang="en-ZA" dirty="0" smtClean="0"/>
              <a:t>Understand the CSSA and BCS codes</a:t>
            </a:r>
          </a:p>
          <a:p>
            <a:r>
              <a:rPr lang="en-ZA" dirty="0" smtClean="0"/>
              <a:t>be able to give the gist (general idea) of </a:t>
            </a:r>
            <a:r>
              <a:rPr lang="en-ZA" b="1" i="1" dirty="0" smtClean="0"/>
              <a:t>some</a:t>
            </a:r>
            <a:r>
              <a:rPr lang="en-ZA" b="1" dirty="0" smtClean="0"/>
              <a:t> typical guidelines </a:t>
            </a:r>
            <a:r>
              <a:rPr lang="en-ZA" dirty="0" smtClean="0"/>
              <a:t>in computing codes like the ACM, CSSA and BCS  </a:t>
            </a:r>
            <a:endParaRPr lang="en-ZA" dirty="0"/>
          </a:p>
          <a:p>
            <a:pPr lvl="2"/>
            <a:endParaRPr lang="en-ZA" dirty="0" smtClean="0"/>
          </a:p>
          <a:p>
            <a:pPr lvl="2"/>
            <a:endParaRPr lang="en-ZA" dirty="0" smtClean="0"/>
          </a:p>
          <a:p>
            <a:pPr lvl="2"/>
            <a:endParaRPr lang="en-ZA" dirty="0" smtClean="0"/>
          </a:p>
          <a:p>
            <a:pPr lvl="2"/>
            <a:endParaRPr lang="en-ZA" dirty="0" smtClean="0"/>
          </a:p>
        </p:txBody>
      </p:sp>
      <p:sp>
        <p:nvSpPr>
          <p:cNvPr id="4" name="Title 1"/>
          <p:cNvSpPr>
            <a:spLocks noGrp="1"/>
          </p:cNvSpPr>
          <p:nvPr>
            <p:ph type="title"/>
          </p:nvPr>
        </p:nvSpPr>
        <p:spPr/>
        <p:txBody>
          <a:bodyPr/>
          <a:lstStyle/>
          <a:p>
            <a:r>
              <a:rPr lang="en-ZA" dirty="0" smtClean="0"/>
              <a:t>What you should know			(4)</a:t>
            </a:r>
            <a:endParaRPr lang="en-ZA" dirty="0"/>
          </a:p>
        </p:txBody>
      </p:sp>
    </p:spTree>
    <p:extLst>
      <p:ext uri="{BB962C8B-B14F-4D97-AF65-F5344CB8AC3E}">
        <p14:creationId xmlns:p14="http://schemas.microsoft.com/office/powerpoint/2010/main" xmlns="" val="1297936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458200" cy="4648200"/>
          </a:xfrm>
        </p:spPr>
        <p:txBody>
          <a:bodyPr>
            <a:normAutofit fontScale="92500" lnSpcReduction="20000"/>
          </a:bodyPr>
          <a:lstStyle/>
          <a:p>
            <a:r>
              <a:rPr lang="en-ZA" dirty="0" smtClean="0"/>
              <a:t>what is privacy and why is it valuable</a:t>
            </a:r>
          </a:p>
          <a:p>
            <a:r>
              <a:rPr lang="en-ZA" dirty="0" smtClean="0"/>
              <a:t>why </a:t>
            </a:r>
            <a:r>
              <a:rPr lang="en-ZA" b="1" dirty="0" smtClean="0"/>
              <a:t>computer/internet data is different </a:t>
            </a:r>
            <a:r>
              <a:rPr lang="en-ZA" dirty="0" smtClean="0"/>
              <a:t>from other forms of record keeping and surveillance</a:t>
            </a:r>
          </a:p>
          <a:p>
            <a:r>
              <a:rPr lang="en-ZA" dirty="0" smtClean="0"/>
              <a:t>what is the </a:t>
            </a:r>
            <a:r>
              <a:rPr lang="en-ZA" b="1" dirty="0" smtClean="0"/>
              <a:t>EFF</a:t>
            </a:r>
            <a:r>
              <a:rPr lang="en-ZA" dirty="0" smtClean="0"/>
              <a:t> and what does it do</a:t>
            </a:r>
          </a:p>
          <a:p>
            <a:r>
              <a:rPr lang="en-ZA" dirty="0" smtClean="0"/>
              <a:t>what we should </a:t>
            </a:r>
            <a:r>
              <a:rPr lang="en-ZA" b="1" dirty="0" smtClean="0"/>
              <a:t>do to protect </a:t>
            </a:r>
            <a:r>
              <a:rPr lang="en-ZA" dirty="0" smtClean="0"/>
              <a:t>our online privacy</a:t>
            </a:r>
          </a:p>
          <a:p>
            <a:r>
              <a:rPr lang="en-ZA" dirty="0" smtClean="0"/>
              <a:t>privacy (e.g. communication privacy) is in the SA </a:t>
            </a:r>
            <a:r>
              <a:rPr lang="en-ZA" b="1" dirty="0" smtClean="0"/>
              <a:t>Bill of Rights</a:t>
            </a:r>
          </a:p>
          <a:p>
            <a:r>
              <a:rPr lang="en-ZA" dirty="0" smtClean="0"/>
              <a:t>how SA’s protection of personal information (</a:t>
            </a:r>
            <a:r>
              <a:rPr lang="en-ZA" b="1" dirty="0" smtClean="0"/>
              <a:t>POPI</a:t>
            </a:r>
            <a:r>
              <a:rPr lang="en-ZA" dirty="0" smtClean="0"/>
              <a:t>) bill limits data processing to enforce our rights as regards unsolicited mail and automated decision-making</a:t>
            </a:r>
            <a:endParaRPr lang="en-ZA" i="1" dirty="0" smtClean="0"/>
          </a:p>
          <a:p>
            <a:endParaRPr lang="en-ZA" dirty="0" smtClean="0"/>
          </a:p>
          <a:p>
            <a:endParaRPr lang="en-ZA" dirty="0"/>
          </a:p>
          <a:p>
            <a:pPr lvl="2"/>
            <a:endParaRPr lang="en-ZA" dirty="0" smtClean="0"/>
          </a:p>
          <a:p>
            <a:pPr lvl="2"/>
            <a:endParaRPr lang="en-ZA" dirty="0" smtClean="0"/>
          </a:p>
          <a:p>
            <a:pPr lvl="2"/>
            <a:endParaRPr lang="en-ZA" dirty="0" smtClean="0"/>
          </a:p>
          <a:p>
            <a:pPr lvl="2"/>
            <a:endParaRPr lang="en-ZA" dirty="0" smtClean="0"/>
          </a:p>
        </p:txBody>
      </p:sp>
      <p:sp>
        <p:nvSpPr>
          <p:cNvPr id="4" name="Title 1"/>
          <p:cNvSpPr>
            <a:spLocks noGrp="1"/>
          </p:cNvSpPr>
          <p:nvPr>
            <p:ph type="title"/>
          </p:nvPr>
        </p:nvSpPr>
        <p:spPr/>
        <p:txBody>
          <a:bodyPr/>
          <a:lstStyle/>
          <a:p>
            <a:r>
              <a:rPr lang="en-ZA" dirty="0" smtClean="0"/>
              <a:t>What you should know			(5)</a:t>
            </a:r>
            <a:endParaRPr lang="en-ZA" dirty="0"/>
          </a:p>
        </p:txBody>
      </p:sp>
    </p:spTree>
    <p:extLst>
      <p:ext uri="{BB962C8B-B14F-4D97-AF65-F5344CB8AC3E}">
        <p14:creationId xmlns:p14="http://schemas.microsoft.com/office/powerpoint/2010/main" xmlns="" val="167219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2687</Words>
  <Application>Microsoft Office PowerPoint</Application>
  <PresentationFormat>On-screen Show (4:3)</PresentationFormat>
  <Paragraphs>182</Paragraphs>
  <Slides>28</Slides>
  <Notes>10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Computer Science Tutors Wanted for 2014</vt:lpstr>
      <vt:lpstr>Ethics &amp; Professionalism</vt:lpstr>
      <vt:lpstr>Learning outcomes</vt:lpstr>
      <vt:lpstr>What is examinable in Ethics</vt:lpstr>
      <vt:lpstr>What you should know   (1)</vt:lpstr>
      <vt:lpstr>What you should know   (2)</vt:lpstr>
      <vt:lpstr>What you should know   (3)</vt:lpstr>
      <vt:lpstr>What you should know   (4)</vt:lpstr>
      <vt:lpstr>What you should know   (5)</vt:lpstr>
      <vt:lpstr>What you should know   (6)</vt:lpstr>
      <vt:lpstr>What you should know   (7)</vt:lpstr>
      <vt:lpstr>What you should know   (8)</vt:lpstr>
      <vt:lpstr>Exam structure (120 minutes)</vt:lpstr>
      <vt:lpstr>Slide 14</vt:lpstr>
      <vt:lpstr>Slide 15</vt:lpstr>
      <vt:lpstr>Slide 16</vt:lpstr>
      <vt:lpstr>Slide 17</vt:lpstr>
      <vt:lpstr>Slide 18</vt:lpstr>
      <vt:lpstr>Slide 19</vt:lpstr>
      <vt:lpstr>Slide 20</vt:lpstr>
      <vt:lpstr>Slide 21</vt:lpstr>
      <vt:lpstr>Computer Science  senior UG (typical class size in brackets)</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&amp; Professionalism</dc:title>
  <dc:creator>sb</dc:creator>
  <cp:lastModifiedBy>DELL</cp:lastModifiedBy>
  <cp:revision>37</cp:revision>
  <dcterms:created xsi:type="dcterms:W3CDTF">2006-08-16T00:00:00Z</dcterms:created>
  <dcterms:modified xsi:type="dcterms:W3CDTF">2013-10-26T13:43:59Z</dcterms:modified>
</cp:coreProperties>
</file>