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2" autoAdjust="0"/>
  </p:normalViewPr>
  <p:slideViewPr>
    <p:cSldViewPr>
      <p:cViewPr varScale="1">
        <p:scale>
          <a:sx n="73" d="100"/>
          <a:sy n="73" d="100"/>
        </p:scale>
        <p:origin x="132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9114" y="448221"/>
            <a:ext cx="7698306" cy="692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785" y="1595620"/>
            <a:ext cx="7697635" cy="4519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ChangeArrowheads="1"/>
          </p:cNvSpPr>
          <p:nvPr/>
        </p:nvSpPr>
        <p:spPr bwMode="auto">
          <a:xfrm>
            <a:off x="1558925" y="1873250"/>
            <a:ext cx="6775450" cy="1814513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tile tx="0" ty="0" sx="100000" sy="100000" flip="none" algn="tl"/>
          </a:blipFill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4294967295"/>
          </p:nvPr>
        </p:nvSpPr>
        <p:spPr>
          <a:xfrm>
            <a:off x="501911" y="3562350"/>
            <a:ext cx="8164512" cy="763588"/>
          </a:xfrm>
        </p:spPr>
        <p:txBody>
          <a:bodyPr/>
          <a:lstStyle/>
          <a:p>
            <a:pPr indent="-365760" algn="ctr" eaLnBrk="1" hangingPunct="1">
              <a:buFont typeface="Wingdings" pitchFamily="2" charset="2"/>
              <a:buNone/>
              <a:defRPr/>
            </a:pPr>
            <a:r>
              <a:rPr lang="en-ZA" sz="3600" dirty="0" smtClean="0">
                <a:solidFill>
                  <a:srgbClr val="FF0000"/>
                </a:solidFill>
                <a:latin typeface="Tahoma"/>
              </a:rPr>
              <a:t>Lecture 5:</a:t>
            </a:r>
          </a:p>
        </p:txBody>
      </p:sp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644650" y="5467350"/>
            <a:ext cx="5832475" cy="95885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ZA" sz="2400" dirty="0">
                <a:solidFill>
                  <a:srgbClr val="000000"/>
                </a:solidFill>
                <a:latin typeface="Arial"/>
              </a:rPr>
              <a:t>Lecturer: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ZA" sz="2400" dirty="0">
                <a:solidFill>
                  <a:srgbClr val="000000"/>
                </a:solidFill>
                <a:latin typeface="Arial"/>
              </a:rPr>
              <a:t>Simon Winberg</a:t>
            </a:r>
            <a:endParaRPr lang="en-US" sz="2400" dirty="0"/>
          </a:p>
        </p:txBody>
      </p:sp>
      <p:pic>
        <p:nvPicPr>
          <p:cNvPr id="4101" name="Picture 9" descr="EEE4084F_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40" y="386832"/>
            <a:ext cx="1439862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8468" y="360372"/>
            <a:ext cx="1407955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554529" y="2292965"/>
            <a:ext cx="676659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Digital Systems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17519" y="361295"/>
            <a:ext cx="4418197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0" b="1" dirty="0">
                <a:ln w="17780" cmpd="sng">
                  <a:solidFill>
                    <a:schemeClr val="bg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solidFill>
                  <a:srgbClr val="00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EEE4084F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0467" y="4175125"/>
            <a:ext cx="78826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Z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Review of paper:</a:t>
            </a:r>
            <a:br>
              <a:rPr lang="en-Z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</a:br>
            <a:r>
              <a:rPr lang="en-Z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Temporal Partitioning Algorithm for a </a:t>
            </a:r>
            <a:r>
              <a:rPr lang="en-ZA" sz="1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Coarse-grained Reconfigurable </a:t>
            </a:r>
            <a:r>
              <a:rPr lang="en-ZA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Computing Architecture </a:t>
            </a:r>
            <a:r>
              <a:rPr lang="en-ZA" sz="1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by </a:t>
            </a:r>
            <a:endParaRPr lang="en-ZA" sz="1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ZA" sz="1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Chongyong</a:t>
            </a:r>
            <a:r>
              <a:rPr lang="en-ZA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 Yin, </a:t>
            </a:r>
            <a:r>
              <a:rPr lang="en-ZA" sz="1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Shouyi</a:t>
            </a:r>
            <a:r>
              <a:rPr lang="en-ZA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 Yin, </a:t>
            </a:r>
            <a:r>
              <a:rPr lang="en-ZA" sz="1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Leibo</a:t>
            </a:r>
            <a:r>
              <a:rPr lang="en-ZA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 Liu, </a:t>
            </a:r>
            <a:r>
              <a:rPr lang="en-ZA" sz="1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Shaojun</a:t>
            </a:r>
            <a:r>
              <a:rPr lang="en-ZA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 Wei </a:t>
            </a:r>
            <a:endParaRPr lang="en-ZA" sz="1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ZA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Blocking and Non-blocking </a:t>
            </a:r>
            <a:r>
              <a:rPr lang="en-ZA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comms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pic>
        <p:nvPicPr>
          <p:cNvPr id="2051" name="Picture 3" descr="C:\Users\swinberg\Documents\ACTIVE\EEE4084F\Common\Images_open\CC-SA.png">
            <a:hlinkClick r:id="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30" y="6363938"/>
            <a:ext cx="776741" cy="2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37552" y="6418021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ZA" sz="900" dirty="0">
                <a:solidFill>
                  <a:srgbClr val="000000"/>
                </a:solidFill>
                <a:latin typeface="Arial"/>
              </a:rPr>
              <a:t>Attribution-</a:t>
            </a:r>
            <a:r>
              <a:rPr lang="en-ZA" sz="900" dirty="0" err="1">
                <a:solidFill>
                  <a:srgbClr val="000000"/>
                </a:solidFill>
                <a:latin typeface="Arial"/>
              </a:rPr>
              <a:t>ShareAlike</a:t>
            </a:r>
            <a:r>
              <a:rPr lang="en-ZA" sz="900" dirty="0">
                <a:solidFill>
                  <a:srgbClr val="000000"/>
                </a:solidFill>
                <a:latin typeface="Arial"/>
              </a:rPr>
              <a:t> 4.0 International (CC BY-SA 4.0)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6147" y="173424"/>
            <a:ext cx="11828302" cy="3296796"/>
            <a:chOff x="106147" y="173424"/>
            <a:chExt cx="11828302" cy="329679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147" y="173424"/>
              <a:ext cx="5913534" cy="329679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019681" y="173424"/>
              <a:ext cx="5914768" cy="1754326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ZA" b="1" i="1" u="sng" dirty="0" err="1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PechaKucha</a:t>
              </a:r>
              <a:r>
                <a:rPr lang="en-ZA" b="1" i="1" u="sng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 or </a:t>
              </a:r>
              <a:r>
                <a:rPr lang="en-ZA" b="1" i="1" u="sng" dirty="0" err="1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Pecha</a:t>
              </a:r>
              <a:r>
                <a:rPr lang="en-ZA" b="1" i="1" u="sng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Kucha</a:t>
              </a:r>
              <a:r>
                <a:rPr lang="en-ZA" b="1" dirty="0">
                  <a:solidFill>
                    <a:srgbClr val="7030A0"/>
                  </a:solidFill>
                </a:rPr>
                <a:t> (Japanese: </a:t>
              </a:r>
              <a:r>
                <a:rPr lang="ja-JP" altLang="en-US" b="1" dirty="0">
                  <a:solidFill>
                    <a:srgbClr val="7030A0"/>
                  </a:solidFill>
                </a:rPr>
                <a:t>ペチャクチャ</a:t>
              </a:r>
              <a:r>
                <a:rPr lang="en-US" altLang="ja-JP" b="1" dirty="0">
                  <a:solidFill>
                    <a:srgbClr val="7030A0"/>
                  </a:solidFill>
                </a:rPr>
                <a:t>, </a:t>
              </a:r>
              <a:r>
                <a:rPr lang="en-ZA" b="1" dirty="0">
                  <a:solidFill>
                    <a:srgbClr val="7030A0"/>
                  </a:solidFill>
                </a:rPr>
                <a:t>IPA: [</a:t>
              </a:r>
              <a:r>
                <a:rPr lang="en-ZA" b="1" dirty="0" err="1">
                  <a:solidFill>
                    <a:srgbClr val="7030A0"/>
                  </a:solidFill>
                </a:rPr>
                <a:t>petɕa</a:t>
              </a:r>
              <a:r>
                <a:rPr lang="en-ZA" b="1" dirty="0">
                  <a:solidFill>
                    <a:srgbClr val="7030A0"/>
                  </a:solidFill>
                </a:rPr>
                <a:t> </a:t>
              </a:r>
              <a:r>
                <a:rPr lang="en-ZA" b="1" dirty="0" err="1">
                  <a:solidFill>
                    <a:srgbClr val="7030A0"/>
                  </a:solidFill>
                </a:rPr>
                <a:t>ku</a:t>
              </a:r>
              <a:r>
                <a:rPr lang="en-ZA" b="1" dirty="0">
                  <a:solidFill>
                    <a:srgbClr val="7030A0"/>
                  </a:solidFill>
                </a:rPr>
                <a:t>͍̥</a:t>
              </a:r>
              <a:r>
                <a:rPr lang="en-ZA" b="1" dirty="0" err="1">
                  <a:solidFill>
                    <a:srgbClr val="7030A0"/>
                  </a:solidFill>
                </a:rPr>
                <a:t>tɕa</a:t>
              </a:r>
              <a:r>
                <a:rPr lang="en-ZA" b="1" dirty="0">
                  <a:solidFill>
                    <a:srgbClr val="7030A0"/>
                  </a:solidFill>
                </a:rPr>
                <a:t>], chit-chat) is a presentation style in which 20 slides are shown for 20 seconds each (6 minutes and 40 seconds in total). The format, which keeps presentations concise and fast-paced, powers multiple-speaker events called </a:t>
              </a:r>
              <a:r>
                <a:rPr lang="en-ZA" b="1" dirty="0" err="1">
                  <a:solidFill>
                    <a:srgbClr val="7030A0"/>
                  </a:solidFill>
                </a:rPr>
                <a:t>PechaKucha</a:t>
              </a:r>
              <a:r>
                <a:rPr lang="en-ZA" b="1" dirty="0">
                  <a:solidFill>
                    <a:srgbClr val="7030A0"/>
                  </a:solidFill>
                </a:rPr>
                <a:t> Nights (PKNs</a:t>
              </a:r>
              <a:r>
                <a:rPr lang="en-ZA" b="1" dirty="0" smtClean="0">
                  <a:solidFill>
                    <a:srgbClr val="7030A0"/>
                  </a:solidFill>
                </a:rPr>
                <a:t>)-Wikipedia</a:t>
              </a:r>
              <a:endParaRPr lang="en-ZA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951600" y="2023670"/>
            <a:ext cx="6050930" cy="1200329"/>
          </a:xfrm>
          <a:prstGeom prst="rect">
            <a:avLst/>
          </a:prstGeom>
          <a:solidFill>
            <a:srgbClr val="C00000">
              <a:alpha val="10000"/>
            </a:srgbClr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ZA" b="1" dirty="0">
                <a:solidFill>
                  <a:srgbClr val="C00000"/>
                </a:solidFill>
              </a:rPr>
              <a:t>Creating a </a:t>
            </a:r>
            <a:r>
              <a:rPr lang="en-ZA" b="1" dirty="0" err="1">
                <a:solidFill>
                  <a:srgbClr val="C00000"/>
                </a:solidFill>
              </a:rPr>
              <a:t>Pecha</a:t>
            </a:r>
            <a:r>
              <a:rPr lang="en-ZA" b="1" dirty="0">
                <a:solidFill>
                  <a:srgbClr val="C00000"/>
                </a:solidFill>
              </a:rPr>
              <a:t> Kucha Presentation Using PowerPoint.mp4</a:t>
            </a:r>
          </a:p>
          <a:p>
            <a:r>
              <a:rPr lang="en-ZA" b="1" dirty="0">
                <a:solidFill>
                  <a:srgbClr val="C00000"/>
                </a:solidFill>
                <a:hlinkClick r:id=""/>
              </a:rPr>
              <a:t>https://</a:t>
            </a:r>
            <a:r>
              <a:rPr lang="en-ZA" b="1" dirty="0" smtClean="0">
                <a:solidFill>
                  <a:srgbClr val="C00000"/>
                </a:solidFill>
                <a:hlinkClick r:id=""/>
              </a:rPr>
              <a:t>www.youtube.com/watch?v=l9zxNTpNMLo</a:t>
            </a:r>
            <a:endParaRPr lang="en-ZA" b="1" dirty="0" smtClean="0">
              <a:solidFill>
                <a:srgbClr val="C00000"/>
              </a:solidFill>
            </a:endParaRPr>
          </a:p>
          <a:p>
            <a:r>
              <a:rPr lang="es-ES" b="1" dirty="0">
                <a:solidFill>
                  <a:srgbClr val="C00000"/>
                </a:solidFill>
              </a:rPr>
              <a:t>A Pecha </a:t>
            </a:r>
            <a:r>
              <a:rPr lang="es-ES" b="1" dirty="0" err="1">
                <a:solidFill>
                  <a:srgbClr val="C00000"/>
                </a:solidFill>
              </a:rPr>
              <a:t>Kucha</a:t>
            </a:r>
            <a:r>
              <a:rPr lang="es-ES" b="1" dirty="0">
                <a:solidFill>
                  <a:srgbClr val="C00000"/>
                </a:solidFill>
              </a:rPr>
              <a:t> </a:t>
            </a:r>
            <a:r>
              <a:rPr lang="es-ES" b="1" dirty="0" err="1">
                <a:solidFill>
                  <a:srgbClr val="C00000"/>
                </a:solidFill>
              </a:rPr>
              <a:t>about</a:t>
            </a:r>
            <a:r>
              <a:rPr lang="es-ES" b="1" dirty="0">
                <a:solidFill>
                  <a:srgbClr val="C00000"/>
                </a:solidFill>
              </a:rPr>
              <a:t> Pecha </a:t>
            </a:r>
            <a:r>
              <a:rPr lang="es-ES" b="1" dirty="0" err="1">
                <a:solidFill>
                  <a:srgbClr val="C00000"/>
                </a:solidFill>
              </a:rPr>
              <a:t>Kucha</a:t>
            </a:r>
            <a:endParaRPr lang="es-ES" b="1" dirty="0">
              <a:solidFill>
                <a:srgbClr val="C00000"/>
              </a:solidFill>
            </a:endParaRPr>
          </a:p>
          <a:p>
            <a:r>
              <a:rPr lang="en-ZA" b="1" dirty="0">
                <a:solidFill>
                  <a:srgbClr val="C00000"/>
                </a:solidFill>
                <a:hlinkClick r:id=""/>
              </a:rPr>
              <a:t>https://</a:t>
            </a:r>
            <a:r>
              <a:rPr lang="en-ZA" b="1" dirty="0" smtClean="0">
                <a:solidFill>
                  <a:srgbClr val="C00000"/>
                </a:solidFill>
                <a:hlinkClick r:id=""/>
              </a:rPr>
              <a:t>www.youtube.com/watch?v=jJ2yepIaAtE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4197" y="5074245"/>
            <a:ext cx="10430967" cy="523220"/>
          </a:xfrm>
          <a:prstGeom prst="rect">
            <a:avLst/>
          </a:prstGeom>
          <a:solidFill>
            <a:srgbClr val="C00000">
              <a:alpha val="10000"/>
            </a:srgbClr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2800" b="1" i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Pecha</a:t>
            </a:r>
            <a:r>
              <a:rPr lang="en-ZA" sz="28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Kucha topic: How to manage an academic course as a project</a:t>
            </a:r>
            <a:endParaRPr lang="en-ZA" sz="28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672" y="5974699"/>
            <a:ext cx="11958853" cy="646331"/>
          </a:xfrm>
          <a:prstGeom prst="rect">
            <a:avLst/>
          </a:prstGeom>
          <a:solidFill>
            <a:srgbClr val="7030A0">
              <a:alpha val="10000"/>
            </a:srgbClr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ZA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Pecha</a:t>
            </a:r>
            <a:r>
              <a:rPr lang="en-ZA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ZA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Kucha presentation to your tutor group</a:t>
            </a:r>
          </a:p>
          <a:p>
            <a:r>
              <a:rPr lang="en-ZA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Pecha</a:t>
            </a:r>
            <a:r>
              <a:rPr lang="en-ZA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ZA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Kucha presentation converted to a video with a voice over and uploaded to Your Tube</a:t>
            </a:r>
            <a:endParaRPr lang="en-ZA" dirty="0">
              <a:solidFill>
                <a:srgbClr val="7030A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5372" y="3324234"/>
            <a:ext cx="9852455" cy="1477328"/>
          </a:xfrm>
          <a:prstGeom prst="rect">
            <a:avLst/>
          </a:prstGeom>
          <a:solidFill>
            <a:srgbClr val="70AD47"/>
          </a:solidFill>
          <a:ln w="28575">
            <a:solidFill>
              <a:srgbClr val="70AD47"/>
            </a:solidFill>
          </a:ln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385724"/>
                </a:solidFill>
                <a:hlinkClick r:id=""/>
              </a:rPr>
              <a:t>http://www.nssa.us/tech_journal/volume_1-1/vol1-1_article2.htm</a:t>
            </a:r>
            <a:endParaRPr lang="en-ZA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ZA" dirty="0" err="1">
                <a:solidFill>
                  <a:srgbClr val="385724"/>
                </a:solidFill>
              </a:rPr>
              <a:t>Pecha</a:t>
            </a:r>
            <a:r>
              <a:rPr lang="en-ZA" dirty="0">
                <a:solidFill>
                  <a:srgbClr val="385724"/>
                </a:solidFill>
              </a:rPr>
              <a:t> Kucha: Get to the PowerPoint in 20 </a:t>
            </a:r>
            <a:r>
              <a:rPr lang="en-ZA" dirty="0" smtClean="0">
                <a:solidFill>
                  <a:srgbClr val="385724"/>
                </a:solidFill>
              </a:rPr>
              <a:t>Slides - </a:t>
            </a:r>
            <a:r>
              <a:rPr lang="en-ZA" dirty="0" smtClean="0">
                <a:solidFill>
                  <a:srgbClr val="385724"/>
                </a:solidFill>
                <a:hlinkClick r:id=""/>
              </a:rPr>
              <a:t>https://www.youtube.com/watch?v=9NZOt6BkhUg</a:t>
            </a:r>
            <a:endParaRPr lang="en-ZA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ZA" dirty="0">
                <a:solidFill>
                  <a:srgbClr val="385724"/>
                </a:solidFill>
              </a:rPr>
              <a:t>How to Make a </a:t>
            </a:r>
            <a:r>
              <a:rPr lang="en-ZA" dirty="0" err="1">
                <a:solidFill>
                  <a:srgbClr val="385724"/>
                </a:solidFill>
              </a:rPr>
              <a:t>Pecha</a:t>
            </a:r>
            <a:r>
              <a:rPr lang="en-ZA" dirty="0">
                <a:solidFill>
                  <a:srgbClr val="385724"/>
                </a:solidFill>
              </a:rPr>
              <a:t> </a:t>
            </a:r>
            <a:r>
              <a:rPr lang="en-ZA" dirty="0" smtClean="0">
                <a:solidFill>
                  <a:srgbClr val="385724"/>
                </a:solidFill>
              </a:rPr>
              <a:t>Kucha - </a:t>
            </a:r>
            <a:r>
              <a:rPr lang="en-ZA" dirty="0" smtClean="0">
                <a:solidFill>
                  <a:srgbClr val="385724"/>
                </a:solidFill>
                <a:hlinkClick r:id=""/>
              </a:rPr>
              <a:t>https</a:t>
            </a:r>
            <a:r>
              <a:rPr lang="en-ZA" dirty="0">
                <a:solidFill>
                  <a:srgbClr val="385724"/>
                </a:solidFill>
                <a:hlinkClick r:id=""/>
              </a:rPr>
              <a:t>://</a:t>
            </a:r>
            <a:r>
              <a:rPr lang="en-ZA" dirty="0" smtClean="0">
                <a:solidFill>
                  <a:srgbClr val="385724"/>
                </a:solidFill>
                <a:hlinkClick r:id=""/>
              </a:rPr>
              <a:t>www.youtube.com/watch?v=32WEzM3LFhw</a:t>
            </a:r>
            <a:endParaRPr lang="en-ZA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ZA" dirty="0" err="1" smtClean="0">
                <a:solidFill>
                  <a:srgbClr val="385724"/>
                </a:solidFill>
              </a:rPr>
              <a:t>Pecha</a:t>
            </a:r>
            <a:r>
              <a:rPr lang="en-ZA" dirty="0" smtClean="0">
                <a:solidFill>
                  <a:srgbClr val="385724"/>
                </a:solidFill>
              </a:rPr>
              <a:t> Kucha examples - </a:t>
            </a:r>
            <a:r>
              <a:rPr lang="en-ZA" dirty="0" smtClean="0">
                <a:solidFill>
                  <a:srgbClr val="385724"/>
                </a:solidFill>
                <a:hlinkClick r:id=""/>
              </a:rPr>
              <a:t>http</a:t>
            </a:r>
            <a:r>
              <a:rPr lang="en-ZA" dirty="0">
                <a:solidFill>
                  <a:srgbClr val="385724"/>
                </a:solidFill>
                <a:hlinkClick r:id=""/>
              </a:rPr>
              <a:t>://www.pechakucha.org</a:t>
            </a:r>
            <a:r>
              <a:rPr lang="en-ZA" dirty="0" smtClean="0">
                <a:solidFill>
                  <a:srgbClr val="385724"/>
                </a:solidFill>
                <a:hlinkClick r:id=""/>
              </a:rPr>
              <a:t>/ </a:t>
            </a:r>
          </a:p>
          <a:p>
            <a:r>
              <a:rPr lang="en-ZA" dirty="0" err="1">
                <a:solidFill>
                  <a:srgbClr val="385724"/>
                </a:solidFill>
              </a:rPr>
              <a:t>Pecha</a:t>
            </a:r>
            <a:r>
              <a:rPr lang="en-ZA" dirty="0">
                <a:solidFill>
                  <a:srgbClr val="385724"/>
                </a:solidFill>
              </a:rPr>
              <a:t> </a:t>
            </a:r>
            <a:r>
              <a:rPr lang="en-ZA" dirty="0" smtClean="0">
                <a:solidFill>
                  <a:srgbClr val="385724"/>
                </a:solidFill>
              </a:rPr>
              <a:t>Kucha in Cape Town - </a:t>
            </a:r>
            <a:r>
              <a:rPr lang="en-ZA" dirty="0" smtClean="0">
                <a:solidFill>
                  <a:srgbClr val="385724"/>
                </a:solidFill>
                <a:hlinkClick r:id=""/>
              </a:rPr>
              <a:t>http</a:t>
            </a:r>
            <a:r>
              <a:rPr lang="en-ZA" dirty="0">
                <a:solidFill>
                  <a:srgbClr val="385724"/>
                </a:solidFill>
                <a:hlinkClick r:id=""/>
              </a:rPr>
              <a:t>://www.pechakucha-capetown.com</a:t>
            </a:r>
            <a:r>
              <a:rPr lang="en-ZA" dirty="0" smtClean="0">
                <a:solidFill>
                  <a:srgbClr val="385724"/>
                </a:solidFill>
                <a:hlinkClick r:id=""/>
              </a:rPr>
              <a:t>/</a:t>
            </a:r>
            <a:endParaRPr lang="en-ZA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435693" y="4924116"/>
            <a:ext cx="6264068" cy="16646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ZA"/>
          </a:p>
        </p:txBody>
      </p:sp>
      <p:sp>
        <p:nvSpPr>
          <p:cNvPr id="6" name="Rectangle 5"/>
          <p:cNvSpPr/>
          <p:nvPr/>
        </p:nvSpPr>
        <p:spPr>
          <a:xfrm>
            <a:off x="2333001" y="5815406"/>
            <a:ext cx="4589092" cy="128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pPr algn="l"/>
            <a:r>
              <a:rPr lang="en-ZA" sz="3600" b="1" dirty="0" smtClean="0">
                <a:solidFill>
                  <a:srgbClr val="1D8757"/>
                </a:solidFill>
                <a:latin typeface="Century Gothic"/>
              </a:rPr>
              <a:t>Algorithm broadly described</a:t>
            </a:r>
            <a:endParaRPr lang="en-ZA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5760"/>
            <a:endParaRPr lang="en-ZA"/>
          </a:p>
        </p:txBody>
      </p:sp>
      <p:sp>
        <p:nvSpPr>
          <p:cNvPr id="4" name="Rectangle 3"/>
          <p:cNvSpPr/>
          <p:nvPr/>
        </p:nvSpPr>
        <p:spPr>
          <a:xfrm>
            <a:off x="1657884" y="5187290"/>
            <a:ext cx="1914258" cy="12562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ZA" dirty="0" err="1" smtClean="0">
                <a:solidFill>
                  <a:srgbClr val="FFFFFF"/>
                </a:solidFill>
                <a:latin typeface="Arial"/>
              </a:rPr>
              <a:t>uProcessor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12038" y="5187290"/>
            <a:ext cx="1914258" cy="12562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ZA" dirty="0" smtClean="0">
                <a:solidFill>
                  <a:srgbClr val="FFFFFF"/>
                </a:solidFill>
                <a:latin typeface="Arial"/>
              </a:rPr>
              <a:t>FPGA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2042444" y="4640364"/>
            <a:ext cx="1145137" cy="42729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ZA"/>
          </a:p>
        </p:txBody>
      </p:sp>
      <p:sp>
        <p:nvSpPr>
          <p:cNvPr id="10" name="Down Arrow 9"/>
          <p:cNvSpPr/>
          <p:nvPr/>
        </p:nvSpPr>
        <p:spPr>
          <a:xfrm>
            <a:off x="5896598" y="4640364"/>
            <a:ext cx="1145137" cy="42729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ZA"/>
          </a:p>
        </p:txBody>
      </p:sp>
      <p:sp>
        <p:nvSpPr>
          <p:cNvPr id="11" name="Down Arrow 10"/>
          <p:cNvSpPr/>
          <p:nvPr/>
        </p:nvSpPr>
        <p:spPr>
          <a:xfrm rot="2021396">
            <a:off x="3167199" y="4093431"/>
            <a:ext cx="1145137" cy="42729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ZA"/>
          </a:p>
        </p:txBody>
      </p:sp>
      <p:sp>
        <p:nvSpPr>
          <p:cNvPr id="12" name="Down Arrow 11"/>
          <p:cNvSpPr/>
          <p:nvPr/>
        </p:nvSpPr>
        <p:spPr>
          <a:xfrm rot="18900000">
            <a:off x="4610915" y="4110065"/>
            <a:ext cx="1145137" cy="42729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ZA"/>
          </a:p>
        </p:txBody>
      </p:sp>
      <p:sp>
        <p:nvSpPr>
          <p:cNvPr id="13" name="Rectangle 12"/>
          <p:cNvSpPr/>
          <p:nvPr/>
        </p:nvSpPr>
        <p:spPr>
          <a:xfrm>
            <a:off x="2905570" y="3085032"/>
            <a:ext cx="1333143" cy="8203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ZA" sz="1400" dirty="0" smtClean="0">
                <a:solidFill>
                  <a:srgbClr val="FFFFFF"/>
                </a:solidFill>
                <a:latin typeface="Arial"/>
              </a:rPr>
              <a:t>Task / computation</a:t>
            </a:r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94503" y="3085032"/>
            <a:ext cx="1333143" cy="8203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ZA" sz="1400" dirty="0">
                <a:solidFill>
                  <a:srgbClr val="FFFFFF"/>
                </a:solidFill>
                <a:latin typeface="Arial"/>
              </a:rPr>
              <a:t>Task / computation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62415" y="3085032"/>
            <a:ext cx="1333143" cy="820396"/>
          </a:xfrm>
          <a:prstGeom prst="rect">
            <a:avLst/>
          </a:prstGeom>
          <a:solidFill>
            <a:schemeClr val="bg2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ZA" sz="1400" dirty="0">
                <a:solidFill>
                  <a:srgbClr val="FFFFFF"/>
                </a:solidFill>
                <a:latin typeface="Arial"/>
              </a:rPr>
              <a:t>Task / computation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71104" y="5819670"/>
            <a:ext cx="12089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4F1E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</a:rPr>
              <a:t>RCA 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4F1E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</a:rPr>
              <a:t>platform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75872" y="3085032"/>
            <a:ext cx="1333143" cy="8203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ZA" sz="1400" dirty="0">
                <a:solidFill>
                  <a:srgbClr val="FFFFFF"/>
                </a:solidFill>
                <a:latin typeface="Arial"/>
              </a:rPr>
              <a:t>Task / computation</a:t>
            </a:r>
          </a:p>
        </p:txBody>
      </p:sp>
      <p:pic>
        <p:nvPicPr>
          <p:cNvPr id="1026" name="Picture 2" descr="C:\Users\swinberg\Documents\ACTIVE\EEE4084F\2015\LECTURES\Lecture00\tick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197" y="3187267"/>
            <a:ext cx="209075" cy="20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7323745" y="3085032"/>
            <a:ext cx="1333143" cy="820396"/>
          </a:xfrm>
          <a:prstGeom prst="rect">
            <a:avLst/>
          </a:prstGeom>
          <a:solidFill>
            <a:schemeClr val="bg2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ZA" sz="1400" dirty="0">
                <a:solidFill>
                  <a:srgbClr val="FFFFFF"/>
                </a:solidFill>
                <a:latin typeface="Arial"/>
              </a:rPr>
              <a:t>Task / computation</a:t>
            </a:r>
          </a:p>
        </p:txBody>
      </p:sp>
      <p:pic>
        <p:nvPicPr>
          <p:cNvPr id="23" name="Picture 2" descr="C:\Users\swinberg\Documents\ACTIVE\EEE4084F\2015\LECTURES\Lecture00\tick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176" y="3187267"/>
            <a:ext cx="209075" cy="20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568294" y="1187168"/>
            <a:ext cx="74562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0000"/>
                </a:solidFill>
                <a:latin typeface="Arial"/>
              </a:rPr>
              <a:t>Want to partition the processing in a way so that it is executed optimally on the available </a:t>
            </a:r>
            <a:r>
              <a:rPr lang="en-ZA" dirty="0" smtClean="0">
                <a:solidFill>
                  <a:srgbClr val="000000"/>
                </a:solidFill>
                <a:latin typeface="Arial"/>
              </a:rPr>
              <a:t>RCA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rgbClr val="000000"/>
                </a:solidFill>
                <a:latin typeface="Arial"/>
              </a:rPr>
              <a:t>CPU has lots of program space but programs are comprised of a small set of instructions run sequentially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ZA" dirty="0" smtClean="0">
                <a:solidFill>
                  <a:srgbClr val="000000"/>
                </a:solidFill>
                <a:latin typeface="Arial"/>
              </a:rPr>
              <a:t>FPGA has (comparatively) very limited program space, but can have very complex instructions that could run in parallel</a:t>
            </a:r>
            <a:endParaRPr lang="en-ZA" dirty="0"/>
          </a:p>
        </p:txBody>
      </p:sp>
      <p:sp>
        <p:nvSpPr>
          <p:cNvPr id="25" name="Curved Down Arrow 24"/>
          <p:cNvSpPr/>
          <p:nvPr/>
        </p:nvSpPr>
        <p:spPr>
          <a:xfrm rot="1643394" flipH="1">
            <a:off x="3818079" y="4737102"/>
            <a:ext cx="1250520" cy="663537"/>
          </a:xfrm>
          <a:prstGeom prst="curvedDownArrow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ZA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78561" y="5084746"/>
            <a:ext cx="10413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ZA" sz="1200" dirty="0" smtClean="0">
                <a:solidFill>
                  <a:srgbClr val="000000"/>
                </a:solidFill>
                <a:latin typeface="Arial"/>
              </a:rPr>
              <a:t>Cant fit?</a:t>
            </a:r>
            <a:r>
              <a:rPr lang="en-ZA" sz="1200" dirty="0" smtClean="0"/>
              <a:t/>
            </a:r>
            <a:br>
              <a:rPr lang="en-ZA" sz="1200" dirty="0" smtClean="0"/>
            </a:br>
            <a:r>
              <a:rPr lang="en-ZA" sz="1200" dirty="0" smtClean="0">
                <a:solidFill>
                  <a:srgbClr val="000000"/>
                </a:solidFill>
                <a:latin typeface="Arial"/>
              </a:rPr>
              <a:t>Try alternate</a:t>
            </a:r>
            <a:endParaRPr lang="en-ZA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33400"/>
            <a:ext cx="6781800" cy="609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ＭＳ Ｐゴシック</vt:lpstr>
      <vt:lpstr>Arial</vt:lpstr>
      <vt:lpstr>Arial Black</vt:lpstr>
      <vt:lpstr>Calibri</vt:lpstr>
      <vt:lpstr>Century Gothic</vt:lpstr>
      <vt:lpstr>Tahoma</vt:lpstr>
      <vt:lpstr>Wingdings</vt:lpstr>
      <vt:lpstr>Office Theme</vt:lpstr>
      <vt:lpstr>PowerPoint Presentation</vt:lpstr>
      <vt:lpstr>PowerPoint Presentation</vt:lpstr>
      <vt:lpstr>Algorithm broadly described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Imaculate</dc:creator>
  <cp:lastModifiedBy>DELL</cp:lastModifiedBy>
  <cp:revision>2</cp:revision>
  <dcterms:created xsi:type="dcterms:W3CDTF">2006-08-16T00:00:00Z</dcterms:created>
  <dcterms:modified xsi:type="dcterms:W3CDTF">2016-05-16T18:49:02Z</dcterms:modified>
</cp:coreProperties>
</file>