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9785" y="1595620"/>
            <a:ext cx="7697635" cy="451997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1.png" Type="http://schemas.openxmlformats.org/officeDocument/2006/relationships/image"/>
<Relationship Id="rId4" Target="../media/image2.jpeg" Type="http://schemas.openxmlformats.org/officeDocument/2006/relationships/image"/>
<Relationship Id="rId5" Target="../media/image3.gif" Type="http://schemas.openxmlformats.org/officeDocument/2006/relationships/image"/>
<Relationship Id="rId7" Target="../media/image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jpe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jpe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8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cstate="print" r:embed="rId3">
              <a:alphaModFix amt="28000"/>
            </a:blip>
            <a:srcRect/>
            <a:tile algn="tl" flip="none" sx="100000" sy="100000" tx="0" ty="0"/>
          </a:blipFill>
          <a:ln algn="ctr"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4294967295" sz="quarter" type="subTitle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algn="ctr" eaLnBrk="1" hangingPunct="1" indent="-365760">
              <a:buFont charset="2" pitchFamily="2" typeface="Wingdings"/>
              <a:buNone/>
              <a:defRPr/>
            </a:pPr>
            <a:r>
              <a:rPr dirty="0" lang="en-ZA" smtClean="0" sz="360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algn="ctr"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Simon Winberg</a:t>
            </a:r>
            <a:endParaRPr dirty="0" lang="en-US" sz="2400"/>
          </a:p>
        </p:txBody>
      </p:sp>
      <p:pic>
        <p:nvPicPr>
          <p:cNvPr descr="EEE4084F_logo.jpg" id="4101" name="Picture 9"/>
          <p:cNvPicPr>
            <a:picLocks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Review of paper:</a:t>
            </a:r>
            <a:b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</a:b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Temporal Partitioning Algorithm for a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Coarse-grained Reconfigurable 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Computing Architecture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by </a:t>
            </a:r>
            <a:endParaRPr dirty="0" lang="en-ZA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Chongyong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Shouyi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Leibo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Liu,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Shaojun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Wei </a:t>
            </a:r>
            <a:endParaRPr dirty="0" lang="en-ZA" smtClean="0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Blocking and Non-blocking </a:t>
            </a:r>
            <a:r>
              <a:rPr dirty="0" err="1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comms</a:t>
            </a:r>
            <a:endParaRPr dirty="0" lang="en-US" sz="28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</p:txBody>
      </p:sp>
      <p:pic>
        <p:nvPicPr>
          <p:cNvPr descr="C:\Users\swinberg\Documents\ACTIVE\EEE4084F\Common\Images_open\CC-SA.png" id="2051" name="Picture 3">
            <a:hlinkClick r:id="rId6"/>
          </p:cNvPr>
          <p:cNvPicPr>
            <a:picLocks noChangeArrowheads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z="900">
                <a:solidFill>
                  <a:srgbClr val="000000"/>
                </a:solidFill>
                <a:latin typeface="Arial"/>
              </a:rPr>
              <a:t>Attribution-</a:t>
            </a:r>
            <a:r>
              <a:rPr dirty="0" err="1" lang="en-ZA" sz="900">
                <a:solidFill>
                  <a:srgbClr val="000000"/>
                </a:solidFill>
                <a:latin typeface="Arial"/>
              </a:rPr>
              <a:t>ShareAlike</a:t>
            </a:r>
            <a:r>
              <a:rPr dirty="0" lang="en-ZA" sz="90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147" y="173424"/>
            <a:ext cx="11828302" cy="3296796"/>
            <a:chOff x="106147" y="173424"/>
            <a:chExt cx="11828302" cy="3296796"/>
          </a:xfrm>
        </p:grpSpPr>
        <p:pic>
          <p:nvPicPr>
            <p:cNvPr name="Picture 8" id="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7" y="173424"/>
              <a:ext cx="5913534" cy="3296796"/>
            </a:xfrm>
            <a:prstGeom prst="rect">
              <a:avLst/>
            </a:prstGeom>
          </p:spPr>
        </p:pic>
        <p:sp>
          <p:nvSpPr>
            <p:cNvPr name="TextBox 9" id="10"/>
            <p:cNvSpPr txBox="true"/>
            <p:nvPr/>
          </p:nvSpPr>
          <p:spPr>
            <a:xfrm>
              <a:off x="6019681" y="173424"/>
              <a:ext cx="5914768" cy="1754326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txBody>
            <a:bodyPr rtlCol="0" wrap="square">
              <a:spAutoFit/>
            </a:bodyPr>
            <a:lstStyle/>
            <a:p>
              <a:r>
                <a:rPr b="1" dirty="0" err="1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PechaKucha</a:t>
              </a:r>
              <a:r>
                <a:rPr b="1" dirty="0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 or </a:t>
              </a:r>
              <a:r>
                <a:rPr b="1" dirty="0" err="1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Pecha</a:t>
              </a:r>
              <a:r>
                <a:rPr b="1" dirty="0" i="1" lang="en-ZA" u="sng">
                  <a:solidFill>
                    <a:srgbClr val="7030A0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</a:rPr>
                <a:t> Kucha</a:t>
              </a:r>
              <a:r>
                <a:rPr b="1" dirty="0" lang="en-ZA">
                  <a:solidFill>
                    <a:srgbClr val="7030A0"/>
                  </a:solidFill>
                </a:rPr>
                <a:t> (Japanese: </a:t>
              </a:r>
              <a:r>
                <a:rPr altLang="en-US" b="1" dirty="0" lang="ja-JP">
                  <a:solidFill>
                    <a:srgbClr val="7030A0"/>
                  </a:solidFill>
                </a:rPr>
                <a:t>ペチャクチャ</a:t>
              </a:r>
              <a:r>
                <a:rPr altLang="ja-JP" b="1" dirty="0" lang="en-US">
                  <a:solidFill>
                    <a:srgbClr val="7030A0"/>
                  </a:solidFill>
                </a:rPr>
                <a:t>, </a:t>
              </a:r>
              <a:r>
                <a:rPr b="1" dirty="0" lang="en-ZA">
                  <a:solidFill>
                    <a:srgbClr val="7030A0"/>
                  </a:solidFill>
                </a:rPr>
                <a:t>IPA: [</a:t>
              </a:r>
              <a:r>
                <a:rPr b="1" dirty="0" err="1" lang="en-ZA">
                  <a:solidFill>
                    <a:srgbClr val="7030A0"/>
                  </a:solidFill>
                </a:rPr>
                <a:t>petɕa</a:t>
              </a:r>
              <a:r>
                <a:rPr b="1" dirty="0" lang="en-ZA">
                  <a:solidFill>
                    <a:srgbClr val="7030A0"/>
                  </a:solidFill>
                </a:rPr>
                <a:t> </a:t>
              </a:r>
              <a:r>
                <a:rPr b="1" dirty="0" err="1" lang="en-ZA">
                  <a:solidFill>
                    <a:srgbClr val="7030A0"/>
                  </a:solidFill>
                </a:rPr>
                <a:t>ku</a:t>
              </a:r>
              <a:r>
                <a:rPr b="1" dirty="0" lang="en-ZA">
                  <a:solidFill>
                    <a:srgbClr val="7030A0"/>
                  </a:solidFill>
                </a:rPr>
                <a:t>͍̥</a:t>
              </a:r>
              <a:r>
                <a:rPr b="1" dirty="0" err="1" lang="en-ZA">
                  <a:solidFill>
                    <a:srgbClr val="7030A0"/>
                  </a:solidFill>
                </a:rPr>
                <a:t>tɕa</a:t>
              </a:r>
              <a:r>
                <a:rPr b="1" dirty="0" lang="en-ZA">
                  <a:solidFill>
                    <a:srgbClr val="7030A0"/>
                  </a:solidFill>
                </a:rPr>
                <a:t>], chit-chat) is a presentation style in which 20 slides are shown for 20 seconds each (6 minutes and 40 seconds in total). The format, which keeps presentations concise and fast-paced, powers multiple-speaker events called </a:t>
              </a:r>
              <a:r>
                <a:rPr b="1" dirty="0" err="1" lang="en-ZA">
                  <a:solidFill>
                    <a:srgbClr val="7030A0"/>
                  </a:solidFill>
                </a:rPr>
                <a:t>PechaKucha</a:t>
              </a:r>
              <a:r>
                <a:rPr b="1" dirty="0" lang="en-ZA">
                  <a:solidFill>
                    <a:srgbClr val="7030A0"/>
                  </a:solidFill>
                </a:rPr>
                <a:t> Nights (PKNs</a:t>
              </a:r>
              <a:r>
                <a:rPr b="1" dirty="0" lang="en-ZA" smtClean="0">
                  <a:solidFill>
                    <a:srgbClr val="7030A0"/>
                  </a:solidFill>
                </a:rPr>
                <a:t>)-Wikipedia</a:t>
              </a:r>
              <a:endParaRPr b="1" dirty="0" lang="en-ZA">
                <a:solidFill>
                  <a:srgbClr val="7030A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51600" y="2023670"/>
            <a:ext cx="6050930" cy="1200329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txBody>
          <a:bodyPr rtlCol="0" wrap="square">
            <a:spAutoFit/>
          </a:bodyPr>
          <a:lstStyle/>
          <a:p>
            <a:r>
              <a:rPr b="1" dirty="0" lang="en-ZA">
                <a:solidFill>
                  <a:srgbClr val="C00000"/>
                </a:solidFill>
              </a:rPr>
              <a:t>Creating a </a:t>
            </a:r>
            <a:r>
              <a:rPr b="1" dirty="0" err="1" lang="en-ZA">
                <a:solidFill>
                  <a:srgbClr val="C00000"/>
                </a:solidFill>
              </a:rPr>
              <a:t>Pecha</a:t>
            </a:r>
            <a:r>
              <a:rPr b="1" dirty="0" lang="en-ZA">
                <a:solidFill>
                  <a:srgbClr val="C00000"/>
                </a:solidFill>
              </a:rPr>
              <a:t> Kucha Presentation Using PowerPoint.mp4</a:t>
            </a:r>
          </a:p>
          <a:p>
            <a:r>
              <a:rPr b="1" dirty="0" lang="en-ZA">
                <a:solidFill>
                  <a:srgbClr val="C00000"/>
                </a:solidFill>
                <a:hlinkClick r:id="rId3"/>
              </a:rPr>
              <a:t>https://</a:t>
            </a:r>
            <a:r>
              <a:rPr b="1" dirty="0" lang="en-ZA" smtClean="0">
                <a:solidFill>
                  <a:srgbClr val="C00000"/>
                </a:solidFill>
                <a:hlinkClick r:id="rId3"/>
              </a:rPr>
              <a:t>www.youtube.com/watch?v=l9zxNTpNMLo</a:t>
            </a:r>
            <a:endParaRPr b="1" dirty="0" lang="en-ZA" smtClean="0">
              <a:solidFill>
                <a:srgbClr val="C00000"/>
              </a:solidFill>
            </a:endParaRPr>
          </a:p>
          <a:p>
            <a:r>
              <a:rPr b="1" dirty="0" lang="es-ES">
                <a:solidFill>
                  <a:srgbClr val="C00000"/>
                </a:solidFill>
              </a:rPr>
              <a:t>A Pecha </a:t>
            </a:r>
            <a:r>
              <a:rPr b="1" dirty="0" err="1" lang="es-ES">
                <a:solidFill>
                  <a:srgbClr val="C00000"/>
                </a:solidFill>
              </a:rPr>
              <a:t>Kucha</a:t>
            </a:r>
            <a:r>
              <a:rPr b="1" dirty="0" lang="es-ES">
                <a:solidFill>
                  <a:srgbClr val="C00000"/>
                </a:solidFill>
              </a:rPr>
              <a:t> </a:t>
            </a:r>
            <a:r>
              <a:rPr b="1" dirty="0" err="1" lang="es-ES">
                <a:solidFill>
                  <a:srgbClr val="C00000"/>
                </a:solidFill>
              </a:rPr>
              <a:t>about</a:t>
            </a:r>
            <a:r>
              <a:rPr b="1" dirty="0" lang="es-ES">
                <a:solidFill>
                  <a:srgbClr val="C00000"/>
                </a:solidFill>
              </a:rPr>
              <a:t> Pecha </a:t>
            </a:r>
            <a:r>
              <a:rPr b="1" dirty="0" err="1" lang="es-ES">
                <a:solidFill>
                  <a:srgbClr val="C00000"/>
                </a:solidFill>
              </a:rPr>
              <a:t>Kucha</a:t>
            </a:r>
            <a:endParaRPr b="1" dirty="0" lang="es-ES">
              <a:solidFill>
                <a:srgbClr val="C00000"/>
              </a:solidFill>
            </a:endParaRPr>
          </a:p>
          <a:p>
            <a:r>
              <a:rPr b="1" dirty="0" lang="en-ZA">
                <a:solidFill>
                  <a:srgbClr val="C00000"/>
                </a:solidFill>
                <a:hlinkClick r:id="rId4"/>
              </a:rPr>
              <a:t>https://</a:t>
            </a:r>
            <a:r>
              <a:rPr b="1" dirty="0" lang="en-ZA" smtClean="0">
                <a:solidFill>
                  <a:srgbClr val="C00000"/>
                </a:solidFill>
                <a:hlinkClick r:id="rId4"/>
              </a:rPr>
              <a:t>www.youtube.com/watch?v=jJ2yepIaAtE</a:t>
            </a:r>
            <a:endParaRPr b="1" dirty="0" lang="en-ZA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197" y="5074245"/>
            <a:ext cx="10430967" cy="52322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txBody>
          <a:bodyPr rtlCol="0" wrap="square">
            <a:spAutoFit/>
          </a:bodyPr>
          <a:lstStyle/>
          <a:p>
            <a:pPr algn="ctr"/>
            <a:r>
              <a:rPr b="1" dirty="0" err="1" i="1" lang="en-ZA" smtClean="0" sz="280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i="1" lang="en-ZA" smtClean="0" sz="2800">
                <a:solidFill>
                  <a:srgbClr val="C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Kucha topic: How to manage an academic course as a project</a:t>
            </a:r>
            <a:endParaRPr b="1" dirty="0" i="1" lang="en-ZA" sz="2800">
              <a:solidFill>
                <a:srgbClr val="C0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672" y="5974699"/>
            <a:ext cx="11958853" cy="64633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txBody>
          <a:bodyPr rtlCol="0" wrap="square">
            <a:spAutoFit/>
          </a:bodyPr>
          <a:lstStyle/>
          <a:p>
            <a:r>
              <a:rPr b="1" dirty="0" err="1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lang="en-ZA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Kucha presentation to your tutor group</a:t>
            </a:r>
          </a:p>
          <a:p>
            <a:r>
              <a:rPr b="1" dirty="0" err="1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b="1" dirty="0" lang="en-ZA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lang="en-ZA" smtClean="0">
                <a:solidFill>
                  <a:srgbClr val="7030A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Kucha presentation converted to a video with a voice over and uploaded to Your Tube</a:t>
            </a:r>
            <a:endParaRPr dirty="0" lang="en-ZA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372" y="3324234"/>
            <a:ext cx="9852455" cy="1477328"/>
          </a:xfrm>
          <a:prstGeom prst="rect">
            <a:avLst/>
          </a:prstGeom>
          <a:solidFill>
            <a:srgbClr val="70AD47"/>
          </a:solidFill>
          <a:ln w="28575">
            <a:solidFill>
              <a:srgbClr val="70AD47"/>
            </a:solidFill>
          </a:ln>
        </p:spPr>
        <p:txBody>
          <a:bodyPr rtlCol="0" wrap="square">
            <a:spAutoFit/>
          </a:bodyPr>
          <a:lstStyle/>
          <a:p>
            <a:r>
              <a:rPr dirty="0" lang="en-ZA">
                <a:solidFill>
                  <a:srgbClr val="385724"/>
                </a:solidFill>
                <a:hlinkClick r:id="rId5"/>
              </a:rPr>
              <a:t>http://www.nssa.us/tech_journal/volume_1-1/vol1-1_article2.htm</a:t>
            </a:r>
            <a:endParaRPr dirty="0" lang="en-ZA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Kucha: Get to the PowerPoint in 20 </a:t>
            </a:r>
            <a:r>
              <a:rPr dirty="0" lang="en-ZA" smtClean="0">
                <a:solidFill>
                  <a:srgbClr val="385724"/>
                </a:solidFill>
              </a:rPr>
              <a:t>Slides - </a:t>
            </a:r>
            <a:r>
              <a:rPr dirty="0" lang="en-ZA" smtClean="0">
                <a:solidFill>
                  <a:srgbClr val="385724"/>
                </a:solidFill>
                <a:hlinkClick r:id="rId6"/>
              </a:rPr>
              <a:t>https://www.youtube.com/watch?v=9NZOt6BkhUg</a:t>
            </a:r>
            <a:endParaRPr dirty="0" lang="en-ZA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lang="en-ZA">
                <a:solidFill>
                  <a:srgbClr val="385724"/>
                </a:solidFill>
              </a:rPr>
              <a:t>How to Make a </a:t>
            </a:r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</a:t>
            </a:r>
            <a:r>
              <a:rPr dirty="0" lang="en-ZA" smtClean="0">
                <a:solidFill>
                  <a:srgbClr val="385724"/>
                </a:solidFill>
              </a:rPr>
              <a:t>Kucha - </a:t>
            </a:r>
            <a:r>
              <a:rPr dirty="0" lang="en-ZA" smtClean="0">
                <a:solidFill>
                  <a:srgbClr val="385724"/>
                </a:solidFill>
                <a:hlinkClick r:id="rId7"/>
              </a:rPr>
              <a:t>https</a:t>
            </a:r>
            <a:r>
              <a:rPr dirty="0" lang="en-ZA">
                <a:solidFill>
                  <a:srgbClr val="385724"/>
                </a:solidFill>
                <a:hlinkClick r:id="rId7"/>
              </a:rPr>
              <a:t>://</a:t>
            </a:r>
            <a:r>
              <a:rPr dirty="0" lang="en-ZA" smtClean="0">
                <a:solidFill>
                  <a:srgbClr val="385724"/>
                </a:solidFill>
                <a:hlinkClick r:id="rId7"/>
              </a:rPr>
              <a:t>www.youtube.com/watch?v=32WEzM3LFhw</a:t>
            </a:r>
            <a:endParaRPr dirty="0" lang="en-ZA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err="1" lang="en-ZA" smtClean="0">
                <a:solidFill>
                  <a:srgbClr val="385724"/>
                </a:solidFill>
              </a:rPr>
              <a:t>Pecha</a:t>
            </a:r>
            <a:r>
              <a:rPr dirty="0" lang="en-ZA" smtClean="0">
                <a:solidFill>
                  <a:srgbClr val="385724"/>
                </a:solidFill>
              </a:rPr>
              <a:t> Kucha examples - 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http</a:t>
            </a:r>
            <a:r>
              <a:rPr dirty="0" lang="en-ZA">
                <a:solidFill>
                  <a:srgbClr val="385724"/>
                </a:solidFill>
                <a:hlinkClick r:id="rId8"/>
              </a:rPr>
              <a:t>://www.pechakucha.org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/ </a:t>
            </a:r>
          </a:p>
          <a:p>
            <a:r>
              <a:rPr dirty="0" err="1" lang="en-ZA">
                <a:solidFill>
                  <a:srgbClr val="385724"/>
                </a:solidFill>
              </a:rPr>
              <a:t>Pecha</a:t>
            </a:r>
            <a:r>
              <a:rPr dirty="0" lang="en-ZA">
                <a:solidFill>
                  <a:srgbClr val="385724"/>
                </a:solidFill>
              </a:rPr>
              <a:t> </a:t>
            </a:r>
            <a:r>
              <a:rPr dirty="0" lang="en-ZA" smtClean="0">
                <a:solidFill>
                  <a:srgbClr val="385724"/>
                </a:solidFill>
              </a:rPr>
              <a:t>Kucha in Cape Town - 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http</a:t>
            </a:r>
            <a:r>
              <a:rPr dirty="0" lang="en-ZA">
                <a:solidFill>
                  <a:srgbClr val="385724"/>
                </a:solidFill>
                <a:hlinkClick r:id="rId8"/>
              </a:rPr>
              <a:t>://www.pechakucha-capetown.com</a:t>
            </a:r>
            <a:r>
              <a:rPr dirty="0" lang="en-ZA" smtClean="0">
                <a:solidFill>
                  <a:srgbClr val="385724"/>
                </a:solidFill>
                <a:hlinkClick r:id="rId8"/>
              </a:rPr>
              <a:t>/</a:t>
            </a:r>
            <a:endParaRPr dirty="0" lang="en-ZA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5693" y="4924116"/>
            <a:ext cx="6264068" cy="1664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2333001" y="5815406"/>
            <a:ext cx="4589092" cy="1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dirty="0" lang="en-ZA" smtClean="0" sz="3600" b="true">
                <a:solidFill>
                  <a:srgbClr val="1D8757"/>
                </a:solidFill>
                <a:latin typeface="Century Gothic"/>
              </a:rPr>
              <a:t>Algorithm broadly described</a:t>
            </a:r>
            <a:endParaRPr dirty="0" lang="en-ZA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657884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err="1" lang="en-ZA" smtClean="0">
                <a:solidFill>
                  <a:srgbClr val="FFFFFF"/>
                </a:solidFill>
                <a:latin typeface="Arial"/>
              </a:rPr>
              <a:t>uProcessor</a:t>
            </a:r>
            <a:endParaRPr dirty="0" lang="en-ZA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038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mtClean="0">
                <a:solidFill>
                  <a:srgbClr val="FFFFFF"/>
                </a:solidFill>
                <a:latin typeface="Arial"/>
              </a:rPr>
              <a:t>FPGA</a:t>
            </a:r>
            <a:endParaRPr dirty="0" lang="en-ZA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42444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0" name="Down Arrow 9"/>
          <p:cNvSpPr/>
          <p:nvPr/>
        </p:nvSpPr>
        <p:spPr>
          <a:xfrm>
            <a:off x="5896598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1" name="Down Arrow 10"/>
          <p:cNvSpPr/>
          <p:nvPr/>
        </p:nvSpPr>
        <p:spPr>
          <a:xfrm rot="2021396">
            <a:off x="3167199" y="4093431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2" name="Down Arrow 11"/>
          <p:cNvSpPr/>
          <p:nvPr/>
        </p:nvSpPr>
        <p:spPr>
          <a:xfrm rot="18900000">
            <a:off x="4610915" y="4110065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2905570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mtClean="0" sz="1400">
                <a:solidFill>
                  <a:srgbClr val="FFFFFF"/>
                </a:solidFill>
                <a:latin typeface="Arial"/>
              </a:rPr>
              <a:t>Task / computation</a:t>
            </a:r>
            <a:endParaRPr dirty="0" lang="en-ZA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4503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241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1104" y="5819670"/>
            <a:ext cx="1208985" cy="707886"/>
          </a:xfrm>
          <a:prstGeom prst="rect">
            <a:avLst/>
          </a:prstGeom>
          <a:noFill/>
        </p:spPr>
        <p:txBody>
          <a:bodyPr bIns="45720" lIns="91440" rIns="91440" tIns="45720"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b="1" cap="none" dirty="0" lang="en-US" smtClean="0" spc="0" sz="2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RCA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b="1" cap="none" dirty="0" lang="en-US" smtClean="0" spc="0" sz="20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platform</a:t>
            </a:r>
            <a:endParaRPr b="1" cap="none" dirty="0" lang="en-US" spc="0" sz="2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5872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descr="C:\Users\swinberg\Documents\ACTIVE\EEE4084F\2015\LECTURES\Lecture00\ticked.jpg" id="1026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97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32374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140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descr="C:\Users\swinberg\Documents\ACTIVE\EEE4084F\2015\LECTURES\Lecture00\ticked.jpg" id="23" name="Picture 2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76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68294" y="1187168"/>
            <a:ext cx="745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>
                <a:solidFill>
                  <a:srgbClr val="000000"/>
                </a:solidFill>
                <a:latin typeface="Arial"/>
              </a:rPr>
              <a:t>Want to partition the processing in a way so that it is executed optimally on the available </a:t>
            </a:r>
            <a:r>
              <a:rPr dirty="0" lang="en-ZA" smtClean="0">
                <a:solidFill>
                  <a:srgbClr val="000000"/>
                </a:solidFill>
                <a:latin typeface="Arial"/>
              </a:rPr>
              <a:t>RCA</a:t>
            </a:r>
          </a:p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 smtClean="0">
                <a:solidFill>
                  <a:srgbClr val="000000"/>
                </a:solidFill>
                <a:latin typeface="Arial"/>
              </a:rPr>
              <a:t>CPU has lots of program space but programs are comprised of a small set of instructions run sequentially</a:t>
            </a:r>
          </a:p>
          <a:p>
            <a:pPr indent="-285750" marL="285750">
              <a:spcBef>
                <a:spcPct val="0"/>
              </a:spcBef>
              <a:spcAft>
                <a:spcPct val="0"/>
              </a:spcAft>
              <a:buFont charset="0" panose="020B0604020202020204" pitchFamily="34" typeface="Arial"/>
              <a:buChar char="•"/>
            </a:pPr>
            <a:r>
              <a:rPr dirty="0" lang="en-ZA" smtClean="0">
                <a:solidFill>
                  <a:srgbClr val="000000"/>
                </a:solidFill>
                <a:latin typeface="Arial"/>
              </a:rPr>
              <a:t>FPGA has (comparatively) very limited program space, but can have very complex instructions that could run in parallel</a:t>
            </a:r>
            <a:endParaRPr dirty="0" lang="en-ZA"/>
          </a:p>
        </p:txBody>
      </p:sp>
      <p:sp>
        <p:nvSpPr>
          <p:cNvPr id="25" name="Curved Down Arrow 24"/>
          <p:cNvSpPr/>
          <p:nvPr/>
        </p:nvSpPr>
        <p:spPr>
          <a:xfrm flipH="1" rot="1643394">
            <a:off x="3818079" y="4737102"/>
            <a:ext cx="1250520" cy="663537"/>
          </a:xfrm>
          <a:prstGeom prst="curved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8561" y="5084746"/>
            <a:ext cx="1041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mtClean="0" sz="1200">
                <a:solidFill>
                  <a:srgbClr val="000000"/>
                </a:solidFill>
                <a:latin typeface="Arial"/>
              </a:rPr>
              <a:t>Cant fit?</a:t>
            </a:r>
            <a:br>
              <a:rPr dirty="0" lang="en-ZA" smtClean="0" sz="1200"/>
            </a:br>
            <a:r>
              <a:rPr dirty="0" lang="en-ZA" smtClean="0" sz="1200">
                <a:solidFill>
                  <a:srgbClr val="000000"/>
                </a:solidFill>
                <a:latin typeface="Arial"/>
              </a:rPr>
              <a:t>Try alternate</a:t>
            </a:r>
            <a:endParaRPr dirty="0" lang="en-ZA" sz="12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718" y="432323"/>
            <a:ext cx="7024744" cy="1143000"/>
          </a:xfrm>
        </p:spPr>
        <p:txBody>
          <a:bodyPr anchor="b"/>
          <a:lstStyle/>
          <a:p>
            <a:pPr eaLnBrk="1" hangingPunct="1" algn="l">
              <a:defRPr/>
            </a:pPr>
            <a:r>
              <a:rPr dirty="0" lang="en-ZA" smtClean="0" sz="4000" b="true">
                <a:solidFill>
                  <a:srgbClr val="1D8757"/>
                </a:solidFill>
                <a:latin typeface="Century Gothic"/>
              </a:rPr>
              <a:t>Lecture Overview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913"/>
            <a:ext cx="8007350" cy="4191000"/>
          </a:xfrm>
        </p:spPr>
        <p:txBody>
          <a:bodyPr/>
          <a:lstStyle/>
          <a:p>
            <a:pPr eaLnBrk="1" hangingPunct="1" indent="-365760">
              <a:defRPr/>
            </a:pPr>
            <a:r>
              <a:rPr dirty="0" lang="en-ZA" smtClean="0">
                <a:solidFill>
                  <a:srgbClr val="1F497D"/>
                </a:solidFill>
                <a:latin typeface="Tahoma"/>
              </a:rPr>
              <a:t>The problem</a:t>
            </a:r>
          </a:p>
          <a:p>
            <a:pPr eaLnBrk="1" hangingPunct="1" indent="-365760">
              <a:defRPr/>
            </a:pPr>
            <a:r>
              <a:rPr dirty="0" lang="en-ZA" smtClean="0">
                <a:solidFill>
                  <a:srgbClr val="1F497D"/>
                </a:solidFill>
                <a:latin typeface="Tahoma"/>
              </a:rPr>
              <a:t>Terms</a:t>
            </a:r>
          </a:p>
          <a:p>
            <a:pPr eaLnBrk="1" hangingPunct="1" indent="-365760">
              <a:defRPr/>
            </a:pPr>
            <a:r>
              <a:rPr dirty="0" lang="en-ZA" smtClean="0">
                <a:solidFill>
                  <a:srgbClr val="1F497D"/>
                </a:solidFill>
                <a:latin typeface="Tahoma"/>
              </a:rPr>
              <a:t>Approach</a:t>
            </a:r>
          </a:p>
        </p:txBody>
      </p:sp>
      <p:pic>
        <p:nvPicPr>
          <p:cNvPr descr="mosaic01.gif" id="5123" name="Picture 3"/>
          <p:cNvPicPr>
            <a:picLocks noChangeAspect="1"/>
          </p:cNvPicPr>
          <p:nvPr/>
        </p:nvPicPr>
        <p:blipFill>
          <a:blip cstate="print" r:embed="rId3"/>
          <a:srcRect/>
          <a:stretch>
            <a:fillRect/>
          </a:stretch>
        </p:blipFill>
        <p:spPr bwMode="auto">
          <a:xfrm>
            <a:off x="4813800" y="3691116"/>
            <a:ext cx="3775201" cy="261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86372" y="646146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dirty="0" lang="en-ZA" smtClean="0" sz="900">
                <a:solidFill>
                  <a:srgbClr val="000000"/>
                </a:solidFill>
                <a:latin typeface="Arial"/>
              </a:rPr>
              <a:t>Licensing details last slide</a:t>
            </a:r>
            <a:endParaRPr dirty="0" lang="en-ZA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