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114" y="448221"/>
            <a:ext cx="7698306" cy="69221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3" Target="../media/image2.png" Type="http://schemas.openxmlformats.org/officeDocument/2006/relationships/image"/>
<Relationship Id="rId4" Target="../media/image3.jpeg" Type="http://schemas.openxmlformats.org/officeDocument/2006/relationships/image"/>
<Relationship Id="rId5" Target="../media/image4.gif" Type="http://schemas.openxmlformats.org/officeDocument/2006/relationships/image"/>
<Relationship Id="rId7" Target="../media/image5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6.jpe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1558925" y="1873250"/>
            <a:ext cx="6775450" cy="1814513"/>
          </a:xfrm>
          <a:prstGeom prst="rect">
            <a:avLst/>
          </a:prstGeom>
          <a:blipFill dpi="0" rotWithShape="1">
            <a:blip cstate="print" r:embed="rId3">
              <a:alphaModFix amt="28000"/>
            </a:blip>
            <a:srcRect/>
            <a:tile algn="tl" flip="none" sx="100000" sy="100000" tx="0" ty="0"/>
          </a:blipFill>
          <a:ln algn="ctr"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idx="4294967295" sz="quarter" type="subTitle"/>
          </p:nvPr>
        </p:nvSpPr>
        <p:spPr>
          <a:xfrm>
            <a:off x="501911" y="3562350"/>
            <a:ext cx="8164512" cy="763588"/>
          </a:xfrm>
        </p:spPr>
        <p:txBody>
          <a:bodyPr/>
          <a:lstStyle/>
          <a:p>
            <a:pPr algn="ctr" eaLnBrk="1" hangingPunct="1" indent="-365760">
              <a:buFont charset="2" pitchFamily="2" typeface="Wingdings"/>
              <a:buNone/>
              <a:defRPr/>
            </a:pPr>
            <a:r>
              <a:rPr dirty="0" lang="en-ZA" smtClean="0" sz="3600">
                <a:solidFill>
                  <a:srgbClr val="FF0000"/>
                </a:solidFill>
                <a:latin typeface="Tahoma"/>
              </a:rPr>
              <a:t>Lecture 5: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644650" y="5467350"/>
            <a:ext cx="5832475" cy="958850"/>
          </a:xfrm>
          <a:prstGeom prst="rect">
            <a:avLst/>
          </a:prstGeom>
          <a:noFill/>
          <a:ln algn="ctr"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Lecturer: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dirty="0" lang="en-ZA" sz="2400">
                <a:solidFill>
                  <a:srgbClr val="000000"/>
                </a:solidFill>
                <a:latin typeface="Arial"/>
              </a:rPr>
              <a:t>Simon Winberg</a:t>
            </a:r>
            <a:endParaRPr dirty="0" lang="en-US" sz="2400"/>
          </a:p>
        </p:txBody>
      </p:sp>
      <p:pic>
        <p:nvPicPr>
          <p:cNvPr descr="EEE4084F_logo.jpg" id="4101" name="Picture 9"/>
          <p:cNvPicPr>
            <a:picLocks noChangeAspect="1"/>
          </p:cNvPicPr>
          <p:nvPr/>
        </p:nvPicPr>
        <p:blipFill>
          <a:blip cstate="print" r:embed="rId4"/>
          <a:srcRect/>
          <a:stretch>
            <a:fillRect/>
          </a:stretch>
        </p:blipFill>
        <p:spPr bwMode="auto">
          <a:xfrm>
            <a:off x="500040" y="386832"/>
            <a:ext cx="1439862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8" y="360372"/>
            <a:ext cx="1407955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54529" y="2292965"/>
            <a:ext cx="676659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Digital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7519" y="361295"/>
            <a:ext cx="441819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b="1" dirty="0" lang="en-US" sz="6000">
                <a:ln cmpd="sng" w="17780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solidFill>
                  <a:srgbClr val="000000"/>
                </a:solidFill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algn="tl" blurRad="50800" rotWithShape="0">
                    <a:srgbClr val="000000"/>
                  </a:outerShdw>
                </a:effectLst>
                <a:latin charset="0" pitchFamily="34" typeface="Arial Black"/>
              </a:rPr>
              <a:t>EEE4084F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467" y="4175125"/>
            <a:ext cx="78826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Review of paper:</a:t>
            </a:r>
            <a:b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</a:br>
            <a:r>
              <a:rPr dirty="0" lang="en-ZA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Temporal Partitioning Algorithm for a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Coarse-grained Reconfigurable 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Computing Architecture </a:t>
            </a:r>
            <a:r>
              <a:rPr dirty="0" lang="en-ZA" smtClean="0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by </a:t>
            </a:r>
            <a:endParaRPr dirty="0" lang="en-ZA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Chongyong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Shouyi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Yin,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Leibo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Liu, </a:t>
            </a:r>
            <a:r>
              <a:rPr dirty="0" err="1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Shaojun</a:t>
            </a:r>
            <a:r>
              <a:rPr dirty="0" lang="en-ZA" sz="14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 Wei </a:t>
            </a:r>
            <a:endParaRPr dirty="0" lang="en-ZA" smtClean="0" sz="14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charset="2" pitchFamily="2" typeface="Wingdings"/>
              <a:buNone/>
              <a:defRPr/>
            </a:pPr>
            <a:r>
              <a:rPr dirty="0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Blocking and Non-blocking </a:t>
            </a:r>
            <a:r>
              <a:rPr dirty="0" err="1" lang="en-ZA" smtClean="0" sz="280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pitchFamily="34" typeface="Arial"/>
              </a:rPr>
              <a:t>comms</a:t>
            </a:r>
            <a:endParaRPr dirty="0" lang="en-US" sz="280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pitchFamily="34" typeface="Arial"/>
            </a:endParaRPr>
          </a:p>
        </p:txBody>
      </p:sp>
      <p:pic>
        <p:nvPicPr>
          <p:cNvPr descr="C:\Users\swinberg\Documents\ACTIVE\EEE4084F\Common\Images_open\CC-SA.png" id="2051" name="Picture 3">
            <a:hlinkClick r:id="rId6"/>
          </p:cNvPr>
          <p:cNvPicPr>
            <a:picLocks noChangeArrowheads="1"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0" y="6363938"/>
            <a:ext cx="776741" cy="2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37552" y="641802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lang="en-ZA" sz="900">
                <a:solidFill>
                  <a:srgbClr val="000000"/>
                </a:solidFill>
                <a:latin typeface="Arial"/>
              </a:rPr>
              <a:t>Attribution-</a:t>
            </a:r>
            <a:r>
              <a:rPr dirty="0" err="1" lang="en-ZA" sz="900">
                <a:solidFill>
                  <a:srgbClr val="000000"/>
                </a:solidFill>
                <a:latin typeface="Arial"/>
              </a:rPr>
              <a:t>ShareAlike</a:t>
            </a:r>
            <a:r>
              <a:rPr dirty="0" lang="en-ZA" sz="900">
                <a:solidFill>
                  <a:srgbClr val="000000"/>
                </a:solidFill>
                <a:latin typeface="Arial"/>
              </a:rPr>
              <a:t> 4.0 International (CC BY-SA 4.0)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l"/>
            <a:r>
              <a:rPr dirty="0" lang="en-ZA" smtClean="0" sz="3600" b="true">
                <a:solidFill>
                  <a:srgbClr val="1D8757"/>
                </a:solidFill>
                <a:latin typeface="Century Gothic"/>
              </a:rPr>
              <a:t>Approach to using a RCA</a:t>
            </a:r>
            <a:endParaRPr dirty="0" lang="en-ZA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01" y="1142511"/>
            <a:ext cx="4757486" cy="451961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