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15" Target="slides/slide10.xml" Type="http://schemas.openxmlformats.org/officeDocument/2006/relationships/slide"/>
<Relationship Id="rId16" Target="slides/slide11.xml" Type="http://schemas.openxmlformats.org/officeDocument/2006/relationships/slide"/>
<Relationship Id="rId17" Target="slides/slide12.xml" Type="http://schemas.openxmlformats.org/officeDocument/2006/relationships/slide"/>
<Relationship Id="rId18" Target="slides/slide13.xml" Type="http://schemas.openxmlformats.org/officeDocument/2006/relationships/slide"/>
<Relationship Id="rId19" Target="slides/slide14.xml" Type="http://schemas.openxmlformats.org/officeDocument/2006/relationships/slide"/>
<Relationship Id="rId2" Target="presProps.xml" Type="http://schemas.openxmlformats.org/officeDocument/2006/relationships/presProps"/>
<Relationship Id="rId20" Target="slides/slide15.xml" Type="http://schemas.openxmlformats.org/officeDocument/2006/relationships/slide"/>
<Relationship Id="rId21" Target="slides/slide16.xml" Type="http://schemas.openxmlformats.org/officeDocument/2006/relationships/slide"/>
<Relationship Id="rId22" Target="slides/slide17.xml" Type="http://schemas.openxmlformats.org/officeDocument/2006/relationships/slide"/>
<Relationship Id="rId23" Target="slides/slide18.xml" Type="http://schemas.openxmlformats.org/officeDocument/2006/relationships/slide"/>
<Relationship Id="rId24" Target="slides/slide19.xml" Type="http://schemas.openxmlformats.org/officeDocument/2006/relationships/slide"/>
<Relationship Id="rId25" Target="slides/slide20.xml" Type="http://schemas.openxmlformats.org/officeDocument/2006/relationships/slide"/>
<Relationship Id="rId26" Target="slides/slide21.xml" Type="http://schemas.openxmlformats.org/officeDocument/2006/relationships/slide"/>
<Relationship Id="rId27" Target="slides/slide22.xml" Type="http://schemas.openxmlformats.org/officeDocument/2006/relationships/slide"/>
<Relationship Id="rId28" Target="slides/slide23.xml" Type="http://schemas.openxmlformats.org/officeDocument/2006/relationships/slide"/>
<Relationship Id="rId29" Target="slides/slide24.xml" Type="http://schemas.openxmlformats.org/officeDocument/2006/relationships/slide"/>
<Relationship Id="rId3" Target="viewProps.xml" Type="http://schemas.openxmlformats.org/officeDocument/2006/relationships/viewProps"/>
<Relationship Id="rId30" Target="slides/slide25.xml" Type="http://schemas.openxmlformats.org/officeDocument/2006/relationships/slide"/>
<Relationship Id="rId4" Target="theme/theme1.xml" Type="http://schemas.openxmlformats.org/officeDocument/2006/relationships/theme"/>
<Relationship Id="rId5" Target="tableStyles.xml" Type="http://schemas.openxmlformats.org/officeDocument/2006/relationships/tableStyles"/>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645" y="2900829"/>
            <a:ext cx="6637468" cy="1362075"/>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1258645" y="4267200"/>
            <a:ext cx="6637467" cy="152041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1.png" Type="http://schemas.openxmlformats.org/officeDocument/2006/relationships/image"/>
<Relationship Id="rId4" Target="../media/image2.jpeg" Type="http://schemas.openxmlformats.org/officeDocument/2006/relationships/image"/>
<Relationship Id="rId5" Target="../media/image3.gif" Type="http://schemas.openxmlformats.org/officeDocument/2006/relationships/image"/>
<Relationship Id="rId7" Target="../media/image4.png" Type="http://schemas.openxmlformats.org/officeDocument/2006/relationships/image"/>
</Relationships>

</file>

<file path=ppt/slides/_rels/slide10.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8.jpeg" Type="http://schemas.openxmlformats.org/officeDocument/2006/relationships/image"/>
</Relationships>

</file>

<file path=ppt/slides/_rels/slide11.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9.jpe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3.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4.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10.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6.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7.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8.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11.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12.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5.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1.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2.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3.xml.rels><?xml version="1.0" encoding="UTF-8" standalone="no"?>
<Relationships xmlns="http://schemas.openxmlformats.org/package/2006/relationships">
<Relationship Id="rId1" Target="../slideLayouts/slideLayout7.xml" Type="http://schemas.openxmlformats.org/officeDocument/2006/relationships/slideLayout"/>
<Relationship Id="rId3" Target="../media/image13.jpeg" Type="http://schemas.openxmlformats.org/officeDocument/2006/relationships/image"/>
</Relationships>

</file>

<file path=ppt/slides/_rels/slide24.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5.xml.rels><?xml version="1.0" encoding="UTF-8" standalone="no"?>
<Relationships xmlns="http://schemas.openxmlformats.org/package/2006/relationships">
<Relationship Id="rId1" Target="../slideLayouts/slideLayout7.xml" Type="http://schemas.openxmlformats.org/officeDocument/2006/relationships/slideLayout"/>
<Relationship Id="rId5" Target="../media/image4.png" Type="http://schemas.openxmlformats.org/officeDocument/2006/relationships/image"/>
</Relationships>

</file>

<file path=ppt/slides/_rels/slide3.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4.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6.jpeg" Type="http://schemas.openxmlformats.org/officeDocument/2006/relationships/image"/>
</Relationships>

</file>

<file path=ppt/slides/_rels/slide5.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6.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7.jpeg" Type="http://schemas.openxmlformats.org/officeDocument/2006/relationships/image"/>
</Relationships>

</file>

<file path=ppt/slides/_rels/slide7.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8.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9.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slide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pPr>
              <a:spcBef>
                <a:spcPct val="0"/>
              </a:spcBef>
              <a:spcAft>
                <a:spcPct val="0"/>
              </a:spcAft>
            </a:pPr>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indent="-365760">
              <a:buFont charset="2" pitchFamily="2" typeface="Wingdings"/>
              <a:buNone/>
              <a:defRPr/>
            </a:pPr>
            <a:r>
              <a:rPr dirty="0" lang="en-ZA" smtClean="0" sz="3600">
                <a:solidFill>
                  <a:srgbClr val="FF0000"/>
                </a:solidFill>
                <a:latin typeface="Tahoma"/>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spcBef>
                <a:spcPct val="0"/>
              </a:spcBef>
              <a:spcAft>
                <a:spcPct val="0"/>
              </a:spcAft>
            </a:pPr>
            <a:r>
              <a:rPr dirty="0" lang="en-ZA" sz="2400">
                <a:solidFill>
                  <a:srgbClr val="000000"/>
                </a:solidFill>
                <a:latin typeface="Arial"/>
              </a:rPr>
              <a:t>Lecturer:</a:t>
            </a:r>
          </a:p>
          <a:p>
            <a:pPr algn="ctr">
              <a:spcBef>
                <a:spcPct val="0"/>
              </a:spcBef>
              <a:spcAft>
                <a:spcPct val="0"/>
              </a:spcAft>
            </a:pPr>
            <a:r>
              <a:rPr dirty="0" lang="en-ZA" sz="2400">
                <a:solidFill>
                  <a:srgbClr val="000000"/>
                </a:solidFill>
                <a:latin typeface="Arial"/>
              </a:rPr>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spcBef>
                <a:spcPct val="0"/>
              </a:spcBef>
              <a:spcAft>
                <a:spcPct val="0"/>
              </a:spcAft>
              <a:defRPr/>
            </a:pPr>
            <a:r>
              <a:rPr b="1" dirty="0" lang="en-US" sz="6000">
                <a:ln cmpd="sng" w="17780">
                  <a:solidFill>
                    <a:srgbClr val="FFFFFF"/>
                  </a:solidFill>
                  <a:prstDash val="solid"/>
                  <a:miter lim="800000"/>
                </a:ln>
                <a:solidFill>
                  <a:srgbClr val="000000"/>
                </a:solidFill>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spcBef>
                <a:spcPct val="0"/>
              </a:spcBef>
              <a:spcAft>
                <a:spcPct val="0"/>
              </a:spcAft>
              <a:defRPr/>
            </a:pPr>
            <a:r>
              <a:rPr b="1" dirty="0" lang="en-US" sz="6000">
                <a:ln cmpd="sng" w="17780">
                  <a:solidFill>
                    <a:schemeClr val="bg1">
                      <a:lumMod val="60000"/>
                      <a:lumOff val="40000"/>
                    </a:schemeClr>
                  </a:solidFill>
                  <a:prstDash val="solid"/>
                  <a:miter lim="800000"/>
                </a:ln>
                <a:solidFill>
                  <a:srgbClr val="000000"/>
                </a:solidFill>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spcBef>
                <a:spcPct val="0"/>
              </a:spcBef>
              <a:spcAft>
                <a:spcPct val="0"/>
              </a:spcAft>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28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spcBef>
                <a:spcPct val="0"/>
              </a:spcBef>
              <a:spcAft>
                <a:spcPct val="0"/>
              </a:spcAft>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spcBef>
                <a:spcPct val="0"/>
              </a:spcBef>
              <a:spcAft>
                <a:spcPct val="0"/>
              </a:spcAft>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pPr>
              <a:spcBef>
                <a:spcPct val="0"/>
              </a:spcBef>
              <a:spcAft>
                <a:spcPct val="0"/>
              </a:spcAft>
            </a:pPr>
            <a:r>
              <a:rPr dirty="0" lang="en-ZA" sz="900">
                <a:solidFill>
                  <a:srgbClr val="000000"/>
                </a:solidFill>
                <a:latin typeface="Arial"/>
              </a:rPr>
              <a:t>Attribution-</a:t>
            </a:r>
            <a:r>
              <a:rPr dirty="0" err="1" lang="en-ZA" sz="900">
                <a:solidFill>
                  <a:srgbClr val="000000"/>
                </a:solidFill>
                <a:latin typeface="Arial"/>
              </a:rPr>
              <a:t>ShareAlike</a:t>
            </a:r>
            <a:r>
              <a:rPr dirty="0" lang="en-ZA" sz="900">
                <a:solidFill>
                  <a:srgbClr val="000000"/>
                </a:solidFill>
                <a:latin typeface="Arial"/>
              </a:rPr>
              <a:t> 4.0 International (CC BY-SA 4.0)</a:t>
            </a:r>
          </a:p>
        </p:txBody>
      </p:sp>
    </p:spTree>
  </p:cSld>
  <p:clrMapOvr>
    <a:masterClrMapping/>
  </p:clrMapOvr>
</p:sld>
</file>

<file path=ppt/slides/slide1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549652" y="157664"/>
            <a:ext cx="7698306" cy="692210"/>
          </a:xfrm>
        </p:spPr>
        <p:txBody>
          <a:bodyPr anchor="b">
            <a:normAutofit fontScale="90000"/>
          </a:bodyPr>
          <a:lstStyle/>
          <a:p>
            <a:pPr algn="l"/>
            <a:r>
              <a:rPr dirty="0" lang="en-ZA" smtClean="0" sz="3600" b="true">
                <a:solidFill>
                  <a:srgbClr val="1D8757"/>
                </a:solidFill>
                <a:latin typeface="Century Gothic"/>
              </a:rPr>
              <a:t>Algorithm solution</a:t>
            </a:r>
            <a:endParaRPr dirty="0" lang="en-ZA"/>
          </a:p>
        </p:txBody>
      </p:sp>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008261" y="869500"/>
            <a:ext cx="5087944" cy="5501924"/>
          </a:xfrm>
        </p:spPr>
      </p:pic>
    </p:spTree>
  </p:cSld>
  <p:clrMapOvr>
    <a:masterClrMapping/>
  </p:clrMapOvr>
</p:sld>
</file>

<file path=ppt/slides/slide1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Experimental results</a:t>
            </a:r>
            <a:endParaRPr dirty="0" lang="en-ZA"/>
          </a:p>
        </p:txBody>
      </p:sp>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730250" y="2654902"/>
            <a:ext cx="7697788" cy="2400684"/>
          </a:xfrm>
        </p:spPr>
      </p:pic>
      <p:sp>
        <p:nvSpPr>
          <p:cNvPr id="5" name="TextBox 4"/>
          <p:cNvSpPr txBox="1"/>
          <p:nvPr/>
        </p:nvSpPr>
        <p:spPr>
          <a:xfrm>
            <a:off x="811851" y="5571858"/>
            <a:ext cx="7733944" cy="923330"/>
          </a:xfrm>
          <a:prstGeom prst="rect">
            <a:avLst/>
          </a:prstGeom>
          <a:noFill/>
        </p:spPr>
        <p:txBody>
          <a:bodyPr rtlCol="0" wrap="square">
            <a:spAutoFit/>
          </a:bodyPr>
          <a:lstStyle/>
          <a:p>
            <a:pPr>
              <a:spcBef>
                <a:spcPct val="0"/>
              </a:spcBef>
              <a:spcAft>
                <a:spcPct val="0"/>
              </a:spcAft>
            </a:pPr>
            <a:r>
              <a:rPr dirty="0" lang="en-ZA" smtClean="0">
                <a:solidFill>
                  <a:srgbClr val="000000"/>
                </a:solidFill>
                <a:latin typeface="Arial"/>
              </a:rPr>
              <a:t>Using a selection of benchmarking applications.</a:t>
            </a:r>
          </a:p>
          <a:p>
            <a:pPr>
              <a:spcBef>
                <a:spcPct val="0"/>
              </a:spcBef>
              <a:spcAft>
                <a:spcPct val="0"/>
              </a:spcAft>
            </a:pPr>
            <a:r>
              <a:rPr dirty="0" lang="en-ZA" smtClean="0">
                <a:solidFill>
                  <a:srgbClr val="000000"/>
                </a:solidFill>
                <a:latin typeface="Arial"/>
              </a:rPr>
              <a:t>Comparing the performance of the various standard partitioning algorithms that were reviewed in the introduction to the prototyped approach…</a:t>
            </a:r>
            <a:endParaRPr dirty="0" lang="en-ZA"/>
          </a:p>
        </p:txBody>
      </p:sp>
      <p:sp>
        <p:nvSpPr>
          <p:cNvPr id="6" name="Rectangle 5"/>
          <p:cNvSpPr/>
          <p:nvPr/>
        </p:nvSpPr>
        <p:spPr>
          <a:xfrm rot="19810577">
            <a:off x="2251119" y="3624841"/>
            <a:ext cx="5171608" cy="707886"/>
          </a:xfrm>
          <a:prstGeom prst="rect">
            <a:avLst/>
          </a:prstGeom>
          <a:noFill/>
        </p:spPr>
        <p:txBody>
          <a:bodyPr bIns="45720" lIns="91440" rIns="91440" tIns="45720" wrap="none">
            <a:spAutoFit/>
            <a:scene3d>
              <a:camera prst="orthographicFront"/>
              <a:lightRig dir="t" rig="flat">
                <a:rot lat="0" lon="0" rev="18900000"/>
              </a:lightRig>
            </a:scene3d>
            <a:sp3d contourW="6350" extrusionH="31750" prstMaterial="powder">
              <a:bevelT h="19050" prst="angle" w="19050"/>
              <a:contourClr>
                <a:schemeClr val="accent3">
                  <a:tint val="100000"/>
                  <a:shade val="100000"/>
                  <a:satMod val="100000"/>
                  <a:hueMod val="100000"/>
                </a:schemeClr>
              </a:contourClr>
            </a:sp3d>
          </a:bodyPr>
          <a:lstStyle/>
          <a:p>
            <a:pPr algn="ctr">
              <a:spcBef>
                <a:spcPct val="0"/>
              </a:spcBef>
              <a:spcAft>
                <a:spcPct val="0"/>
              </a:spcAft>
            </a:pPr>
            <a:r>
              <a:rPr b="1" dirty="0" lang="en-US" smtClean="0" sz="4000">
                <a:ln/>
                <a:solidFill>
                  <a:srgbClr val="9BBB59"/>
                </a:solidFill>
                <a:latin typeface="Arial"/>
              </a:rPr>
              <a:t>Good improvements</a:t>
            </a:r>
            <a:endParaRPr b="1" cap="none" dirty="0" lang="en-US" spc="0" sz="4000">
              <a:ln/>
              <a:solidFill>
                <a:schemeClr val="accent3"/>
              </a:solidFill>
              <a:effectLst/>
            </a:endParaRPr>
          </a:p>
        </p:txBody>
      </p:sp>
    </p:spTree>
  </p:cSld>
  <p:clrMapOvr>
    <a:masterClrMapping/>
  </p:clrMapOvr>
</p:sld>
</file>

<file path=ppt/slides/slide1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pPr algn="l">
              <a:defRPr/>
            </a:pPr>
            <a:r>
              <a:rPr dirty="0" lang="en-ZA" smtClean="0" sz="4000">
                <a:solidFill>
                  <a:srgbClr val="376092"/>
                </a:solidFill>
                <a:latin typeface="Century Gothic"/>
              </a:rPr>
              <a:t>Communications &amp; Costs of Communication</a:t>
            </a:r>
            <a:endParaRPr dirty="0" lang="en-US"/>
          </a:p>
        </p:txBody>
      </p:sp>
      <p:sp>
        <p:nvSpPr>
          <p:cNvPr id="5" name="Text Placeholder 4"/>
          <p:cNvSpPr>
            <a:spLocks noGrp="1"/>
          </p:cNvSpPr>
          <p:nvPr>
            <p:ph idx="1" type="body"/>
          </p:nvPr>
        </p:nvSpPr>
        <p:spPr/>
        <p:txBody>
          <a:bodyPr/>
          <a:lstStyle/>
          <a:p>
            <a:pPr marL="0" indent="0">
              <a:buNone/>
              <a:defRPr/>
            </a:pPr>
            <a:r>
              <a:rPr dirty="0" lang="en-ZA" smtClean="0" sz="2000">
                <a:solidFill>
                  <a:srgbClr val="404040"/>
                </a:solidFill>
                <a:latin typeface="Tahoma"/>
              </a:rPr>
              <a:t>EEE4084F</a:t>
            </a:r>
            <a:endParaRPr dirty="0" lang="en-US"/>
          </a:p>
        </p:txBody>
      </p:sp>
    </p:spTree>
  </p:cSld>
  <p:clrMapOvr>
    <a:masterClrMapping/>
  </p:clrMapOvr>
</p:sld>
</file>

<file path=ppt/slides/slide1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chor="b">
            <a:normAutofit fontScale="90000"/>
          </a:bodyPr>
          <a:lstStyle/>
          <a:p>
            <a:pPr algn="l">
              <a:defRPr/>
            </a:pPr>
            <a:r>
              <a:rPr dirty="0" lang="en-ZA" smtClean="0" sz="3600" b="true">
                <a:solidFill>
                  <a:srgbClr val="1D8757"/>
                </a:solidFill>
                <a:latin typeface="Century Gothic"/>
              </a:rPr>
              <a:t>Communication concerns in related to solution partitioning</a:t>
            </a:r>
            <a:endParaRPr dirty="0" lang="en-US"/>
          </a:p>
        </p:txBody>
      </p:sp>
      <p:sp>
        <p:nvSpPr>
          <p:cNvPr id="3" name="Content Placeholder 2"/>
          <p:cNvSpPr>
            <a:spLocks noGrp="1"/>
          </p:cNvSpPr>
          <p:nvPr>
            <p:ph idx="1"/>
          </p:nvPr>
        </p:nvSpPr>
        <p:spPr>
          <a:xfrm>
            <a:off x="838200" y="1536153"/>
            <a:ext cx="8007350" cy="4953000"/>
          </a:xfrm>
        </p:spPr>
        <p:txBody>
          <a:bodyPr>
            <a:normAutofit lnSpcReduction="10000"/>
          </a:bodyPr>
          <a:lstStyle/>
          <a:p>
            <a:pPr indent="-365760">
              <a:defRPr/>
            </a:pPr>
            <a:r>
              <a:rPr dirty="0" lang="en-US" smtClean="0">
                <a:solidFill>
                  <a:srgbClr val="1F497D"/>
                </a:solidFill>
                <a:latin typeface="Tahoma"/>
              </a:rPr>
              <a:t>The communications needs between tasks depends on your solution:</a:t>
            </a:r>
          </a:p>
          <a:p>
            <a:pPr indent="-365760">
              <a:defRPr/>
            </a:pPr>
            <a:r>
              <a:rPr dirty="0" lang="en-US" smtClean="0">
                <a:solidFill>
                  <a:srgbClr val="1F497D"/>
                </a:solidFill>
                <a:latin typeface="Tahoma"/>
              </a:rPr>
              <a:t>Communications not needed for</a:t>
            </a:r>
          </a:p>
          <a:p>
            <a:pPr lvl="1" marL="640080" indent="-274320">
              <a:defRPr/>
            </a:pPr>
            <a:r>
              <a:rPr dirty="0" lang="en-US" smtClean="0">
                <a:solidFill>
                  <a:srgbClr val="126249"/>
                </a:solidFill>
                <a:latin typeface="Tahoma"/>
              </a:rPr>
              <a:t>Minimal or no shared data or results. </a:t>
            </a:r>
          </a:p>
          <a:p>
            <a:pPr lvl="2" marL="914400">
              <a:defRPr/>
            </a:pPr>
            <a:r>
              <a:rPr dirty="0" lang="en-US" smtClean="0" sz="2800">
                <a:solidFill>
                  <a:srgbClr val="1558BB"/>
                </a:solidFill>
                <a:latin typeface="Tahoma"/>
              </a:rPr>
              <a:t>E.g., an image processing routine where each pixel is dimmed (e.g., 50% dim). Here, the image can easily be separated between many tasks that act entirely independently of one other.</a:t>
            </a:r>
          </a:p>
          <a:p>
            <a:pPr lvl="1" marL="640080" indent="-274320">
              <a:defRPr/>
            </a:pPr>
            <a:r>
              <a:rPr dirty="0" lang="en-ZA" smtClean="0">
                <a:solidFill>
                  <a:srgbClr val="126249"/>
                </a:solidFill>
                <a:latin typeface="Tahoma"/>
              </a:rPr>
              <a:t>Usually the case for embarrassingly parallel </a:t>
            </a:r>
            <a:r>
              <a:rPr dirty="0" lang="en-ZA" smtClean="0">
                <a:solidFill>
                  <a:srgbClr val="126249"/>
                </a:solidFill>
                <a:latin typeface="Tahoma"/>
              </a:rPr>
              <a:t>solutions</a:t>
            </a:r>
            <a:endParaRPr dirty="0" lang="en-US" smtClean="0"/>
          </a:p>
        </p:txBody>
      </p:sp>
    </p:spTree>
  </p:cSld>
  <p:clrMapOvr>
    <a:masterClrMapping/>
  </p:clrMapOvr>
</p:sld>
</file>

<file path=ppt/slides/slide1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defRPr/>
            </a:pPr>
            <a:r>
              <a:rPr dirty="0" lang="en-ZA" smtClean="0" sz="3600" b="true">
                <a:solidFill>
                  <a:srgbClr val="1D8757"/>
                </a:solidFill>
                <a:latin typeface="Century Gothic"/>
              </a:rPr>
              <a:t>Communications</a:t>
            </a:r>
            <a:endParaRPr dirty="0" lang="en-US"/>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indent="-365760">
              <a:defRPr/>
            </a:pPr>
            <a:r>
              <a:rPr dirty="0" lang="en-US" smtClean="0">
                <a:solidFill>
                  <a:srgbClr val="1F497D"/>
                </a:solidFill>
                <a:latin typeface="Tahoma"/>
              </a:rPr>
              <a:t>The communications needs</a:t>
            </a:r>
            <a:br>
              <a:rPr dirty="0" lang="en-US" smtClean="0"/>
            </a:br>
            <a:r>
              <a:rPr dirty="0" lang="en-US" smtClean="0">
                <a:solidFill>
                  <a:srgbClr val="1F497D"/>
                </a:solidFill>
                <a:latin typeface="Tahoma"/>
              </a:rPr>
              <a:t>between tasks depends on</a:t>
            </a:r>
            <a:br>
              <a:rPr dirty="0" lang="en-US" smtClean="0"/>
            </a:br>
            <a:r>
              <a:rPr dirty="0" lang="en-US" smtClean="0">
                <a:solidFill>
                  <a:srgbClr val="1F497D"/>
                </a:solidFill>
                <a:latin typeface="Tahoma"/>
              </a:rPr>
              <a:t>your solution:</a:t>
            </a:r>
          </a:p>
          <a:p>
            <a:pPr indent="-365760">
              <a:defRPr/>
            </a:pPr>
            <a:r>
              <a:rPr dirty="0" lang="en-US" smtClean="0">
                <a:solidFill>
                  <a:srgbClr val="1F497D"/>
                </a:solidFill>
                <a:latin typeface="Tahoma"/>
              </a:rPr>
              <a:t>Communications </a:t>
            </a:r>
            <a:r>
              <a:rPr dirty="0" i="1" lang="en-US" smtClean="0">
                <a:solidFill>
                  <a:srgbClr val="1F497D"/>
                </a:solidFill>
                <a:latin typeface="Tahoma"/>
              </a:rPr>
              <a:t>is</a:t>
            </a:r>
            <a:r>
              <a:rPr dirty="0" lang="en-US" smtClean="0">
                <a:solidFill>
                  <a:srgbClr val="1F497D"/>
                </a:solidFill>
                <a:latin typeface="Tahoma"/>
              </a:rPr>
              <a:t> needed for…</a:t>
            </a:r>
          </a:p>
          <a:p>
            <a:pPr lvl="1" marL="640080" indent="-274320">
              <a:defRPr/>
            </a:pPr>
            <a:r>
              <a:rPr dirty="0" lang="en-US" smtClean="0">
                <a:solidFill>
                  <a:srgbClr val="126249"/>
                </a:solidFill>
                <a:latin typeface="Tahoma"/>
              </a:rPr>
              <a:t>Parallel applications that need to </a:t>
            </a:r>
            <a:r>
              <a:rPr dirty="0" lang="en-US" smtClean="0">
                <a:solidFill>
                  <a:srgbClr val="17375E"/>
                </a:solidFill>
                <a:latin typeface="Tahoma"/>
              </a:rPr>
              <a:t>share results</a:t>
            </a:r>
            <a:r>
              <a:rPr dirty="0" lang="en-US" smtClean="0">
                <a:solidFill>
                  <a:srgbClr val="126249"/>
                </a:solidFill>
                <a:latin typeface="Tahoma"/>
              </a:rPr>
              <a:t> or </a:t>
            </a:r>
            <a:r>
              <a:rPr dirty="0" lang="en-US" smtClean="0">
                <a:solidFill>
                  <a:srgbClr val="17375E"/>
                </a:solidFill>
                <a:latin typeface="Tahoma"/>
              </a:rPr>
              <a:t>boundary information</a:t>
            </a:r>
            <a:r>
              <a:rPr dirty="0" lang="en-US" smtClean="0">
                <a:solidFill>
                  <a:srgbClr val="126249"/>
                </a:solidFill>
                <a:latin typeface="Tahoma"/>
              </a:rPr>
              <a:t>. E.g.,</a:t>
            </a:r>
          </a:p>
          <a:p>
            <a:pPr lvl="2" marL="914400">
              <a:defRPr/>
            </a:pPr>
            <a:r>
              <a:rPr dirty="0" lang="en-US" smtClean="0" sz="2380">
                <a:solidFill>
                  <a:srgbClr val="1558BB"/>
                </a:solidFill>
                <a:latin typeface="Tahoma"/>
              </a:rPr>
              <a:t>E.g., modeling 2D heat diffusion over time – this could divide into multiple parts, but boundary results need to be shared. Changes to an elements in the middle of the partition only has an effect on the boundary after some time.</a:t>
            </a:r>
            <a:endParaRPr dirty="0" lang="en-US"/>
          </a:p>
        </p:txBody>
      </p:sp>
      <p:pic>
        <p:nvPicPr>
          <p:cNvPr descr="CLOUD.gif" id="23556" name="Picture 3"/>
          <p:cNvPicPr>
            <a:picLocks noChangeAspect="1"/>
          </p:cNvPicPr>
          <p:nvPr/>
        </p:nvPicPr>
        <p:blipFill>
          <a:blip cstate="print" r:embed="rId3">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chor="b">
            <a:normAutofit fontScale="90000"/>
          </a:bodyPr>
          <a:lstStyle/>
          <a:p>
            <a:pPr algn="l">
              <a:defRPr/>
            </a:pPr>
            <a:r>
              <a:rPr dirty="0" lang="en-ZA" smtClean="0" sz="3600" b="true">
                <a:solidFill>
                  <a:srgbClr val="1D8757"/>
                </a:solidFill>
                <a:latin typeface="Century Gothic"/>
              </a:rPr>
              <a:t>Factors related to Communication</a:t>
            </a:r>
            <a:endParaRPr dirty="0" lang="en-US"/>
          </a:p>
        </p:txBody>
      </p:sp>
      <p:sp>
        <p:nvSpPr>
          <p:cNvPr id="3" name="Content Placeholder 2"/>
          <p:cNvSpPr>
            <a:spLocks noGrp="1"/>
          </p:cNvSpPr>
          <p:nvPr>
            <p:ph idx="1"/>
          </p:nvPr>
        </p:nvSpPr>
        <p:spPr/>
        <p:txBody>
          <a:bodyPr>
            <a:normAutofit lnSpcReduction="10000"/>
          </a:bodyPr>
          <a:lstStyle/>
          <a:p>
            <a:pPr indent="-365760">
              <a:defRPr/>
            </a:pPr>
            <a:r>
              <a:rPr dirty="0" lang="en-US" smtClean="0">
                <a:solidFill>
                  <a:srgbClr val="1F497D"/>
                </a:solidFill>
                <a:latin typeface="Tahoma"/>
              </a:rPr>
              <a:t>Cost of communications</a:t>
            </a:r>
          </a:p>
          <a:p>
            <a:pPr indent="-365760">
              <a:defRPr/>
            </a:pPr>
            <a:r>
              <a:rPr dirty="0" lang="en-US" smtClean="0">
                <a:solidFill>
                  <a:srgbClr val="1F497D"/>
                </a:solidFill>
                <a:latin typeface="Tahoma"/>
              </a:rPr>
              <a:t>Latency vs. Bandwidth</a:t>
            </a:r>
          </a:p>
          <a:p>
            <a:pPr indent="-365760">
              <a:defRPr/>
            </a:pPr>
            <a:r>
              <a:rPr dirty="0" lang="en-US" smtClean="0">
                <a:solidFill>
                  <a:srgbClr val="1F497D"/>
                </a:solidFill>
                <a:latin typeface="Tahoma"/>
              </a:rPr>
              <a:t>Visibility of communications</a:t>
            </a:r>
          </a:p>
          <a:p>
            <a:pPr indent="-365760">
              <a:defRPr/>
            </a:pPr>
            <a:r>
              <a:rPr dirty="0" lang="en-US" smtClean="0">
                <a:solidFill>
                  <a:srgbClr val="1F497D"/>
                </a:solidFill>
                <a:latin typeface="Tahoma"/>
              </a:rPr>
              <a:t>Synchronous vs. asynchronous communications</a:t>
            </a:r>
          </a:p>
          <a:p>
            <a:pPr indent="-365760">
              <a:defRPr/>
            </a:pPr>
            <a:r>
              <a:rPr dirty="0" lang="en-US" smtClean="0">
                <a:solidFill>
                  <a:srgbClr val="1F497D"/>
                </a:solidFill>
                <a:latin typeface="Tahoma"/>
              </a:rPr>
              <a:t>Scope of communications</a:t>
            </a:r>
          </a:p>
          <a:p>
            <a:pPr indent="-365760">
              <a:defRPr/>
            </a:pPr>
            <a:r>
              <a:rPr dirty="0" lang="en-US" smtClean="0">
                <a:solidFill>
                  <a:srgbClr val="1F497D"/>
                </a:solidFill>
                <a:latin typeface="Tahoma"/>
              </a:rPr>
              <a:t>Efficiency of communications</a:t>
            </a:r>
          </a:p>
          <a:p>
            <a:pPr indent="-365760">
              <a:defRPr/>
            </a:pPr>
            <a:r>
              <a:rPr dirty="0" lang="en-US" smtClean="0">
                <a:solidFill>
                  <a:srgbClr val="1F497D"/>
                </a:solidFill>
                <a:latin typeface="Tahoma"/>
              </a:rPr>
              <a:t>Overhead and Complexity</a:t>
            </a:r>
            <a:endParaRPr dirty="0" lang="en-US"/>
          </a:p>
        </p:txBody>
      </p:sp>
    </p:spTree>
  </p:cSld>
  <p:clrMapOvr>
    <a:masterClrMapping/>
  </p:clrMapOvr>
</p:sld>
</file>

<file path=ppt/slides/slide1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defRPr/>
            </a:pPr>
            <a:r>
              <a:rPr dirty="0" lang="en-ZA" smtClean="0" sz="3600" b="true">
                <a:solidFill>
                  <a:srgbClr val="1D8757"/>
                </a:solidFill>
                <a:latin typeface="Century Gothic"/>
              </a:rPr>
              <a:t>Cost of communications</a:t>
            </a:r>
            <a:endParaRPr dirty="0" lang="en-US"/>
          </a:p>
        </p:txBody>
      </p:sp>
      <p:sp>
        <p:nvSpPr>
          <p:cNvPr id="3" name="Content Placeholder 2"/>
          <p:cNvSpPr>
            <a:spLocks noGrp="1"/>
          </p:cNvSpPr>
          <p:nvPr>
            <p:ph idx="1"/>
          </p:nvPr>
        </p:nvSpPr>
        <p:spPr>
          <a:xfrm>
            <a:off x="485261" y="1360478"/>
            <a:ext cx="8007350" cy="5313362"/>
          </a:xfrm>
        </p:spPr>
        <p:txBody>
          <a:bodyPr/>
          <a:lstStyle/>
          <a:p>
            <a:pPr indent="-365760">
              <a:defRPr/>
            </a:pPr>
            <a:r>
              <a:rPr dirty="0" lang="en-US" smtClean="0">
                <a:solidFill>
                  <a:srgbClr val="1F497D"/>
                </a:solidFill>
                <a:latin typeface="Tahoma"/>
              </a:rPr>
              <a:t>Communication between tasks has some kind of overheads, such as:</a:t>
            </a:r>
          </a:p>
          <a:p>
            <a:pPr lvl="1" marL="640080" indent="-274320">
              <a:defRPr/>
            </a:pPr>
            <a:r>
              <a:rPr dirty="0" lang="en-US" smtClean="0">
                <a:solidFill>
                  <a:srgbClr val="126249"/>
                </a:solidFill>
                <a:latin typeface="Tahoma"/>
              </a:rPr>
              <a:t>CPU cycles, memory and other resources that could be used for computation are instead used to package and transmit data.</a:t>
            </a:r>
          </a:p>
          <a:p>
            <a:pPr lvl="1" marL="640080" indent="-274320">
              <a:defRPr/>
            </a:pPr>
            <a:r>
              <a:rPr dirty="0" lang="en-ZA" smtClean="0">
                <a:solidFill>
                  <a:srgbClr val="126249"/>
                </a:solidFill>
                <a:latin typeface="Tahoma"/>
              </a:rPr>
              <a:t>Also needs </a:t>
            </a:r>
            <a:r>
              <a:rPr dirty="0" lang="en-US" smtClean="0">
                <a:solidFill>
                  <a:srgbClr val="126249"/>
                </a:solidFill>
                <a:latin typeface="Tahoma"/>
              </a:rPr>
              <a:t>synchronization between tasks, which may result in tasks spending time waiting instead of working.</a:t>
            </a:r>
          </a:p>
          <a:p>
            <a:pPr lvl="1" marL="640080" indent="-274320">
              <a:defRPr/>
            </a:pPr>
            <a:r>
              <a:rPr dirty="0" lang="en-US" smtClean="0">
                <a:solidFill>
                  <a:srgbClr val="126249"/>
                </a:solidFill>
                <a:latin typeface="Tahoma"/>
              </a:rPr>
              <a:t>Competing communication traffic could also saturate the network bandwidth, causing performance loss.</a:t>
            </a:r>
            <a:endParaRPr dirty="0" lang="en-US"/>
          </a:p>
        </p:txBody>
      </p:sp>
    </p:spTree>
  </p:cSld>
  <p:clrMapOvr>
    <a:masterClrMapping/>
  </p:clrMapOvr>
</p:sld>
</file>

<file path=ppt/slides/slide1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Title 2"/>
          <p:cNvSpPr>
            <a:spLocks noGrp="1"/>
          </p:cNvSpPr>
          <p:nvPr>
            <p:ph type="title"/>
          </p:nvPr>
        </p:nvSpPr>
        <p:spPr/>
        <p:txBody>
          <a:bodyPr anchor="b">
            <a:normAutofit fontScale="90000"/>
          </a:bodyPr>
          <a:lstStyle/>
          <a:p>
            <a:pPr algn="l">
              <a:defRPr/>
            </a:pPr>
            <a:r>
              <a:rPr dirty="0" lang="en-ZA" smtClean="0" sz="3600" b="true">
                <a:solidFill>
                  <a:srgbClr val="1D8757"/>
                </a:solidFill>
                <a:latin typeface="Century Gothic"/>
              </a:rPr>
              <a:t>Visibility of Communications</a:t>
            </a:r>
            <a:endParaRPr dirty="0" lang="en-US"/>
          </a:p>
        </p:txBody>
      </p:sp>
      <p:sp>
        <p:nvSpPr>
          <p:cNvPr id="4" name="Content Placeholder 3"/>
          <p:cNvSpPr>
            <a:spLocks noGrp="1"/>
          </p:cNvSpPr>
          <p:nvPr>
            <p:ph idx="1"/>
          </p:nvPr>
        </p:nvSpPr>
        <p:spPr>
          <a:xfrm>
            <a:off x="385763" y="1698625"/>
            <a:ext cx="8421687" cy="5094288"/>
          </a:xfrm>
        </p:spPr>
        <p:txBody>
          <a:bodyPr/>
          <a:lstStyle/>
          <a:p>
            <a:pPr indent="-365760">
              <a:defRPr/>
            </a:pPr>
            <a:r>
              <a:rPr dirty="0" lang="en-US" smtClean="0" sz="2800">
                <a:solidFill>
                  <a:srgbClr val="1F497D"/>
                </a:solidFill>
                <a:latin typeface="Tahoma"/>
              </a:rPr>
              <a:t>Communications is usually both </a:t>
            </a:r>
            <a:r>
              <a:rPr dirty="0" lang="en-US" smtClean="0" sz="2800">
                <a:solidFill>
                  <a:srgbClr val="17375E"/>
                </a:solidFill>
                <a:latin typeface="Tahoma"/>
              </a:rPr>
              <a:t>explicit</a:t>
            </a:r>
            <a:r>
              <a:rPr dirty="0" lang="en-US" smtClean="0" sz="2800">
                <a:solidFill>
                  <a:srgbClr val="1F497D"/>
                </a:solidFill>
                <a:latin typeface="Tahoma"/>
              </a:rPr>
              <a:t> and </a:t>
            </a:r>
            <a:r>
              <a:rPr dirty="0" lang="en-US" smtClean="0" sz="2800">
                <a:solidFill>
                  <a:srgbClr val="17375E"/>
                </a:solidFill>
                <a:latin typeface="Tahoma"/>
              </a:rPr>
              <a:t>highly visible </a:t>
            </a:r>
            <a:r>
              <a:rPr dirty="0" lang="en-US" smtClean="0" sz="2800">
                <a:solidFill>
                  <a:srgbClr val="1F497D"/>
                </a:solidFill>
                <a:latin typeface="Tahoma"/>
              </a:rPr>
              <a:t>when using the message passing programming model.</a:t>
            </a:r>
          </a:p>
          <a:p>
            <a:pPr indent="-365760">
              <a:defRPr/>
            </a:pPr>
            <a:r>
              <a:rPr dirty="0" lang="en-US" smtClean="0" sz="2800">
                <a:solidFill>
                  <a:srgbClr val="1F497D"/>
                </a:solidFill>
                <a:latin typeface="Tahoma"/>
              </a:rPr>
              <a:t>Communications may be </a:t>
            </a:r>
            <a:r>
              <a:rPr dirty="0" lang="en-US" smtClean="0" sz="2800">
                <a:solidFill>
                  <a:srgbClr val="17375E"/>
                </a:solidFill>
                <a:latin typeface="Tahoma"/>
              </a:rPr>
              <a:t>poorly visible </a:t>
            </a:r>
            <a:r>
              <a:rPr dirty="0" lang="en-US" smtClean="0" sz="2800">
                <a:solidFill>
                  <a:srgbClr val="1F497D"/>
                </a:solidFill>
                <a:latin typeface="Tahoma"/>
              </a:rPr>
              <a:t>when using the data parallel programming model.</a:t>
            </a:r>
          </a:p>
          <a:p>
            <a:pPr indent="-365760">
              <a:defRPr/>
            </a:pPr>
            <a:r>
              <a:rPr dirty="0" lang="en-US" smtClean="0" sz="2800">
                <a:solidFill>
                  <a:srgbClr val="1F497D"/>
                </a:solidFill>
                <a:latin typeface="Tahoma"/>
              </a:rPr>
              <a:t>For data parallel design on a distributed system, communications may be entirely invisible, in that the programmer may have no understanding (and no easily obtainable means) to accurately determine what inter-task communications is happening.</a:t>
            </a:r>
            <a:endParaRPr dirty="0" lang="en-US" sz="2800"/>
          </a:p>
        </p:txBody>
      </p:sp>
    </p:spTree>
  </p:cSld>
  <p:clrMapOvr>
    <a:masterClrMapping/>
  </p:clrMapOvr>
</p:sld>
</file>

<file path=ppt/slides/slide1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nchor="b"/>
          <a:lstStyle/>
          <a:p>
            <a:pPr algn="l">
              <a:defRPr/>
            </a:pPr>
            <a:r>
              <a:rPr dirty="0" lang="en-ZA" smtClean="0" sz="4000" b="true">
                <a:solidFill>
                  <a:srgbClr val="1D8757"/>
                </a:solidFill>
                <a:latin typeface="Century Gothic"/>
              </a:rPr>
              <a:t>Synchronous vs. asynchronous</a:t>
            </a:r>
            <a:endParaRPr dirty="0" lang="en-US" sz="4000"/>
          </a:p>
        </p:txBody>
      </p:sp>
      <p:sp>
        <p:nvSpPr>
          <p:cNvPr id="3" name="Content Placeholder 2"/>
          <p:cNvSpPr>
            <a:spLocks noGrp="1"/>
          </p:cNvSpPr>
          <p:nvPr>
            <p:ph idx="1"/>
          </p:nvPr>
        </p:nvSpPr>
        <p:spPr>
          <a:xfrm>
            <a:off x="452438" y="1184275"/>
            <a:ext cx="8382000" cy="4637088"/>
          </a:xfrm>
        </p:spPr>
        <p:txBody>
          <a:bodyPr>
            <a:normAutofit fontScale="92500"/>
          </a:bodyPr>
          <a:lstStyle/>
          <a:p>
            <a:pPr indent="-365760">
              <a:defRPr/>
            </a:pPr>
            <a:r>
              <a:rPr dirty="0" lang="en-US" smtClean="0">
                <a:solidFill>
                  <a:srgbClr val="1F497D"/>
                </a:solidFill>
                <a:latin typeface="Tahoma"/>
              </a:rPr>
              <a:t>Synchronous communications</a:t>
            </a:r>
          </a:p>
          <a:p>
            <a:pPr lvl="1" marL="640080" indent="-274320">
              <a:defRPr/>
            </a:pPr>
            <a:r>
              <a:rPr dirty="0" lang="en-US" smtClean="0">
                <a:solidFill>
                  <a:srgbClr val="126249"/>
                </a:solidFill>
                <a:latin typeface="Tahoma"/>
              </a:rPr>
              <a:t>Require some kind of</a:t>
            </a:r>
            <a:br>
              <a:rPr dirty="0" lang="en-US" smtClean="0"/>
            </a:br>
            <a:r>
              <a:rPr dirty="0" lang="en-US" smtClean="0">
                <a:solidFill>
                  <a:srgbClr val="126249"/>
                </a:solidFill>
                <a:latin typeface="Tahoma"/>
              </a:rPr>
              <a:t>handshaking</a:t>
            </a:r>
            <a:r>
              <a:rPr dirty="0" lang="en-US" smtClean="0">
                <a:solidFill>
                  <a:srgbClr val="17375E"/>
                </a:solidFill>
                <a:latin typeface="Tahoma"/>
              </a:rPr>
              <a:t> between tasks that</a:t>
            </a:r>
            <a:br>
              <a:rPr dirty="0" lang="en-US" smtClean="0"/>
            </a:br>
            <a:r>
              <a:rPr dirty="0" lang="en-US" smtClean="0">
                <a:solidFill>
                  <a:srgbClr val="126249"/>
                </a:solidFill>
                <a:latin typeface="Tahoma"/>
              </a:rPr>
              <a:t>share data / results.</a:t>
            </a:r>
          </a:p>
          <a:p>
            <a:pPr lvl="1" marL="640080" indent="-274320">
              <a:defRPr/>
            </a:pPr>
            <a:r>
              <a:rPr dirty="0" lang="en-US" smtClean="0">
                <a:solidFill>
                  <a:srgbClr val="126249"/>
                </a:solidFill>
                <a:latin typeface="Tahoma"/>
              </a:rPr>
              <a:t>May be explicitly structured in the code, under control of the programmer – or it may happen at a lower level, not under control of the programmer.</a:t>
            </a:r>
          </a:p>
          <a:p>
            <a:pPr lvl="1" marL="640080" indent="-274320">
              <a:defRPr/>
            </a:pPr>
            <a:r>
              <a:rPr dirty="0" lang="en-US" smtClean="0">
                <a:solidFill>
                  <a:srgbClr val="126249"/>
                </a:solidFill>
                <a:latin typeface="Tahoma"/>
              </a:rPr>
              <a:t>Synchronous communications are also referred to as </a:t>
            </a:r>
            <a:r>
              <a:rPr dirty="0" lang="en-US" smtClean="0">
                <a:solidFill>
                  <a:srgbClr val="17375E"/>
                </a:solidFill>
                <a:latin typeface="Tahoma"/>
              </a:rPr>
              <a:t>blocking communications</a:t>
            </a:r>
            <a:r>
              <a:rPr dirty="0" lang="en-US" smtClean="0">
                <a:solidFill>
                  <a:srgbClr val="126249"/>
                </a:solidFill>
                <a:latin typeface="Tahoma"/>
              </a:rPr>
              <a:t> because other work must wait until the communications has finished.</a:t>
            </a:r>
          </a:p>
        </p:txBody>
      </p:sp>
      <p:pic>
        <p:nvPicPr>
          <p:cNvPr descr="shake-hands.gif" id="11268" name="Picture 3"/>
          <p:cNvPicPr>
            <a:picLocks noChangeAspect="1"/>
          </p:cNvPicPr>
          <p:nvPr/>
        </p:nvPicPr>
        <p:blipFill>
          <a:blip cstate="print" r:embed="rId3">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nchor="b"/>
          <a:lstStyle/>
          <a:p>
            <a:pPr algn="l">
              <a:defRPr/>
            </a:pPr>
            <a:r>
              <a:rPr dirty="0" lang="en-ZA" smtClean="0" sz="4000" b="true">
                <a:solidFill>
                  <a:srgbClr val="1D8757"/>
                </a:solidFill>
                <a:latin typeface="Century Gothic"/>
              </a:rPr>
              <a:t>Synchronous vs. asynchronous</a:t>
            </a:r>
            <a:endParaRPr dirty="0" lang="en-US" sz="4000"/>
          </a:p>
        </p:txBody>
      </p:sp>
      <p:sp>
        <p:nvSpPr>
          <p:cNvPr id="3" name="Content Placeholder 2"/>
          <p:cNvSpPr>
            <a:spLocks noGrp="1"/>
          </p:cNvSpPr>
          <p:nvPr>
            <p:ph idx="1"/>
          </p:nvPr>
        </p:nvSpPr>
        <p:spPr>
          <a:xfrm>
            <a:off x="258763" y="1171575"/>
            <a:ext cx="8383587" cy="5635625"/>
          </a:xfrm>
        </p:spPr>
        <p:txBody>
          <a:bodyPr/>
          <a:lstStyle/>
          <a:p>
            <a:pPr indent="-365760">
              <a:defRPr/>
            </a:pPr>
            <a:r>
              <a:rPr dirty="0" lang="en-US" smtClean="0">
                <a:solidFill>
                  <a:srgbClr val="1F497D"/>
                </a:solidFill>
                <a:latin typeface="Tahoma"/>
              </a:rPr>
              <a:t>Asynchronous communications</a:t>
            </a:r>
          </a:p>
          <a:p>
            <a:pPr lvl="1" marL="640080" indent="-274320">
              <a:defRPr/>
            </a:pPr>
            <a:r>
              <a:rPr dirty="0" lang="en-US" smtClean="0">
                <a:solidFill>
                  <a:srgbClr val="126249"/>
                </a:solidFill>
                <a:latin typeface="Tahoma"/>
              </a:rPr>
              <a:t>Allow tasks to transfer data between one another </a:t>
            </a:r>
            <a:r>
              <a:rPr dirty="0" lang="en-US" smtClean="0">
                <a:solidFill>
                  <a:srgbClr val="17375E"/>
                </a:solidFill>
                <a:latin typeface="Tahoma"/>
              </a:rPr>
              <a:t>independently</a:t>
            </a:r>
            <a:r>
              <a:rPr dirty="0" lang="en-US" smtClean="0">
                <a:solidFill>
                  <a:srgbClr val="126249"/>
                </a:solidFill>
                <a:latin typeface="Tahoma"/>
              </a:rPr>
              <a:t>. E.g.: task A sends a message to task B, and task A immediately begin continues with other work. The point when task B actually receives, and starts working on, the sent data doesn't matter.</a:t>
            </a:r>
          </a:p>
          <a:p>
            <a:pPr lvl="1" marL="640080" indent="-274320">
              <a:defRPr/>
            </a:pPr>
            <a:r>
              <a:rPr dirty="0" lang="en-US" smtClean="0">
                <a:solidFill>
                  <a:srgbClr val="126249"/>
                </a:solidFill>
                <a:latin typeface="Tahoma"/>
              </a:rPr>
              <a:t>Asynchronous communications are often referred to as </a:t>
            </a:r>
            <a:r>
              <a:rPr dirty="0" lang="en-US" smtClean="0">
                <a:solidFill>
                  <a:srgbClr val="17375E"/>
                </a:solidFill>
                <a:latin typeface="Tahoma"/>
              </a:rPr>
              <a:t>non-blocking communications</a:t>
            </a:r>
            <a:r>
              <a:rPr dirty="0" lang="en-US" smtClean="0">
                <a:solidFill>
                  <a:srgbClr val="126249"/>
                </a:solidFill>
                <a:latin typeface="Tahoma"/>
              </a:rPr>
              <a:t>.</a:t>
            </a:r>
          </a:p>
          <a:p>
            <a:pPr lvl="1" marL="640080" indent="-274320">
              <a:defRPr/>
            </a:pPr>
            <a:r>
              <a:rPr dirty="0" lang="en-US" smtClean="0">
                <a:solidFill>
                  <a:srgbClr val="126249"/>
                </a:solidFill>
                <a:latin typeface="Tahoma"/>
              </a:rPr>
              <a:t>Allows for interleaving of computation and communication, potentially providing less overhead compared to the synchronous case</a:t>
            </a:r>
            <a:endParaRPr dirty="0" lang="en-US"/>
          </a:p>
        </p:txBody>
      </p:sp>
      <p:pic>
        <p:nvPicPr>
          <p:cNvPr descr="mail.gif" id="12292" name="Picture 3"/>
          <p:cNvPicPr>
            <a:picLocks noChangeAspect="1"/>
          </p:cNvPicPr>
          <p:nvPr/>
        </p:nvPicPr>
        <p:blipFill>
          <a:blip cstate="print" r:embed="rId3">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nchor="b"/>
          <a:lstStyle/>
          <a:p>
            <a:pPr eaLnBrk="1" hangingPunct="1" algn="l">
              <a:defRPr/>
            </a:pPr>
            <a:r>
              <a:rPr dirty="0" lang="en-ZA" smtClean="0" sz="4000" b="true">
                <a:solidFill>
                  <a:srgbClr val="1D8757"/>
                </a:solidFill>
                <a:latin typeface="Century Gothic"/>
              </a:rPr>
              <a:t>Lecture Overview</a:t>
            </a:r>
            <a:endParaRPr dirty="0" lang="en-US" smtClean="0"/>
          </a:p>
        </p:txBody>
      </p:sp>
      <p:sp>
        <p:nvSpPr>
          <p:cNvPr id="3" name="Content Placeholder 2"/>
          <p:cNvSpPr>
            <a:spLocks noGrp="1"/>
          </p:cNvSpPr>
          <p:nvPr>
            <p:ph idx="1"/>
          </p:nvPr>
        </p:nvSpPr>
        <p:spPr>
          <a:xfrm>
            <a:off x="838200" y="1839913"/>
            <a:ext cx="8007350" cy="4191000"/>
          </a:xfrm>
        </p:spPr>
        <p:txBody>
          <a:bodyPr/>
          <a:lstStyle/>
          <a:p>
            <a:pPr eaLnBrk="1" hangingPunct="1" indent="-365760">
              <a:defRPr/>
            </a:pPr>
            <a:r>
              <a:rPr dirty="0" lang="en-ZA" smtClean="0">
                <a:solidFill>
                  <a:srgbClr val="1F497D"/>
                </a:solidFill>
                <a:latin typeface="Tahoma"/>
              </a:rPr>
              <a:t>The problem</a:t>
            </a:r>
          </a:p>
          <a:p>
            <a:pPr eaLnBrk="1" hangingPunct="1" indent="-365760">
              <a:defRPr/>
            </a:pPr>
            <a:r>
              <a:rPr dirty="0" lang="en-ZA" smtClean="0">
                <a:solidFill>
                  <a:srgbClr val="1F497D"/>
                </a:solidFill>
                <a:latin typeface="Tahoma"/>
              </a:rPr>
              <a:t>Terms</a:t>
            </a:r>
          </a:p>
          <a:p>
            <a:pPr eaLnBrk="1" hangingPunct="1" indent="-365760">
              <a:defRPr/>
            </a:pPr>
            <a:r>
              <a:rPr dirty="0" lang="en-ZA" smtClean="0">
                <a:solidFill>
                  <a:srgbClr val="1F497D"/>
                </a:solidFill>
                <a:latin typeface="Tahoma"/>
              </a:rPr>
              <a:t>Approach</a:t>
            </a:r>
          </a:p>
        </p:txBody>
      </p:sp>
      <p:pic>
        <p:nvPicPr>
          <p:cNvPr descr="mosaic01.gif" id="5123" name="Picture 3"/>
          <p:cNvPicPr>
            <a:picLocks noChangeAspect="1"/>
          </p:cNvPicPr>
          <p:nvPr/>
        </p:nvPicPr>
        <p:blipFill>
          <a:blip cstate="print" r:embed="rId3"/>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spcBef>
                <a:spcPct val="0"/>
              </a:spcBef>
              <a:spcAft>
                <a:spcPct val="0"/>
              </a:spcAft>
            </a:pPr>
            <a:r>
              <a:rPr dirty="0" lang="en-ZA" smtClean="0" sz="900">
                <a:solidFill>
                  <a:srgbClr val="000000"/>
                </a:solidFill>
                <a:latin typeface="Arial"/>
              </a:rPr>
              <a:t>Licensing details last slide</a:t>
            </a:r>
            <a:endParaRPr dirty="0" lang="en-ZA" sz="900"/>
          </a:p>
        </p:txBody>
      </p:sp>
    </p:spTree>
  </p:cSld>
  <p:clrMapOvr>
    <a:masterClrMapping/>
  </p:clrMapOvr>
</p:sld>
</file>

<file path=ppt/slides/slide20.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defRPr/>
            </a:pPr>
            <a:r>
              <a:rPr dirty="0" lang="en-US" smtClean="0" sz="3600" b="true">
                <a:solidFill>
                  <a:srgbClr val="1D8757"/>
                </a:solidFill>
                <a:latin typeface="Century Gothic"/>
              </a:rPr>
              <a:t>Scope of communications</a:t>
            </a:r>
            <a:endParaRPr dirty="0" lang="en-US"/>
          </a:p>
        </p:txBody>
      </p:sp>
      <p:sp>
        <p:nvSpPr>
          <p:cNvPr id="3" name="Content Placeholder 2"/>
          <p:cNvSpPr>
            <a:spLocks noGrp="1"/>
          </p:cNvSpPr>
          <p:nvPr>
            <p:ph idx="1"/>
          </p:nvPr>
        </p:nvSpPr>
        <p:spPr>
          <a:xfrm>
            <a:off x="606425" y="1622425"/>
            <a:ext cx="8007350" cy="4191000"/>
          </a:xfrm>
        </p:spPr>
        <p:txBody>
          <a:bodyPr>
            <a:normAutofit lnSpcReduction="10000"/>
          </a:bodyPr>
          <a:lstStyle/>
          <a:p>
            <a:pPr indent="-365760">
              <a:defRPr/>
            </a:pPr>
            <a:r>
              <a:rPr dirty="0" lang="en-US" smtClean="0">
                <a:solidFill>
                  <a:srgbClr val="1F497D"/>
                </a:solidFill>
                <a:latin typeface="Tahoma"/>
              </a:rPr>
              <a:t>Scope of communications:</a:t>
            </a:r>
          </a:p>
          <a:p>
            <a:pPr lvl="1" marL="640080" indent="-274320">
              <a:defRPr/>
            </a:pPr>
            <a:r>
              <a:rPr dirty="0" lang="en-US" smtClean="0">
                <a:solidFill>
                  <a:srgbClr val="126249"/>
                </a:solidFill>
                <a:latin typeface="Tahoma"/>
              </a:rPr>
              <a:t>Knowing which tasks must communicate with each other</a:t>
            </a:r>
          </a:p>
          <a:p>
            <a:pPr indent="-365760">
              <a:defRPr/>
            </a:pPr>
            <a:r>
              <a:rPr dirty="0" lang="en-US" smtClean="0">
                <a:solidFill>
                  <a:srgbClr val="1F497D"/>
                </a:solidFill>
                <a:latin typeface="Tahoma"/>
              </a:rPr>
              <a:t>Can be crucial to an effective design of a parallel program.</a:t>
            </a:r>
          </a:p>
          <a:p>
            <a:pPr indent="-365760">
              <a:defRPr/>
            </a:pPr>
            <a:r>
              <a:rPr dirty="0" lang="en-ZA" smtClean="0">
                <a:solidFill>
                  <a:srgbClr val="1F497D"/>
                </a:solidFill>
                <a:latin typeface="Tahoma"/>
              </a:rPr>
              <a:t>Two general types of scope:</a:t>
            </a:r>
          </a:p>
          <a:p>
            <a:pPr lvl="1" marL="640080" indent="-274320">
              <a:defRPr/>
            </a:pPr>
            <a:r>
              <a:rPr dirty="0" lang="en-ZA" smtClean="0">
                <a:solidFill>
                  <a:srgbClr val="126249"/>
                </a:solidFill>
                <a:latin typeface="Tahoma"/>
              </a:rPr>
              <a:t>Point-to-point (P2P)</a:t>
            </a:r>
          </a:p>
          <a:p>
            <a:pPr lvl="1" marL="640080" indent="-274320">
              <a:defRPr/>
            </a:pPr>
            <a:r>
              <a:rPr dirty="0" lang="en-ZA" smtClean="0">
                <a:solidFill>
                  <a:srgbClr val="126249"/>
                </a:solidFill>
                <a:latin typeface="Tahoma"/>
              </a:rPr>
              <a:t>Collective / broadcasting</a:t>
            </a:r>
            <a:endParaRPr dirty="0" lang="en-US" smtClean="0"/>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defRPr/>
            </a:pPr>
            <a:r>
              <a:rPr dirty="0" lang="en-US" smtClean="0" sz="3600" b="true">
                <a:solidFill>
                  <a:srgbClr val="1D8757"/>
                </a:solidFill>
                <a:latin typeface="Century Gothic"/>
              </a:rPr>
              <a:t>Scope of communications</a:t>
            </a:r>
            <a:endParaRPr dirty="0" lang="en-US"/>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indent="-365760">
              <a:defRPr/>
            </a:pPr>
            <a:r>
              <a:rPr dirty="0" lang="en-US" smtClean="0">
                <a:solidFill>
                  <a:srgbClr val="1F497D"/>
                </a:solidFill>
                <a:latin typeface="Tahoma"/>
              </a:rPr>
              <a:t>Point-to-point (P2P)</a:t>
            </a:r>
          </a:p>
          <a:p>
            <a:pPr lvl="1" marL="640080" indent="-274320">
              <a:defRPr/>
            </a:pPr>
            <a:r>
              <a:rPr dirty="0" lang="en-US" smtClean="0">
                <a:solidFill>
                  <a:srgbClr val="126249"/>
                </a:solidFill>
                <a:latin typeface="Tahoma"/>
              </a:rPr>
              <a:t>Involves only two tasks, one task is the sender/producer of data, and the other acting as the receiver/consumer.</a:t>
            </a:r>
          </a:p>
          <a:p>
            <a:pPr indent="-365760">
              <a:defRPr/>
            </a:pPr>
            <a:r>
              <a:rPr dirty="0" lang="en-US" smtClean="0">
                <a:solidFill>
                  <a:srgbClr val="1F497D"/>
                </a:solidFill>
                <a:latin typeface="Tahoma"/>
              </a:rPr>
              <a:t>Collective</a:t>
            </a:r>
          </a:p>
          <a:p>
            <a:pPr lvl="1" marL="640080" indent="-274320">
              <a:defRPr/>
            </a:pPr>
            <a:r>
              <a:rPr dirty="0" lang="en-US" smtClean="0">
                <a:solidFill>
                  <a:srgbClr val="126249"/>
                </a:solidFill>
                <a:latin typeface="Tahoma"/>
              </a:rPr>
              <a:t>Data sharing between more than two tasks (sometimes specified as a </a:t>
            </a:r>
            <a:r>
              <a:rPr dirty="0" lang="en-US" smtClean="0">
                <a:solidFill>
                  <a:srgbClr val="17375E"/>
                </a:solidFill>
                <a:latin typeface="Tahoma"/>
              </a:rPr>
              <a:t>common group</a:t>
            </a:r>
            <a:r>
              <a:rPr dirty="0" lang="en-US" smtClean="0">
                <a:solidFill>
                  <a:srgbClr val="126249"/>
                </a:solidFill>
                <a:latin typeface="Tahoma"/>
              </a:rPr>
              <a:t> or </a:t>
            </a:r>
            <a:r>
              <a:rPr dirty="0" lang="en-US" smtClean="0">
                <a:solidFill>
                  <a:srgbClr val="17375E"/>
                </a:solidFill>
                <a:latin typeface="Tahoma"/>
              </a:rPr>
              <a:t>collective</a:t>
            </a:r>
            <a:r>
              <a:rPr dirty="0" lang="en-US" smtClean="0">
                <a:solidFill>
                  <a:srgbClr val="126249"/>
                </a:solidFill>
                <a:latin typeface="Tahoma"/>
              </a:rPr>
              <a:t>). </a:t>
            </a:r>
          </a:p>
          <a:p>
            <a:pPr lvl="1" marL="640080" indent="-274320">
              <a:defRPr/>
            </a:pPr>
            <a:r>
              <a:rPr dirty="0" lang="en-US" smtClean="0">
                <a:solidFill>
                  <a:srgbClr val="126249"/>
                </a:solidFill>
                <a:latin typeface="Tahoma"/>
              </a:rPr>
              <a:t>Both P2P and collective communications can be synchronous or asynchronous.</a:t>
            </a:r>
            <a:endParaRPr dirty="0" lang="en-US"/>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nchor="b"/>
          <a:lstStyle/>
          <a:p>
            <a:pPr algn="l">
              <a:defRPr/>
            </a:pPr>
            <a:r>
              <a:rPr dirty="0" lang="en-ZA" smtClean="0" sz="4000" b="true">
                <a:solidFill>
                  <a:srgbClr val="376092"/>
                </a:solidFill>
                <a:latin typeface="Century Gothic"/>
              </a:rPr>
              <a:t>Collective communications</a:t>
            </a:r>
            <a:endParaRPr dirty="0" lang="en-US"/>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spcAft>
                <a:spcPct val="0"/>
              </a:spcAft>
            </a:pPr>
            <a:r>
              <a:rPr lang="en-ZA" sz="2000">
                <a:solidFill>
                  <a:srgbClr val="000000"/>
                </a:solidFill>
                <a:latin typeface="Arial"/>
              </a:rPr>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nchor="b"/>
          <a:lstStyle/>
          <a:p>
            <a:pPr algn="ctr">
              <a:spcBef>
                <a:spcPct val="0"/>
              </a:spcBef>
              <a:spcAft>
                <a:spcPct val="0"/>
              </a:spcAft>
              <a:defRPr/>
            </a:pPr>
            <a:r>
              <a:rPr dirty="0" lang="en-ZA">
                <a:solidFill>
                  <a:srgbClr val="1C1C1C"/>
                </a:solidFill>
                <a:latin typeface="Arial"/>
              </a:rPr>
              <a:t>Initiator</a:t>
            </a:r>
            <a:endParaRPr dirty="0" lang="en-US">
              <a:solidFill>
                <a:srgbClr val="1C1C1C"/>
              </a:solidFill>
            </a:endParaRPr>
          </a:p>
        </p:txBody>
      </p:sp>
      <p:sp>
        <p:nvSpPr>
          <p:cNvPr id="6" name="Rectangle 5"/>
          <p:cNvSpPr/>
          <p:nvPr/>
        </p:nvSpPr>
        <p:spPr bwMode="auto">
          <a:xfrm>
            <a:off x="476250" y="2047875"/>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7" name="Rectangle 6"/>
          <p:cNvSpPr/>
          <p:nvPr/>
        </p:nvSpPr>
        <p:spPr bwMode="auto">
          <a:xfrm>
            <a:off x="1778000" y="2047875"/>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8" name="Rectangle 7"/>
          <p:cNvSpPr/>
          <p:nvPr/>
        </p:nvSpPr>
        <p:spPr bwMode="auto">
          <a:xfrm>
            <a:off x="3052763" y="2047875"/>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cxnSp>
        <p:nvCxnSpPr>
          <p:cNvPr id="15372" name="Straight Arrow Connector 15"/>
          <p:cNvCxnSpPr>
            <a:cxnSpLocks noChangeShapeType="1"/>
            <a:stCxn id="15369" idx="0"/>
            <a:endCxn id="15368" idx="2"/>
          </p:cNvCxnSpPr>
          <p:nvPr/>
        </p:nvCxnSpPr>
        <p:spPr bwMode="auto">
          <a:xfrm flipV="1" rot="16200000">
            <a:off x="1049338" y="2395538"/>
            <a:ext cx="863600" cy="1352550"/>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flipV="1" rot="16200000">
            <a:off x="1719263" y="3065463"/>
            <a:ext cx="863600" cy="12700"/>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flipH="1" flipV="1" rot="5400000">
            <a:off x="2356644" y="2440782"/>
            <a:ext cx="863600" cy="1262062"/>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spcBef>
                <a:spcPct val="0"/>
              </a:spcBef>
              <a:spcAft>
                <a:spcPct val="0"/>
              </a:spcAft>
              <a:defRPr/>
            </a:pPr>
            <a:r>
              <a:rPr dirty="0" lang="en-ZA">
                <a:solidFill>
                  <a:srgbClr val="FF6600"/>
                </a:solidFill>
                <a:latin typeface="Arial"/>
              </a:rPr>
              <a:t>BROADCAST</a:t>
            </a:r>
            <a:endParaRPr dirty="0" lang="en-US">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spcAft>
                <a:spcPct val="0"/>
              </a:spcAft>
            </a:pPr>
            <a:r>
              <a:rPr dirty="0" lang="en-ZA">
                <a:solidFill>
                  <a:srgbClr val="1C1C1C"/>
                </a:solidFill>
                <a:latin typeface="Arial"/>
              </a:rPr>
              <a:t>Same message sent to all tasks</a:t>
            </a:r>
            <a:endParaRPr dirty="0" lang="en-US"/>
          </a:p>
        </p:txBody>
      </p:sp>
      <p:sp>
        <p:nvSpPr>
          <p:cNvPr id="27" name="Rectangle 26"/>
          <p:cNvSpPr/>
          <p:nvPr/>
        </p:nvSpPr>
        <p:spPr bwMode="auto">
          <a:xfrm>
            <a:off x="6143625" y="3463925"/>
            <a:ext cx="1133475" cy="631825"/>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nchor="b"/>
          <a:lstStyle/>
          <a:p>
            <a:pPr algn="ctr">
              <a:spcBef>
                <a:spcPct val="0"/>
              </a:spcBef>
              <a:spcAft>
                <a:spcPct val="0"/>
              </a:spcAft>
              <a:defRPr/>
            </a:pPr>
            <a:r>
              <a:rPr dirty="0" lang="en-ZA">
                <a:solidFill>
                  <a:srgbClr val="1C1C1C"/>
                </a:solidFill>
                <a:latin typeface="Arial"/>
              </a:rPr>
              <a:t>Initiator</a:t>
            </a:r>
            <a:endParaRPr dirty="0" lang="en-US">
              <a:solidFill>
                <a:srgbClr val="1C1C1C"/>
              </a:solidFill>
            </a:endParaRPr>
          </a:p>
        </p:txBody>
      </p:sp>
      <p:sp>
        <p:nvSpPr>
          <p:cNvPr id="28" name="Rectangle 27"/>
          <p:cNvSpPr/>
          <p:nvPr/>
        </p:nvSpPr>
        <p:spPr bwMode="auto">
          <a:xfrm>
            <a:off x="5035550" y="2047875"/>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29" name="Rectangle 28"/>
          <p:cNvSpPr/>
          <p:nvPr/>
        </p:nvSpPr>
        <p:spPr bwMode="auto">
          <a:xfrm>
            <a:off x="6335713" y="2047875"/>
            <a:ext cx="722312"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30" name="Rectangle 29"/>
          <p:cNvSpPr/>
          <p:nvPr/>
        </p:nvSpPr>
        <p:spPr bwMode="auto">
          <a:xfrm>
            <a:off x="7612063" y="2047875"/>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cxnSp>
        <p:nvCxnSpPr>
          <p:cNvPr id="15385" name="Straight Arrow Connector 34"/>
          <p:cNvCxnSpPr>
            <a:cxnSpLocks noChangeShapeType="1"/>
            <a:stCxn id="15390" idx="0"/>
            <a:endCxn id="15381" idx="2"/>
          </p:cNvCxnSpPr>
          <p:nvPr/>
        </p:nvCxnSpPr>
        <p:spPr bwMode="auto">
          <a:xfrm flipV="1" rot="16200000">
            <a:off x="5499101" y="2505075"/>
            <a:ext cx="863600" cy="1133475"/>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flipV="1" rot="16200000">
            <a:off x="6278563" y="3065463"/>
            <a:ext cx="863600" cy="12700"/>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flipH="1" flipV="1" rot="5400000">
            <a:off x="7025482" y="2550319"/>
            <a:ext cx="863600" cy="1042987"/>
          </a:xfrm>
          <a:prstGeom prst="straightConnector1">
            <a:avLst/>
          </a:prstGeom>
          <a:noFill/>
          <a:ln algn="ctr" w="9525">
            <a:solidFill>
              <a:srgbClr val="1C1C1C"/>
            </a:solidFill>
            <a:round/>
            <a:headEnd/>
            <a:tailEnd len="med" type="arrow" w="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spcBef>
                <a:spcPct val="0"/>
              </a:spcBef>
              <a:spcAft>
                <a:spcPct val="0"/>
              </a:spcAft>
              <a:defRPr/>
            </a:pPr>
            <a:r>
              <a:rPr dirty="0" lang="en-ZA">
                <a:solidFill>
                  <a:srgbClr val="FF6600"/>
                </a:solidFill>
                <a:latin typeface="Arial"/>
              </a:rPr>
              <a:t>SCATTER</a:t>
            </a:r>
            <a:endParaRPr dirty="0" lang="en-US">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spcAft>
                <a:spcPct val="0"/>
              </a:spcAft>
            </a:pPr>
            <a:r>
              <a:rPr lang="en-ZA">
                <a:solidFill>
                  <a:srgbClr val="1C1C1C"/>
                </a:solidFill>
                <a:latin typeface="Aria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sp>
        <p:nvSpPr>
          <p:cNvPr id="49" name="Rectangle 48"/>
          <p:cNvSpPr/>
          <p:nvPr/>
        </p:nvSpPr>
        <p:spPr bwMode="auto">
          <a:xfrm>
            <a:off x="6426200" y="5937250"/>
            <a:ext cx="113347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nchor="b"/>
          <a:lstStyle/>
          <a:p>
            <a:pPr algn="ctr">
              <a:spcBef>
                <a:spcPct val="0"/>
              </a:spcBef>
              <a:spcAft>
                <a:spcPct val="0"/>
              </a:spcAft>
              <a:defRPr/>
            </a:pPr>
            <a:r>
              <a:rPr dirty="0" lang="en-ZA">
                <a:solidFill>
                  <a:srgbClr val="1C1C1C"/>
                </a:solidFill>
                <a:latin typeface="Arial"/>
              </a:rPr>
              <a:t>Task</a:t>
            </a:r>
            <a:endParaRPr dirty="0" lang="en-US">
              <a:solidFill>
                <a:srgbClr val="1C1C1C"/>
              </a:solidFill>
            </a:endParaRPr>
          </a:p>
        </p:txBody>
      </p:sp>
      <p:sp>
        <p:nvSpPr>
          <p:cNvPr id="50" name="Rectangle 49"/>
          <p:cNvSpPr/>
          <p:nvPr/>
        </p:nvSpPr>
        <p:spPr bwMode="auto">
          <a:xfrm>
            <a:off x="5319713" y="4521200"/>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51" name="Rectangle 50"/>
          <p:cNvSpPr/>
          <p:nvPr/>
        </p:nvSpPr>
        <p:spPr bwMode="auto">
          <a:xfrm>
            <a:off x="6619875" y="4521200"/>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52" name="Rectangle 51"/>
          <p:cNvSpPr/>
          <p:nvPr/>
        </p:nvSpPr>
        <p:spPr bwMode="auto">
          <a:xfrm>
            <a:off x="7894638" y="4521200"/>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cxnSp>
        <p:nvCxnSpPr>
          <p:cNvPr id="15400" name="Straight Arrow Connector 56"/>
          <p:cNvCxnSpPr>
            <a:cxnSpLocks noChangeShapeType="1"/>
            <a:stCxn id="15405" idx="0"/>
            <a:endCxn id="15396" idx="2"/>
          </p:cNvCxnSpPr>
          <p:nvPr/>
        </p:nvCxnSpPr>
        <p:spPr bwMode="auto">
          <a:xfrm flipV="1" rot="16200000">
            <a:off x="5782470" y="4977606"/>
            <a:ext cx="862012" cy="1133475"/>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flipV="1" rot="16200000">
            <a:off x="6561932" y="5537994"/>
            <a:ext cx="862012" cy="12700"/>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flipH="1" flipV="1" rot="5400000">
            <a:off x="7308851" y="5022850"/>
            <a:ext cx="862012" cy="1042987"/>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spcBef>
                <a:spcPct val="0"/>
              </a:spcBef>
              <a:spcAft>
                <a:spcPct val="0"/>
              </a:spcAft>
              <a:defRPr/>
            </a:pPr>
            <a:r>
              <a:rPr dirty="0" lang="en-ZA">
                <a:solidFill>
                  <a:srgbClr val="FF6600"/>
                </a:solidFill>
                <a:latin typeface="Arial"/>
              </a:rPr>
              <a:t>GATHER</a:t>
            </a:r>
            <a:endParaRPr dirty="0" lang="en-US">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spcAft>
                <a:spcPct val="0"/>
              </a:spcAft>
            </a:pPr>
            <a:r>
              <a:rPr dirty="0" lang="en-ZA">
                <a:solidFill>
                  <a:srgbClr val="1C1C1C"/>
                </a:solidFill>
                <a:latin typeface="Arial"/>
              </a:rPr>
              <a:t>Messages from tasks are combined together</a:t>
            </a:r>
            <a:endParaRPr dirty="0" lang="en-US"/>
          </a:p>
        </p:txBody>
      </p:sp>
      <p:sp>
        <p:nvSpPr>
          <p:cNvPr id="15405" name="Rectangle 61"/>
          <p:cNvSpPr>
            <a:spLocks noChangeArrowheads="1"/>
          </p:cNvSpPr>
          <p:nvPr/>
        </p:nvSpPr>
        <p:spPr bwMode="auto">
          <a:xfrm>
            <a:off x="6670675" y="5975350"/>
            <a:ext cx="219075" cy="296863"/>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sp>
        <p:nvSpPr>
          <p:cNvPr id="64" name="Rectangle 63"/>
          <p:cNvSpPr/>
          <p:nvPr/>
        </p:nvSpPr>
        <p:spPr bwMode="auto">
          <a:xfrm>
            <a:off x="1893888" y="5937250"/>
            <a:ext cx="1131887"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nchor="b"/>
          <a:lstStyle/>
          <a:p>
            <a:pPr algn="ctr">
              <a:spcBef>
                <a:spcPct val="0"/>
              </a:spcBef>
              <a:spcAft>
                <a:spcPct val="0"/>
              </a:spcAft>
              <a:defRPr/>
            </a:pPr>
            <a:r>
              <a:rPr dirty="0" lang="en-ZA">
                <a:solidFill>
                  <a:srgbClr val="1C1C1C"/>
                </a:solidFill>
                <a:latin typeface="Arial"/>
              </a:rPr>
              <a:t>Task</a:t>
            </a:r>
            <a:endParaRPr dirty="0" lang="en-US">
              <a:solidFill>
                <a:srgbClr val="1C1C1C"/>
              </a:solidFill>
            </a:endParaRPr>
          </a:p>
        </p:txBody>
      </p:sp>
      <p:sp>
        <p:nvSpPr>
          <p:cNvPr id="65" name="Rectangle 64"/>
          <p:cNvSpPr/>
          <p:nvPr/>
        </p:nvSpPr>
        <p:spPr bwMode="auto">
          <a:xfrm>
            <a:off x="785813" y="4521200"/>
            <a:ext cx="720725"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66" name="Rectangle 65"/>
          <p:cNvSpPr/>
          <p:nvPr/>
        </p:nvSpPr>
        <p:spPr bwMode="auto">
          <a:xfrm>
            <a:off x="2085975" y="4521200"/>
            <a:ext cx="722313"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67" name="Rectangle 66"/>
          <p:cNvSpPr/>
          <p:nvPr/>
        </p:nvSpPr>
        <p:spPr bwMode="auto">
          <a:xfrm>
            <a:off x="3360738" y="4521200"/>
            <a:ext cx="722312" cy="630238"/>
          </a:xfrm>
          <a:prstGeom prst="rect">
            <a:avLst/>
          </a:prstGeom>
          <a:ln w="15875">
            <a:headEnd len="med" type="none" w="med"/>
            <a:tailEnd len="med" type="none" w="med"/>
          </a:ln>
        </p:spPr>
        <p:style>
          <a:lnRef idx="2">
            <a:schemeClr val="dk1"/>
          </a:lnRef>
          <a:fillRef idx="1">
            <a:schemeClr val="lt1"/>
          </a:fillRef>
          <a:effectRef idx="0">
            <a:schemeClr val="dk1"/>
          </a:effectRef>
          <a:fontRef idx="minor">
            <a:schemeClr val="dk1"/>
          </a:fontRef>
        </p:style>
        <p:txBody>
          <a:bodyPr/>
          <a:lstStyle/>
          <a:p>
            <a:pPr algn="ctr">
              <a:spcBef>
                <a:spcPct val="0"/>
              </a:spcBef>
              <a:spcAft>
                <a:spcPct val="0"/>
              </a:spcAft>
              <a:defRPr/>
            </a:pPr>
            <a:r>
              <a:rPr dirty="0" lang="en-ZA">
                <a:solidFill>
                  <a:srgbClr val="1C1C1C"/>
                </a:solidFill>
                <a:latin typeface="Arial"/>
              </a:rPr>
              <a:t>Task </a:t>
            </a:r>
            <a:endParaRPr dirty="0" lang="en-US">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algn="ctr" cap="flat" cmpd="sng" w="9525">
            <a:solidFill>
              <a:srgbClr val="1C1C1C"/>
            </a:solidFill>
            <a:prstDash val="solid"/>
            <a:round/>
            <a:headEnd len="med" type="none" w="med"/>
            <a:tailEnd len="med" type="none" w="med"/>
          </a:ln>
          <a:effectLst/>
        </p:spPr>
        <p:txBody>
          <a:bodyPr/>
          <a:lstStyle/>
          <a:p>
            <a:pPr>
              <a:spcBef>
                <a:spcPct val="0"/>
              </a:spcBef>
              <a:spcAft>
                <a:spcPct val="0"/>
              </a:spcAft>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cxnSp>
        <p:nvCxnSpPr>
          <p:cNvPr id="15415" name="Straight Arrow Connector 71"/>
          <p:cNvCxnSpPr>
            <a:cxnSpLocks noChangeShapeType="1"/>
            <a:stCxn id="15420" idx="0"/>
            <a:endCxn id="15411" idx="2"/>
          </p:cNvCxnSpPr>
          <p:nvPr/>
        </p:nvCxnSpPr>
        <p:spPr bwMode="auto">
          <a:xfrm flipV="1" rot="16200000">
            <a:off x="1258888" y="4968875"/>
            <a:ext cx="927100" cy="1216025"/>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flipV="1" rot="16200000">
            <a:off x="1999457" y="5566569"/>
            <a:ext cx="927100" cy="20637"/>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flipH="1" flipV="1" rot="5400000">
            <a:off x="2701926" y="5013325"/>
            <a:ext cx="927100" cy="1127125"/>
          </a:xfrm>
          <a:prstGeom prst="straightConnector1">
            <a:avLst/>
          </a:prstGeom>
          <a:noFill/>
          <a:ln algn="ctr" w="9525">
            <a:solidFill>
              <a:srgbClr val="1C1C1C"/>
            </a:solidFill>
            <a:round/>
            <a:headEnd len="med" type="arrow" w="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spcBef>
                <a:spcPct val="0"/>
              </a:spcBef>
              <a:spcAft>
                <a:spcPct val="0"/>
              </a:spcAft>
              <a:defRPr/>
            </a:pPr>
            <a:r>
              <a:rPr dirty="0" lang="en-ZA">
                <a:solidFill>
                  <a:srgbClr val="FF6600"/>
                </a:solidFill>
                <a:latin typeface="Arial"/>
              </a:rPr>
              <a:t>REDUCING</a:t>
            </a:r>
            <a:endParaRPr dirty="0" lang="en-US">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spcAft>
                <a:spcPct val="0"/>
              </a:spcAft>
            </a:pPr>
            <a:r>
              <a:rPr dirty="0" lang="en-ZA" sz="1600">
                <a:solidFill>
                  <a:srgbClr val="1C1C1C"/>
                </a:solidFill>
                <a:latin typeface="Arial"/>
              </a:rPr>
              <a:t>Only parts, or reduced form, of the messages are worked on</a:t>
            </a:r>
            <a:endParaRPr dirty="0" lang="en-US" sz="1600"/>
          </a:p>
        </p:txBody>
      </p:sp>
      <p:sp>
        <p:nvSpPr>
          <p:cNvPr id="15420" name="Rectangle 76"/>
          <p:cNvSpPr>
            <a:spLocks noChangeArrowheads="1"/>
          </p:cNvSpPr>
          <p:nvPr/>
        </p:nvSpPr>
        <p:spPr bwMode="auto">
          <a:xfrm>
            <a:off x="2266950" y="6040438"/>
            <a:ext cx="128588" cy="179387"/>
          </a:xfrm>
          <a:prstGeom prst="rect">
            <a:avLst/>
          </a:prstGeom>
          <a:solidFill>
            <a:srgbClr val="FFC000"/>
          </a:solidFill>
          <a:ln algn="ctr" w="9525">
            <a:solidFill>
              <a:srgbClr val="1C1C1C"/>
            </a:solidFill>
            <a:round/>
            <a:headEnd/>
            <a:tailEnd/>
          </a:ln>
        </p:spPr>
        <p:txBody>
          <a:bodyPr/>
          <a:lstStyle/>
          <a:p>
            <a:pPr>
              <a:spcBef>
                <a:spcPct val="0"/>
              </a:spcBef>
              <a:spcAft>
                <a:spcPct val="0"/>
              </a:spcAft>
            </a:pPr>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algn="ctr" w="9525">
            <a:solidFill>
              <a:srgbClr val="1C1C1C"/>
            </a:solidFill>
            <a:round/>
            <a:headEnd/>
            <a:tailEnd/>
          </a:ln>
        </p:spPr>
        <p:txBody>
          <a:bodyPr/>
          <a:lstStyle/>
          <a:p>
            <a:pPr>
              <a:spcBef>
                <a:spcPct val="0"/>
              </a:spcBef>
              <a:spcAft>
                <a:spcPct val="0"/>
              </a:spcAft>
            </a:pPr>
            <a:endParaRPr lang="en-US"/>
          </a:p>
        </p:txBody>
      </p:sp>
    </p:spTree>
  </p:cSld>
  <p:clrMapOvr>
    <a:masterClrMapping/>
  </p:clrMapOvr>
</p:sld>
</file>

<file path=ppt/slides/slide2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defRPr/>
            </a:pPr>
            <a:r>
              <a:rPr dirty="0" lang="en-ZA" smtClean="0" sz="3600" b="true">
                <a:solidFill>
                  <a:srgbClr val="1D8757"/>
                </a:solidFill>
                <a:latin typeface="Century Gothic"/>
              </a:rPr>
              <a:t>Efficiency of communications</a:t>
            </a:r>
            <a:endParaRPr dirty="0" lang="en-US"/>
          </a:p>
        </p:txBody>
      </p:sp>
      <p:sp>
        <p:nvSpPr>
          <p:cNvPr id="3" name="Content Placeholder 2"/>
          <p:cNvSpPr>
            <a:spLocks noGrp="1"/>
          </p:cNvSpPr>
          <p:nvPr>
            <p:ph idx="1"/>
          </p:nvPr>
        </p:nvSpPr>
        <p:spPr>
          <a:xfrm>
            <a:off x="735013" y="1647825"/>
            <a:ext cx="8007350" cy="5210175"/>
          </a:xfrm>
        </p:spPr>
        <p:txBody>
          <a:bodyPr/>
          <a:lstStyle/>
          <a:p>
            <a:pPr indent="-365760">
              <a:defRPr/>
            </a:pPr>
            <a:r>
              <a:rPr dirty="0" lang="en-ZA" smtClean="0">
                <a:solidFill>
                  <a:srgbClr val="1F497D"/>
                </a:solidFill>
                <a:latin typeface="Tahoma"/>
              </a:rPr>
              <a:t>There may be a choice of different communication techniques</a:t>
            </a:r>
          </a:p>
          <a:p>
            <a:pPr lvl="1" marL="640080" indent="-274320">
              <a:defRPr/>
            </a:pPr>
            <a:r>
              <a:rPr dirty="0" lang="en-ZA" smtClean="0">
                <a:solidFill>
                  <a:srgbClr val="126249"/>
                </a:solidFill>
                <a:latin typeface="Tahoma"/>
              </a:rPr>
              <a:t>In terms of hardware (e.g., fiberoptics, wireless, bus system), and</a:t>
            </a:r>
          </a:p>
          <a:p>
            <a:pPr lvl="1" marL="640080" indent="-274320">
              <a:defRPr/>
            </a:pPr>
            <a:r>
              <a:rPr dirty="0" lang="en-ZA" smtClean="0">
                <a:solidFill>
                  <a:srgbClr val="126249"/>
                </a:solidFill>
                <a:latin typeface="Tahoma"/>
              </a:rPr>
              <a:t>In terms of software / protocol used</a:t>
            </a:r>
          </a:p>
          <a:p>
            <a:pPr indent="-365760">
              <a:defRPr/>
            </a:pPr>
            <a:r>
              <a:rPr dirty="0" lang="en-ZA" smtClean="0">
                <a:solidFill>
                  <a:srgbClr val="1F497D"/>
                </a:solidFill>
                <a:latin typeface="Tahoma"/>
              </a:rPr>
              <a:t>Programmer may need to use a combination of techniques and technology to establish the most efficient choice (in terms of speed, power, size, etc).</a:t>
            </a:r>
            <a:endParaRPr dirty="0" lang="en-US"/>
          </a:p>
        </p:txBody>
      </p:sp>
      <p:pic>
        <p:nvPicPr>
          <p:cNvPr descr="unbalanced_scale.jpg" id="16388" name="Picture 3"/>
          <p:cNvPicPr>
            <a:picLocks noChangeAspect="1"/>
          </p:cNvPicPr>
          <p:nvPr/>
        </p:nvPicPr>
        <p:blipFill>
          <a:blip cstate="print" r:embed="rId3">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gn="l"/>
            <a:endParaRPr lang="en-ZA"/>
          </a:p>
        </p:txBody>
      </p:sp>
      <p:sp>
        <p:nvSpPr>
          <p:cNvPr id="3" name="Text Placeholder 2"/>
          <p:cNvSpPr>
            <a:spLocks noGrp="1"/>
          </p:cNvSpPr>
          <p:nvPr>
            <p:ph idx="1" type="body"/>
          </p:nvPr>
        </p:nvSpPr>
        <p:spPr/>
        <p:txBody>
          <a:bodyPr/>
          <a:lstStyle/>
          <a:p>
            <a:pPr marL="0" indent="0">
              <a:buNone/>
            </a:pPr>
            <a:endParaRPr lang="en-ZA"/>
          </a:p>
        </p:txBody>
      </p:sp>
    </p:spTree>
  </p:cSld>
  <p:clrMapOvr>
    <a:masterClrMapping/>
  </p:clrMapOvr>
</p:sld>
</file>

<file path=ppt/slides/slide2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4" name="TextBox 3"/>
          <p:cNvSpPr txBox="1"/>
          <p:nvPr/>
        </p:nvSpPr>
        <p:spPr>
          <a:xfrm>
            <a:off x="406401" y="3526966"/>
            <a:ext cx="8657594" cy="2308324"/>
          </a:xfrm>
          <a:prstGeom prst="rect">
            <a:avLst/>
          </a:prstGeom>
          <a:noFill/>
        </p:spPr>
        <p:txBody>
          <a:bodyPr rtlCol="0" wrap="square">
            <a:spAutoFit/>
          </a:bodyPr>
          <a:lstStyle/>
          <a:p>
            <a:pPr>
              <a:spcBef>
                <a:spcPct val="0"/>
              </a:spcBef>
              <a:spcAft>
                <a:spcPct val="0"/>
              </a:spcAft>
            </a:pPr>
            <a:r>
              <a:rPr dirty="0" i="1" lang="en-US" smtClean="0">
                <a:solidFill>
                  <a:srgbClr val="000000"/>
                </a:solidFill>
                <a:latin typeface="Arial"/>
              </a:rPr>
              <a:t>Image sources:</a:t>
            </a:r>
          </a:p>
          <a:p>
            <a:pPr>
              <a:spcBef>
                <a:spcPct val="0"/>
              </a:spcBef>
              <a:spcAft>
                <a:spcPct val="0"/>
              </a:spcAft>
            </a:pPr>
            <a:r>
              <a:rPr dirty="0" lang="en-US">
                <a:solidFill>
                  <a:srgbClr val="000000"/>
                </a:solidFill>
                <a:latin typeface="Arial"/>
              </a:rPr>
              <a:t> </a:t>
            </a:r>
            <a:r>
              <a:rPr dirty="0" lang="en-US" smtClean="0">
                <a:solidFill>
                  <a:srgbClr val="000000"/>
                </a:solidFill>
                <a:latin typeface="Arial"/>
              </a:rPr>
              <a:t>Gold bar</a:t>
            </a:r>
            <a:r>
              <a:rPr dirty="0" lang="en-US">
                <a:solidFill>
                  <a:srgbClr val="000000"/>
                </a:solidFill>
                <a:latin typeface="Arial"/>
              </a:rPr>
              <a:t>: </a:t>
            </a:r>
            <a:r>
              <a:rPr dirty="0" lang="en-US" smtClean="0">
                <a:solidFill>
                  <a:srgbClr val="000000"/>
                </a:solidFill>
                <a:latin typeface="Arial"/>
              </a:rPr>
              <a:t>Wikipedia (open commons)</a:t>
            </a:r>
          </a:p>
          <a:p>
            <a:pPr>
              <a:spcBef>
                <a:spcPct val="0"/>
              </a:spcBef>
              <a:spcAft>
                <a:spcPct val="0"/>
              </a:spcAft>
            </a:pPr>
            <a:r>
              <a:rPr dirty="0" lang="en-US">
                <a:solidFill>
                  <a:srgbClr val="000000"/>
                </a:solidFill>
                <a:latin typeface="Arial"/>
              </a:rPr>
              <a:t> </a:t>
            </a:r>
            <a:r>
              <a:rPr dirty="0" lang="en-US" smtClean="0">
                <a:solidFill>
                  <a:srgbClr val="000000"/>
                </a:solidFill>
                <a:latin typeface="Arial"/>
              </a:rPr>
              <a:t>IBM Blade (CC </a:t>
            </a:r>
            <a:r>
              <a:rPr dirty="0" lang="en-US">
                <a:solidFill>
                  <a:srgbClr val="000000"/>
                </a:solidFill>
                <a:latin typeface="Arial"/>
              </a:rPr>
              <a:t>by 2.0) </a:t>
            </a:r>
            <a:r>
              <a:rPr dirty="0" lang="en-US" smtClean="0">
                <a:solidFill>
                  <a:srgbClr val="000000"/>
                </a:solidFill>
                <a:latin typeface="Arial"/>
              </a:rPr>
              <a:t>ref: </a:t>
            </a:r>
            <a:r>
              <a:rPr dirty="0" lang="en-US" smtClean="0">
                <a:solidFill>
                  <a:srgbClr val="000000"/>
                </a:solidFill>
                <a:latin typeface="Arial"/>
                <a:hlinkClick r:id="rId2"/>
              </a:rPr>
              <a:t>http</a:t>
            </a:r>
            <a:r>
              <a:rPr dirty="0" lang="en-US">
                <a:solidFill>
                  <a:srgbClr val="000000"/>
                </a:solidFill>
                <a:latin typeface="Arial"/>
                <a:hlinkClick r:id="rId2"/>
              </a:rPr>
              <a:t>://www.flickr.com/photos/hongiiv/407481199</a:t>
            </a:r>
            <a:r>
              <a:rPr dirty="0" lang="en-US" smtClean="0">
                <a:solidFill>
                  <a:srgbClr val="000000"/>
                </a:solidFill>
                <a:latin typeface="Arial"/>
                <a:hlinkClick r:id="rId2"/>
              </a:rPr>
              <a:t>/</a:t>
            </a:r>
            <a:endParaRPr dirty="0" lang="en-US" smtClean="0"/>
          </a:p>
          <a:p>
            <a:pPr>
              <a:spcBef>
                <a:spcPct val="0"/>
              </a:spcBef>
              <a:spcAft>
                <a:spcPct val="0"/>
              </a:spcAft>
            </a:pPr>
            <a:r>
              <a:rPr dirty="0" lang="en-US" smtClean="0">
                <a:solidFill>
                  <a:srgbClr val="000000"/>
                </a:solidFill>
                <a:latin typeface="Arial"/>
              </a:rPr>
              <a:t>Takeaway, Clock, Factory and smoke  – public domain CC0 (</a:t>
            </a:r>
            <a:r>
              <a:rPr dirty="0" lang="en-US">
                <a:solidFill>
                  <a:srgbClr val="000000"/>
                </a:solidFill>
                <a:latin typeface="Arial"/>
                <a:hlinkClick r:id="rId3"/>
              </a:rPr>
              <a:t>http://pixabay.com</a:t>
            </a:r>
            <a:r>
              <a:rPr dirty="0" lang="en-US" smtClean="0">
                <a:solidFill>
                  <a:srgbClr val="000000"/>
                </a:solidFill>
                <a:latin typeface="Arial"/>
                <a:hlinkClick r:id="rId3"/>
              </a:rPr>
              <a:t>/</a:t>
            </a:r>
            <a:r>
              <a:rPr dirty="0" lang="en-US" smtClean="0">
                <a:solidFill>
                  <a:srgbClr val="000000"/>
                </a:solidFill>
                <a:latin typeface="Arial"/>
              </a:rPr>
              <a:t>)</a:t>
            </a:r>
          </a:p>
          <a:p>
            <a:pPr>
              <a:spcBef>
                <a:spcPct val="0"/>
              </a:spcBef>
              <a:spcAft>
                <a:spcPct val="0"/>
              </a:spcAft>
            </a:pPr>
            <a:r>
              <a:rPr dirty="0" lang="en-US" smtClean="0">
                <a:solidFill>
                  <a:srgbClr val="000000"/>
                </a:solidFill>
                <a:latin typeface="Arial"/>
              </a:rPr>
              <a:t> Forrest of </a:t>
            </a:r>
            <a:r>
              <a:rPr dirty="0" lang="en-US">
                <a:solidFill>
                  <a:srgbClr val="000000"/>
                </a:solidFill>
                <a:latin typeface="Arial"/>
              </a:rPr>
              <a:t>trees: Wikipedia (open commons)</a:t>
            </a:r>
            <a:endParaRPr dirty="0" lang="en-US" smtClean="0"/>
          </a:p>
          <a:p>
            <a:pPr>
              <a:spcBef>
                <a:spcPct val="0"/>
              </a:spcBef>
              <a:spcAft>
                <a:spcPct val="0"/>
              </a:spcAft>
            </a:pPr>
            <a:r>
              <a:rPr dirty="0" lang="en-US">
                <a:solidFill>
                  <a:srgbClr val="000000"/>
                </a:solidFill>
                <a:latin typeface="Arial"/>
              </a:rPr>
              <a:t> </a:t>
            </a:r>
            <a:r>
              <a:rPr dirty="0" lang="en-US" smtClean="0">
                <a:solidFill>
                  <a:srgbClr val="000000"/>
                </a:solidFill>
                <a:latin typeface="Arial"/>
              </a:rPr>
              <a:t>Moore’s Law graph, processor families per supercomputer over years – all these creative commons, </a:t>
            </a:r>
            <a:r>
              <a:rPr dirty="0" lang="en-US">
                <a:solidFill>
                  <a:srgbClr val="000000"/>
                </a:solidFill>
                <a:latin typeface="Arial"/>
                <a:hlinkClick r:id="rId4"/>
              </a:rPr>
              <a:t>commons.wikimedia.org</a:t>
            </a:r>
            <a:endParaRPr dirty="0" lang="en-US" smtClean="0"/>
          </a:p>
          <a:p>
            <a:pPr>
              <a:spcBef>
                <a:spcPct val="0"/>
              </a:spcBef>
              <a:spcAft>
                <a:spcPct val="0"/>
              </a:spcAft>
            </a:pPr>
            <a:r>
              <a:rPr dirty="0" lang="en-US" smtClean="0">
                <a:solidFill>
                  <a:srgbClr val="000000"/>
                </a:solidFill>
                <a:latin typeface="Arial"/>
              </a:rPr>
              <a:t> </a:t>
            </a:r>
            <a:endParaRPr dirty="0" lang="en-US"/>
          </a:p>
        </p:txBody>
      </p:sp>
      <p:sp>
        <p:nvSpPr>
          <p:cNvPr id="2" name="Rectangle 1"/>
          <p:cNvSpPr/>
          <p:nvPr/>
        </p:nvSpPr>
        <p:spPr>
          <a:xfrm>
            <a:off x="420915" y="443077"/>
            <a:ext cx="4929555" cy="369332"/>
          </a:xfrm>
          <a:prstGeom prst="rect">
            <a:avLst/>
          </a:prstGeom>
        </p:spPr>
        <p:txBody>
          <a:bodyPr wrap="none">
            <a:spAutoFit/>
          </a:bodyPr>
          <a:lstStyle/>
          <a:p>
            <a:pPr>
              <a:spcBef>
                <a:spcPct val="0"/>
              </a:spcBef>
              <a:spcAft>
                <a:spcPct val="0"/>
              </a:spcAft>
            </a:pPr>
            <a:r>
              <a:rPr b="1" dirty="0" i="1" lang="en-US" smtClean="0">
                <a:solidFill>
                  <a:srgbClr val="000000"/>
                </a:solidFill>
                <a:latin typeface="Arial"/>
              </a:rPr>
              <a:t>Disclaimers and copyright/licensing details</a:t>
            </a:r>
            <a:endParaRPr b="1" dirty="0" i="1" lang="en-US"/>
          </a:p>
        </p:txBody>
      </p:sp>
      <p:sp>
        <p:nvSpPr>
          <p:cNvPr id="5" name="Rectangle 4"/>
          <p:cNvSpPr/>
          <p:nvPr/>
        </p:nvSpPr>
        <p:spPr>
          <a:xfrm>
            <a:off x="420916" y="893026"/>
            <a:ext cx="8258628" cy="2554545"/>
          </a:xfrm>
          <a:prstGeom prst="rect">
            <a:avLst/>
          </a:prstGeom>
        </p:spPr>
        <p:txBody>
          <a:bodyPr wrap="square">
            <a:spAutoFit/>
          </a:bodyPr>
          <a:lstStyle/>
          <a:p>
            <a:pPr>
              <a:spcBef>
                <a:spcPct val="0"/>
              </a:spcBef>
              <a:spcAft>
                <a:spcPct val="0"/>
              </a:spcAft>
            </a:pPr>
            <a:r>
              <a:rPr dirty="0" lang="en-US" smtClean="0" sz="1600">
                <a:solidFill>
                  <a:srgbClr val="000000"/>
                </a:solidFill>
                <a:latin typeface="Arial"/>
              </a:rPr>
              <a:t>I have tried to follow the correct practices concerning copyright and licensing of material, particularly image sources that have been used in this presentation. I have put much effort into trying to make this material open access so that it can be of benefit to others in their teaching and learning practice. Any mistakes or omissions with regards to these issues I will correct when notified. To the best of my understanding the material in these slides can be shared according to the Creative Commons “</a:t>
            </a:r>
            <a:r>
              <a:rPr dirty="0" lang="en-ZA" sz="1600">
                <a:solidFill>
                  <a:srgbClr val="000000"/>
                </a:solidFill>
                <a:latin typeface="Arial"/>
              </a:rPr>
              <a:t>Attribution-</a:t>
            </a:r>
            <a:r>
              <a:rPr dirty="0" err="1" lang="en-ZA" sz="1600">
                <a:solidFill>
                  <a:srgbClr val="000000"/>
                </a:solidFill>
                <a:latin typeface="Arial"/>
              </a:rPr>
              <a:t>ShareAlike</a:t>
            </a:r>
            <a:r>
              <a:rPr dirty="0" lang="en-ZA" sz="1600">
                <a:solidFill>
                  <a:srgbClr val="000000"/>
                </a:solidFill>
                <a:latin typeface="Arial"/>
              </a:rPr>
              <a:t> 4.0 International (CC BY-SA 4.0)</a:t>
            </a:r>
            <a:r>
              <a:rPr dirty="0" lang="en-US" smtClean="0" sz="1600">
                <a:solidFill>
                  <a:srgbClr val="000000"/>
                </a:solidFill>
                <a:latin typeface="Arial"/>
              </a:rPr>
              <a:t>” license, and that is why I selected that license to apply to this presentation (it’s not because I particulate want my slides referenced but more to acknowledge the sources and generosity of others who have provided free material such as the images I have used).</a:t>
            </a:r>
            <a:endParaRPr dirty="0" lang="en-US" sz="1600"/>
          </a:p>
        </p:txBody>
      </p:sp>
      <p:pic>
        <p:nvPicPr>
          <p:cNvPr descr="C:\Users\swinberg\Documents\ACTIVE\EEE4084F\Common\Images_open\CC-SA.png" id="3074" name="Picture 2"/>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61944" y="6102803"/>
            <a:ext cx="1117600" cy="39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Context</a:t>
            </a:r>
            <a:endParaRPr dirty="0" lang="en-ZA"/>
          </a:p>
        </p:txBody>
      </p:sp>
      <p:sp>
        <p:nvSpPr>
          <p:cNvPr id="6" name="Content Placeholder 5"/>
          <p:cNvSpPr>
            <a:spLocks noGrp="1"/>
          </p:cNvSpPr>
          <p:nvPr>
            <p:ph idx="1"/>
          </p:nvPr>
        </p:nvSpPr>
        <p:spPr/>
        <p:txBody>
          <a:bodyPr>
            <a:normAutofit fontScale="92500" lnSpcReduction="20000"/>
          </a:bodyPr>
          <a:lstStyle/>
          <a:p>
            <a:pPr indent="-365760"/>
            <a:r>
              <a:rPr dirty="0" lang="en-ZA" smtClean="0">
                <a:solidFill>
                  <a:srgbClr val="1F497D"/>
                </a:solidFill>
                <a:latin typeface="Tahoma"/>
              </a:rPr>
              <a:t>“Reconfigurable   </a:t>
            </a:r>
            <a:r>
              <a:rPr dirty="0" lang="en-ZA">
                <a:solidFill>
                  <a:srgbClr val="1F497D"/>
                </a:solidFill>
                <a:latin typeface="Tahoma"/>
              </a:rPr>
              <a:t>computing   architecture   (RCA)   [1]   is intended to fill the gap between application specific integrated circuits   (ASICs)   and   instruction   set   </a:t>
            </a:r>
            <a:r>
              <a:rPr dirty="0" lang="en-ZA" smtClean="0">
                <a:solidFill>
                  <a:srgbClr val="1F497D"/>
                </a:solidFill>
                <a:latin typeface="Tahoma"/>
              </a:rPr>
              <a:t>processors”</a:t>
            </a:r>
          </a:p>
          <a:p>
            <a:pPr indent="-365760"/>
            <a:r>
              <a:rPr dirty="0" lang="en-ZA" smtClean="0">
                <a:solidFill>
                  <a:srgbClr val="1F497D"/>
                </a:solidFill>
                <a:latin typeface="Tahoma"/>
              </a:rPr>
              <a:t>Achieving </a:t>
            </a:r>
            <a:r>
              <a:rPr dirty="0" lang="en-ZA">
                <a:solidFill>
                  <a:srgbClr val="1F497D"/>
                </a:solidFill>
                <a:latin typeface="Tahoma"/>
              </a:rPr>
              <a:t>potentially  much  higher  performance  than  processors,  while maintaining   a   higher   level   of   flexibility   than   ASICs.   A typically RCA consists of reconfigurable hardware along with microprocessors. </a:t>
            </a:r>
          </a:p>
          <a:p>
            <a:pPr indent="-365760"/>
            <a:endParaRPr dirty="0" lang="en-ZA"/>
          </a:p>
        </p:txBody>
      </p:sp>
    </p:spTree>
  </p:cSld>
  <p:clrMapOvr>
    <a:masterClrMapping/>
  </p:clrMapOvr>
</p:sld>
</file>

<file path=ppt/slides/slide4.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Approach to using a RCA</a:t>
            </a:r>
            <a:endParaRPr dirty="0" lang="en-ZA"/>
          </a:p>
        </p:txBody>
      </p:sp>
      <p:pic>
        <p:nvPicPr>
          <p:cNvPr id="4" name="Content Placeholder 3"/>
          <p:cNvPicPr>
            <a:picLocks noChangeAspect="1" noGrp="1"/>
          </p:cNvPicPr>
          <p:nvPr>
            <p:ph idx="1"/>
          </p:nvPr>
        </p:nvPicPr>
        <p:blipFill>
          <a:blip r:embed="rId2">
            <a:extLst>
              <a:ext uri="{28A0092B-C50C-407E-A947-70E740481C1C}">
                <a14:useLocalDpi xmlns:a14="http://schemas.microsoft.com/office/drawing/2010/main" val="0"/>
              </a:ext>
            </a:extLst>
          </a:blip>
          <a:stretch>
            <a:fillRect/>
          </a:stretch>
        </p:blipFill>
        <p:spPr>
          <a:xfrm>
            <a:off x="2200401" y="1142511"/>
            <a:ext cx="4757486" cy="4519612"/>
          </a:xfrm>
        </p:spPr>
      </p:pic>
    </p:spTree>
  </p:cSld>
  <p:clrMapOvr>
    <a:masterClrMapping/>
  </p:clrMapOvr>
</p:sld>
</file>

<file path=ppt/slides/slide5.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Yin et al.’s Purpose</a:t>
            </a:r>
            <a:endParaRPr dirty="0" lang="en-ZA"/>
          </a:p>
        </p:txBody>
      </p:sp>
      <p:sp>
        <p:nvSpPr>
          <p:cNvPr id="3" name="Content Placeholder 2"/>
          <p:cNvSpPr>
            <a:spLocks noGrp="1"/>
          </p:cNvSpPr>
          <p:nvPr>
            <p:ph idx="1"/>
          </p:nvPr>
        </p:nvSpPr>
        <p:spPr/>
        <p:txBody>
          <a:bodyPr/>
          <a:lstStyle/>
          <a:p>
            <a:pPr indent="-365760"/>
            <a:r>
              <a:rPr dirty="0" lang="en-ZA">
                <a:solidFill>
                  <a:srgbClr val="1F497D"/>
                </a:solidFill>
                <a:latin typeface="Tahoma"/>
              </a:rPr>
              <a:t>A  temporal  partitioning  algorithm  for  a  </a:t>
            </a:r>
            <a:r>
              <a:rPr dirty="0" lang="en-ZA" smtClean="0">
                <a:solidFill>
                  <a:srgbClr val="1F497D"/>
                </a:solidFill>
                <a:latin typeface="Tahoma"/>
              </a:rPr>
              <a:t>coarse grained  </a:t>
            </a:r>
            <a:r>
              <a:rPr dirty="0" lang="en-ZA">
                <a:solidFill>
                  <a:srgbClr val="1F497D"/>
                </a:solidFill>
                <a:latin typeface="Tahoma"/>
              </a:rPr>
              <a:t>reconfigurable  computing  architecture  is  presented  to </a:t>
            </a:r>
            <a:r>
              <a:rPr dirty="0" lang="en-ZA" smtClean="0">
                <a:solidFill>
                  <a:srgbClr val="1F497D"/>
                </a:solidFill>
                <a:latin typeface="Tahoma"/>
              </a:rPr>
              <a:t>improve  </a:t>
            </a:r>
            <a:r>
              <a:rPr dirty="0" lang="en-ZA">
                <a:solidFill>
                  <a:srgbClr val="1F497D"/>
                </a:solidFill>
                <a:latin typeface="Tahoma"/>
              </a:rPr>
              <a:t>system’s  performance  for  satisfying  the  constraints  </a:t>
            </a:r>
            <a:r>
              <a:rPr dirty="0" lang="en-ZA" smtClean="0">
                <a:solidFill>
                  <a:srgbClr val="1F497D"/>
                </a:solidFill>
                <a:latin typeface="Tahoma"/>
              </a:rPr>
              <a:t>of application  </a:t>
            </a:r>
            <a:r>
              <a:rPr dirty="0" lang="en-ZA">
                <a:solidFill>
                  <a:srgbClr val="1F497D"/>
                </a:solidFill>
                <a:latin typeface="Tahoma"/>
              </a:rPr>
              <a:t>parts  executed  on  the  reconfigurable  hardware</a:t>
            </a:r>
          </a:p>
        </p:txBody>
      </p:sp>
    </p:spTree>
  </p:cSld>
  <p:clrMapOvr>
    <a:masterClrMapping/>
  </p:clrMapOvr>
</p:sld>
</file>

<file path=ppt/slides/slide6.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9" name="Rectangle 18"/>
          <p:cNvSpPr/>
          <p:nvPr/>
        </p:nvSpPr>
        <p:spPr>
          <a:xfrm>
            <a:off x="1435693" y="4924116"/>
            <a:ext cx="6264068" cy="1664687"/>
          </a:xfrm>
          <a:prstGeom prst="rect">
            <a:avLst/>
          </a:prstGeom>
          <a:solidFill>
            <a:schemeClr val="accent3">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6" name="Rectangle 5"/>
          <p:cNvSpPr/>
          <p:nvPr/>
        </p:nvSpPr>
        <p:spPr>
          <a:xfrm>
            <a:off x="2333001" y="5815406"/>
            <a:ext cx="4589092" cy="128186"/>
          </a:xfrm>
          <a:prstGeom prst="rect">
            <a:avLst/>
          </a:prstGeom>
          <a:solidFill>
            <a:schemeClr val="accent1">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Algorithm broadly described</a:t>
            </a:r>
            <a:endParaRPr dirty="0" lang="en-ZA"/>
          </a:p>
        </p:txBody>
      </p:sp>
      <p:sp>
        <p:nvSpPr>
          <p:cNvPr id="21" name="Content Placeholder 20"/>
          <p:cNvSpPr>
            <a:spLocks noGrp="1"/>
          </p:cNvSpPr>
          <p:nvPr>
            <p:ph idx="1"/>
          </p:nvPr>
        </p:nvSpPr>
        <p:spPr/>
        <p:txBody>
          <a:bodyPr/>
          <a:lstStyle/>
          <a:p>
            <a:pPr indent="-365760"/>
            <a:endParaRPr lang="en-ZA"/>
          </a:p>
        </p:txBody>
      </p:sp>
      <p:sp>
        <p:nvSpPr>
          <p:cNvPr id="4" name="Rectangle 3"/>
          <p:cNvSpPr/>
          <p:nvPr/>
        </p:nvSpPr>
        <p:spPr>
          <a:xfrm>
            <a:off x="1657884" y="5187290"/>
            <a:ext cx="1914258" cy="1256232"/>
          </a:xfrm>
          <a:prstGeom prst="rect">
            <a:avLst/>
          </a:prstGeom>
          <a:solidFill>
            <a:schemeClr val="accent1">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err="1" lang="en-ZA" smtClean="0">
                <a:solidFill>
                  <a:srgbClr val="FFFFFF"/>
                </a:solidFill>
                <a:latin typeface="Arial"/>
              </a:rPr>
              <a:t>uProcessor</a:t>
            </a:r>
            <a:endParaRPr dirty="0" lang="en-ZA">
              <a:solidFill>
                <a:schemeClr val="tx1"/>
              </a:solidFill>
            </a:endParaRPr>
          </a:p>
        </p:txBody>
      </p:sp>
      <p:sp>
        <p:nvSpPr>
          <p:cNvPr id="5" name="Rectangle 4"/>
          <p:cNvSpPr/>
          <p:nvPr/>
        </p:nvSpPr>
        <p:spPr>
          <a:xfrm>
            <a:off x="5512038" y="5187290"/>
            <a:ext cx="1914258" cy="1256232"/>
          </a:xfrm>
          <a:prstGeom prst="rect">
            <a:avLst/>
          </a:prstGeom>
          <a:solidFill>
            <a:schemeClr val="accent1">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mtClean="0">
                <a:solidFill>
                  <a:srgbClr val="FFFFFF"/>
                </a:solidFill>
                <a:latin typeface="Arial"/>
              </a:rPr>
              <a:t>FPGA</a:t>
            </a:r>
            <a:endParaRPr dirty="0" lang="en-ZA">
              <a:solidFill>
                <a:schemeClr val="tx1"/>
              </a:solidFill>
            </a:endParaRPr>
          </a:p>
        </p:txBody>
      </p:sp>
      <p:sp>
        <p:nvSpPr>
          <p:cNvPr id="9" name="Down Arrow 8"/>
          <p:cNvSpPr/>
          <p:nvPr/>
        </p:nvSpPr>
        <p:spPr>
          <a:xfrm>
            <a:off x="2042444" y="4640364"/>
            <a:ext cx="1145137" cy="427290"/>
          </a:xfrm>
          <a:prstGeom prst="downArrow">
            <a:avLst/>
          </a:prstGeom>
          <a:solidFill>
            <a:schemeClr val="accent6">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10" name="Down Arrow 9"/>
          <p:cNvSpPr/>
          <p:nvPr/>
        </p:nvSpPr>
        <p:spPr>
          <a:xfrm>
            <a:off x="5896598" y="4640364"/>
            <a:ext cx="1145137" cy="427290"/>
          </a:xfrm>
          <a:prstGeom prst="downArrow">
            <a:avLst/>
          </a:prstGeom>
          <a:solidFill>
            <a:schemeClr val="accent6">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11" name="Down Arrow 10"/>
          <p:cNvSpPr/>
          <p:nvPr/>
        </p:nvSpPr>
        <p:spPr>
          <a:xfrm rot="2021396">
            <a:off x="3167199" y="4093431"/>
            <a:ext cx="1145137" cy="427290"/>
          </a:xfrm>
          <a:prstGeom prst="downArrow">
            <a:avLst/>
          </a:prstGeom>
          <a:solidFill>
            <a:schemeClr val="accent6">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12" name="Down Arrow 11"/>
          <p:cNvSpPr/>
          <p:nvPr/>
        </p:nvSpPr>
        <p:spPr>
          <a:xfrm rot="18900000">
            <a:off x="4610915" y="4110065"/>
            <a:ext cx="1145137" cy="427290"/>
          </a:xfrm>
          <a:prstGeom prst="downArrow">
            <a:avLst/>
          </a:prstGeom>
          <a:solidFill>
            <a:schemeClr val="accent6">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p>
        </p:txBody>
      </p:sp>
      <p:sp>
        <p:nvSpPr>
          <p:cNvPr id="13" name="Rectangle 12"/>
          <p:cNvSpPr/>
          <p:nvPr/>
        </p:nvSpPr>
        <p:spPr>
          <a:xfrm>
            <a:off x="2905570" y="3085032"/>
            <a:ext cx="1333143" cy="820396"/>
          </a:xfrm>
          <a:prstGeom prst="rect">
            <a:avLst/>
          </a:prstGeom>
          <a:solidFill>
            <a:schemeClr val="accent6">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mtClean="0" sz="1400">
                <a:solidFill>
                  <a:srgbClr val="FFFFFF"/>
                </a:solidFill>
                <a:latin typeface="Arial"/>
              </a:rPr>
              <a:t>Task / computation</a:t>
            </a:r>
            <a:endParaRPr dirty="0" lang="en-ZA" sz="1400">
              <a:solidFill>
                <a:schemeClr val="tx1"/>
              </a:solidFill>
            </a:endParaRPr>
          </a:p>
        </p:txBody>
      </p:sp>
      <p:sp>
        <p:nvSpPr>
          <p:cNvPr id="16" name="Rectangle 15"/>
          <p:cNvSpPr/>
          <p:nvPr/>
        </p:nvSpPr>
        <p:spPr>
          <a:xfrm>
            <a:off x="4394503" y="3085032"/>
            <a:ext cx="1333143" cy="820396"/>
          </a:xfrm>
          <a:prstGeom prst="rect">
            <a:avLst/>
          </a:prstGeom>
          <a:solidFill>
            <a:schemeClr val="accent6">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z="1400">
                <a:solidFill>
                  <a:srgbClr val="FFFFFF"/>
                </a:solidFill>
                <a:latin typeface="Arial"/>
              </a:rPr>
              <a:t>Task / computation</a:t>
            </a:r>
          </a:p>
        </p:txBody>
      </p:sp>
      <p:sp>
        <p:nvSpPr>
          <p:cNvPr id="17" name="Rectangle 16"/>
          <p:cNvSpPr/>
          <p:nvPr/>
        </p:nvSpPr>
        <p:spPr>
          <a:xfrm>
            <a:off x="5862415" y="3085032"/>
            <a:ext cx="1333143" cy="820396"/>
          </a:xfrm>
          <a:prstGeom prst="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z="1400">
                <a:solidFill>
                  <a:srgbClr val="FFFFFF"/>
                </a:solidFill>
                <a:latin typeface="Arial"/>
              </a:rPr>
              <a:t>Task / computation</a:t>
            </a:r>
          </a:p>
        </p:txBody>
      </p:sp>
      <p:sp>
        <p:nvSpPr>
          <p:cNvPr id="18" name="Rectangle 17"/>
          <p:cNvSpPr/>
          <p:nvPr/>
        </p:nvSpPr>
        <p:spPr>
          <a:xfrm>
            <a:off x="3871104" y="5819670"/>
            <a:ext cx="1208985" cy="707886"/>
          </a:xfrm>
          <a:prstGeom prst="rect">
            <a:avLst/>
          </a:prstGeom>
          <a:noFill/>
        </p:spPr>
        <p:txBody>
          <a:bodyPr bIns="45720" lIns="91440" rIns="91440" tIns="45720" wrap="none">
            <a:spAutoFit/>
          </a:bodyPr>
          <a:lstStyle/>
          <a:p>
            <a:pPr algn="ctr">
              <a:spcBef>
                <a:spcPct val="0"/>
              </a:spcBef>
              <a:spcAft>
                <a:spcPct val="0"/>
              </a:spcAft>
            </a:pPr>
            <a:r>
              <a:rPr b="1" cap="none" dirty="0" lang="en-US" smtClean="0" spc="0" sz="2000">
                <a:ln w="12700">
                  <a:solidFill>
                    <a:schemeClr val="tx2">
                      <a:satMod val="155000"/>
                    </a:schemeClr>
                  </a:solidFill>
                  <a:prstDash val="solid"/>
                </a:ln>
                <a:solidFill>
                  <a:srgbClr val="F4F1E2"/>
                </a:solidFill>
                <a:effectLst>
                  <a:outerShdw algn="tl" blurRad="41275" dir="1800000" dist="20320" rotWithShape="0">
                    <a:srgbClr val="000000">
                      <a:alpha val="40000"/>
                    </a:srgbClr>
                  </a:outerShdw>
                </a:effectLst>
                <a:latin typeface="Arial"/>
              </a:rPr>
              <a:t>RCA </a:t>
            </a:r>
          </a:p>
          <a:p>
            <a:pPr algn="ctr">
              <a:spcBef>
                <a:spcPct val="0"/>
              </a:spcBef>
              <a:spcAft>
                <a:spcPct val="0"/>
              </a:spcAft>
            </a:pPr>
            <a:r>
              <a:rPr b="1" cap="none" dirty="0" lang="en-US" smtClean="0" spc="0" sz="2000">
                <a:ln w="12700">
                  <a:solidFill>
                    <a:schemeClr val="tx2">
                      <a:satMod val="155000"/>
                    </a:schemeClr>
                  </a:solidFill>
                  <a:prstDash val="solid"/>
                </a:ln>
                <a:solidFill>
                  <a:srgbClr val="F4F1E2"/>
                </a:solidFill>
                <a:effectLst>
                  <a:outerShdw algn="tl" blurRad="41275" dir="1800000" dist="20320" rotWithShape="0">
                    <a:srgbClr val="000000">
                      <a:alpha val="40000"/>
                    </a:srgbClr>
                  </a:outerShdw>
                </a:effectLst>
                <a:latin typeface="Arial"/>
              </a:rPr>
              <a:t>platform</a:t>
            </a:r>
            <a:endParaRPr b="1" cap="none" dirty="0" lang="en-US" spc="0" sz="2000">
              <a:ln w="12700">
                <a:solidFill>
                  <a:schemeClr val="tx2">
                    <a:satMod val="155000"/>
                  </a:schemeClr>
                </a:solidFill>
                <a:prstDash val="solid"/>
              </a:ln>
              <a:solidFill>
                <a:schemeClr val="bg2">
                  <a:tint val="85000"/>
                  <a:satMod val="155000"/>
                </a:schemeClr>
              </a:solidFill>
              <a:effectLst>
                <a:outerShdw algn="tl" blurRad="41275" dir="1800000" dist="20320" rotWithShape="0">
                  <a:srgbClr val="000000">
                    <a:alpha val="40000"/>
                  </a:srgbClr>
                </a:outerShdw>
              </a:effectLst>
            </a:endParaRPr>
          </a:p>
        </p:txBody>
      </p:sp>
      <p:sp>
        <p:nvSpPr>
          <p:cNvPr id="20" name="Rectangle 19"/>
          <p:cNvSpPr/>
          <p:nvPr/>
        </p:nvSpPr>
        <p:spPr>
          <a:xfrm>
            <a:off x="1375872" y="3085032"/>
            <a:ext cx="1333143" cy="820396"/>
          </a:xfrm>
          <a:prstGeom prst="rect">
            <a:avLst/>
          </a:prstGeom>
          <a:solidFill>
            <a:schemeClr val="accent6">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z="1400">
                <a:solidFill>
                  <a:srgbClr val="FFFFFF"/>
                </a:solidFill>
                <a:latin typeface="Arial"/>
              </a:rPr>
              <a:t>Task / computation</a:t>
            </a:r>
          </a:p>
        </p:txBody>
      </p:sp>
      <p:pic>
        <p:nvPicPr>
          <p:cNvPr descr="C:\Users\swinberg\Documents\ACTIVE\EEE4084F\2015\LECTURES\Lecture00\ticked.jpg" id="1026" name="Picture 2"/>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937197" y="3187267"/>
            <a:ext cx="209075" cy="20447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323745" y="3085032"/>
            <a:ext cx="1333143" cy="820396"/>
          </a:xfrm>
          <a:prstGeom prst="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r>
              <a:rPr dirty="0" lang="en-ZA" sz="1400">
                <a:solidFill>
                  <a:srgbClr val="FFFFFF"/>
                </a:solidFill>
                <a:latin typeface="Arial"/>
              </a:rPr>
              <a:t>Task / computation</a:t>
            </a:r>
          </a:p>
        </p:txBody>
      </p:sp>
      <p:pic>
        <p:nvPicPr>
          <p:cNvPr descr="C:\Users\swinberg\Documents\ACTIVE\EEE4084F\2015\LECTURES\Lecture00\ticked.jpg" id="23" name="Picture 2"/>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8422176" y="3187267"/>
            <a:ext cx="209075" cy="20447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568294" y="1187168"/>
            <a:ext cx="7456206" cy="1754326"/>
          </a:xfrm>
          <a:prstGeom prst="rect">
            <a:avLst/>
          </a:prstGeom>
        </p:spPr>
        <p:txBody>
          <a:bodyPr wrap="square">
            <a:spAutoFit/>
          </a:bodyPr>
          <a:lstStyle/>
          <a:p>
            <a:pPr indent="-285750" marL="285750">
              <a:spcBef>
                <a:spcPct val="0"/>
              </a:spcBef>
              <a:spcAft>
                <a:spcPct val="0"/>
              </a:spcAft>
              <a:buFont charset="0" panose="020B0604020202020204" pitchFamily="34" typeface="Arial"/>
              <a:buChar char="•"/>
            </a:pPr>
            <a:r>
              <a:rPr dirty="0" lang="en-ZA">
                <a:solidFill>
                  <a:srgbClr val="000000"/>
                </a:solidFill>
                <a:latin typeface="Arial"/>
              </a:rPr>
              <a:t>Want to partition the processing in a way so that it is executed optimally on the available </a:t>
            </a:r>
            <a:r>
              <a:rPr dirty="0" lang="en-ZA" smtClean="0">
                <a:solidFill>
                  <a:srgbClr val="000000"/>
                </a:solidFill>
                <a:latin typeface="Arial"/>
              </a:rPr>
              <a:t>RCA</a:t>
            </a:r>
          </a:p>
          <a:p>
            <a:pPr indent="-285750" marL="285750">
              <a:spcBef>
                <a:spcPct val="0"/>
              </a:spcBef>
              <a:spcAft>
                <a:spcPct val="0"/>
              </a:spcAft>
              <a:buFont charset="0" panose="020B0604020202020204" pitchFamily="34" typeface="Arial"/>
              <a:buChar char="•"/>
            </a:pPr>
            <a:r>
              <a:rPr dirty="0" lang="en-ZA" smtClean="0">
                <a:solidFill>
                  <a:srgbClr val="000000"/>
                </a:solidFill>
                <a:latin typeface="Arial"/>
              </a:rPr>
              <a:t>CPU has lots of program space but programs are comprised of a small set of instructions run sequentially</a:t>
            </a:r>
          </a:p>
          <a:p>
            <a:pPr indent="-285750" marL="285750">
              <a:spcBef>
                <a:spcPct val="0"/>
              </a:spcBef>
              <a:spcAft>
                <a:spcPct val="0"/>
              </a:spcAft>
              <a:buFont charset="0" panose="020B0604020202020204" pitchFamily="34" typeface="Arial"/>
              <a:buChar char="•"/>
            </a:pPr>
            <a:r>
              <a:rPr dirty="0" lang="en-ZA" smtClean="0">
                <a:solidFill>
                  <a:srgbClr val="000000"/>
                </a:solidFill>
                <a:latin typeface="Arial"/>
              </a:rPr>
              <a:t>FPGA has (comparatively) very limited program space, but can have very complex instructions that could run in parallel</a:t>
            </a:r>
            <a:endParaRPr dirty="0" lang="en-ZA"/>
          </a:p>
        </p:txBody>
      </p:sp>
      <p:sp>
        <p:nvSpPr>
          <p:cNvPr id="25" name="Curved Down Arrow 24"/>
          <p:cNvSpPr/>
          <p:nvPr/>
        </p:nvSpPr>
        <p:spPr>
          <a:xfrm flipH="1" rot="1643394">
            <a:off x="3818079" y="4737102"/>
            <a:ext cx="1250520" cy="663537"/>
          </a:xfrm>
          <a:prstGeom prst="curvedDownArrow">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spcBef>
                <a:spcPct val="0"/>
              </a:spcBef>
              <a:spcAft>
                <a:spcPct val="0"/>
              </a:spcAft>
            </a:pPr>
            <a:endParaRPr lang="en-ZA">
              <a:solidFill>
                <a:schemeClr val="tx1"/>
              </a:solidFill>
            </a:endParaRPr>
          </a:p>
        </p:txBody>
      </p:sp>
      <p:sp>
        <p:nvSpPr>
          <p:cNvPr id="27" name="Rectangle 26"/>
          <p:cNvSpPr/>
          <p:nvPr/>
        </p:nvSpPr>
        <p:spPr>
          <a:xfrm>
            <a:off x="3778561" y="5084746"/>
            <a:ext cx="1041375" cy="461665"/>
          </a:xfrm>
          <a:prstGeom prst="rect">
            <a:avLst/>
          </a:prstGeom>
        </p:spPr>
        <p:txBody>
          <a:bodyPr wrap="none">
            <a:spAutoFit/>
          </a:bodyPr>
          <a:lstStyle/>
          <a:p>
            <a:pPr>
              <a:spcBef>
                <a:spcPct val="0"/>
              </a:spcBef>
              <a:spcAft>
                <a:spcPct val="0"/>
              </a:spcAft>
            </a:pPr>
            <a:r>
              <a:rPr dirty="0" lang="en-ZA" smtClean="0" sz="1200">
                <a:solidFill>
                  <a:srgbClr val="000000"/>
                </a:solidFill>
                <a:latin typeface="Arial"/>
              </a:rPr>
              <a:t>Cant fit?</a:t>
            </a:r>
            <a:br>
              <a:rPr dirty="0" lang="en-ZA" smtClean="0" sz="1200"/>
            </a:br>
            <a:r>
              <a:rPr dirty="0" lang="en-ZA" smtClean="0" sz="1200">
                <a:solidFill>
                  <a:srgbClr val="000000"/>
                </a:solidFill>
                <a:latin typeface="Arial"/>
              </a:rPr>
              <a:t>Try alternate</a:t>
            </a:r>
            <a:endParaRPr dirty="0" lang="en-ZA" sz="1200"/>
          </a:p>
        </p:txBody>
      </p:sp>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a:xfrm>
            <a:off x="729114" y="798598"/>
            <a:ext cx="7698306" cy="692210"/>
          </a:xfrm>
        </p:spPr>
        <p:txBody>
          <a:bodyPr anchor="b">
            <a:normAutofit fontScale="90000"/>
          </a:bodyPr>
          <a:lstStyle/>
          <a:p>
            <a:pPr algn="l"/>
            <a:r>
              <a:rPr dirty="0" lang="en-ZA" smtClean="0" sz="3600" b="true">
                <a:solidFill>
                  <a:srgbClr val="1D8757"/>
                </a:solidFill>
                <a:latin typeface="Century Gothic"/>
              </a:rPr>
              <a:t>Partitioning Algorithms with different objectives</a:t>
            </a:r>
            <a:endParaRPr dirty="0" lang="en-ZA"/>
          </a:p>
        </p:txBody>
      </p:sp>
      <p:sp>
        <p:nvSpPr>
          <p:cNvPr id="3" name="Content Placeholder 2"/>
          <p:cNvSpPr>
            <a:spLocks noGrp="1"/>
          </p:cNvSpPr>
          <p:nvPr>
            <p:ph idx="1"/>
          </p:nvPr>
        </p:nvSpPr>
        <p:spPr/>
        <p:txBody>
          <a:bodyPr>
            <a:normAutofit/>
          </a:bodyPr>
          <a:lstStyle/>
          <a:p>
            <a:pPr indent="-365760"/>
            <a:r>
              <a:rPr dirty="0" lang="en-ZA">
                <a:solidFill>
                  <a:srgbClr val="1F497D"/>
                </a:solidFill>
                <a:latin typeface="Tahoma"/>
              </a:rPr>
              <a:t>The level based </a:t>
            </a:r>
            <a:r>
              <a:rPr dirty="0" lang="en-ZA" smtClean="0">
                <a:solidFill>
                  <a:srgbClr val="1F497D"/>
                </a:solidFill>
                <a:latin typeface="Tahoma"/>
              </a:rPr>
              <a:t>algorithm:</a:t>
            </a:r>
          </a:p>
          <a:p>
            <a:pPr lvl="1" marL="640080" indent="-274320"/>
            <a:r>
              <a:rPr dirty="0" lang="en-ZA" smtClean="0">
                <a:solidFill>
                  <a:srgbClr val="126249"/>
                </a:solidFill>
                <a:latin typeface="Tahoma"/>
              </a:rPr>
              <a:t>tries </a:t>
            </a:r>
            <a:r>
              <a:rPr dirty="0" lang="en-ZA">
                <a:solidFill>
                  <a:srgbClr val="126249"/>
                </a:solidFill>
                <a:latin typeface="Tahoma"/>
              </a:rPr>
              <a:t>to achieve </a:t>
            </a:r>
            <a:r>
              <a:rPr dirty="0" lang="en-ZA" smtClean="0">
                <a:solidFill>
                  <a:srgbClr val="126249"/>
                </a:solidFill>
                <a:latin typeface="Tahoma"/>
              </a:rPr>
              <a:t>maximum </a:t>
            </a:r>
            <a:r>
              <a:rPr dirty="0" lang="en-ZA">
                <a:solidFill>
                  <a:srgbClr val="126249"/>
                </a:solidFill>
                <a:latin typeface="Tahoma"/>
              </a:rPr>
              <a:t>possible parallelism in each module. </a:t>
            </a:r>
            <a:endParaRPr dirty="0" lang="en-ZA" smtClean="0"/>
          </a:p>
          <a:p>
            <a:pPr indent="-365760"/>
            <a:r>
              <a:rPr dirty="0" lang="en-ZA" smtClean="0">
                <a:solidFill>
                  <a:srgbClr val="1F497D"/>
                </a:solidFill>
                <a:latin typeface="Tahoma"/>
              </a:rPr>
              <a:t>The </a:t>
            </a:r>
            <a:r>
              <a:rPr dirty="0" lang="en-ZA">
                <a:solidFill>
                  <a:srgbClr val="1F497D"/>
                </a:solidFill>
                <a:latin typeface="Tahoma"/>
              </a:rPr>
              <a:t>clustering </a:t>
            </a:r>
            <a:r>
              <a:rPr dirty="0" lang="en-ZA" smtClean="0">
                <a:solidFill>
                  <a:srgbClr val="1F497D"/>
                </a:solidFill>
                <a:latin typeface="Tahoma"/>
              </a:rPr>
              <a:t>based algorithm</a:t>
            </a:r>
          </a:p>
          <a:p>
            <a:pPr lvl="1" marL="640080" indent="-274320"/>
            <a:r>
              <a:rPr dirty="0" lang="en-ZA" smtClean="0">
                <a:solidFill>
                  <a:srgbClr val="126249"/>
                </a:solidFill>
                <a:latin typeface="Tahoma"/>
              </a:rPr>
              <a:t>tries </a:t>
            </a:r>
            <a:r>
              <a:rPr dirty="0" lang="en-ZA">
                <a:solidFill>
                  <a:srgbClr val="126249"/>
                </a:solidFill>
                <a:latin typeface="Tahoma"/>
              </a:rPr>
              <a:t>to minimize the communication overhead </a:t>
            </a:r>
            <a:r>
              <a:rPr dirty="0" lang="en-ZA" smtClean="0">
                <a:solidFill>
                  <a:srgbClr val="126249"/>
                </a:solidFill>
                <a:latin typeface="Tahoma"/>
              </a:rPr>
              <a:t>between modules</a:t>
            </a:r>
            <a:endParaRPr dirty="0" lang="en-ZA"/>
          </a:p>
        </p:txBody>
      </p:sp>
      <p:sp>
        <p:nvSpPr>
          <p:cNvPr id="4" name="TextBox 3"/>
          <p:cNvSpPr txBox="1"/>
          <p:nvPr/>
        </p:nvSpPr>
        <p:spPr>
          <a:xfrm>
            <a:off x="1905712" y="5529129"/>
            <a:ext cx="415498" cy="369332"/>
          </a:xfrm>
          <a:prstGeom prst="rect">
            <a:avLst/>
          </a:prstGeom>
          <a:noFill/>
        </p:spPr>
        <p:txBody>
          <a:bodyPr rtlCol="0" wrap="none">
            <a:spAutoFit/>
          </a:bodyPr>
          <a:lstStyle/>
          <a:p>
            <a:pPr>
              <a:spcBef>
                <a:spcPct val="0"/>
              </a:spcBef>
              <a:spcAft>
                <a:spcPct val="0"/>
              </a:spcAft>
            </a:pPr>
            <a:r>
              <a:rPr dirty="0" lang="en-ZA" smtClean="0">
                <a:solidFill>
                  <a:srgbClr val="000000"/>
                </a:solidFill>
                <a:latin typeface="Arial"/>
              </a:rPr>
              <a:t>…</a:t>
            </a:r>
            <a:endParaRPr dirty="0" lang="en-ZA"/>
          </a:p>
        </p:txBody>
      </p:sp>
      <p:sp>
        <p:nvSpPr>
          <p:cNvPr id="5" name="TextBox 4"/>
          <p:cNvSpPr txBox="1"/>
          <p:nvPr/>
        </p:nvSpPr>
        <p:spPr>
          <a:xfrm>
            <a:off x="2493094" y="4865218"/>
            <a:ext cx="6240708" cy="1200329"/>
          </a:xfrm>
          <a:prstGeom prst="rect">
            <a:avLst/>
          </a:prstGeom>
          <a:noFill/>
        </p:spPr>
        <p:txBody>
          <a:bodyPr rtlCol="0" wrap="square">
            <a:spAutoFit/>
          </a:bodyPr>
          <a:lstStyle/>
          <a:p>
            <a:pPr>
              <a:spcBef>
                <a:spcPct val="0"/>
              </a:spcBef>
              <a:spcAft>
                <a:spcPct val="0"/>
              </a:spcAft>
            </a:pPr>
            <a:r>
              <a:rPr dirty="0" lang="en-ZA" sz="2400">
                <a:solidFill>
                  <a:srgbClr val="984807"/>
                </a:solidFill>
                <a:latin charset="0" panose="020B0604030504040204" pitchFamily="34" typeface="Tahoma"/>
                <a:ea charset="0" panose="020B0604030504040204" pitchFamily="34" typeface="Tahoma"/>
                <a:cs charset="0" panose="020B0604030504040204" pitchFamily="34" typeface="Tahoma"/>
              </a:rPr>
              <a:t>BUT these algorithms focus on the a single partitioning objective, so they  aren’t  suitable  for  multi-objective optimization</a:t>
            </a:r>
            <a:r>
              <a:rPr dirty="0" lang="en-ZA" smtClean="0" sz="2400">
                <a:solidFill>
                  <a:srgbClr val="984807"/>
                </a:solidFill>
                <a:latin charset="0" panose="020B0604030504040204" pitchFamily="34" typeface="Tahoma"/>
                <a:ea charset="0" panose="020B0604030504040204" pitchFamily="34" typeface="Tahoma"/>
                <a:cs charset="0" panose="020B0604030504040204" pitchFamily="34" typeface="Tahoma"/>
              </a:rPr>
              <a:t>.</a:t>
            </a:r>
            <a:endParaRPr dirty="0" lang="en-ZA" sz="2400">
              <a:solidFill>
                <a:schemeClr val="accent6">
                  <a:lumMod val="50000"/>
                </a:schemeClr>
              </a:solidFill>
              <a:latin charset="0" panose="020B0604030504040204" pitchFamily="34" typeface="Tahoma"/>
              <a:ea charset="0" panose="020B0604030504040204" pitchFamily="34" typeface="Tahoma"/>
              <a:cs charset="0" panose="020B0604030504040204" pitchFamily="34" typeface="Tahoma"/>
            </a:endParaRPr>
          </a:p>
        </p:txBody>
      </p:sp>
      <p:sp>
        <p:nvSpPr>
          <p:cNvPr id="6" name="TextBox 5"/>
          <p:cNvSpPr txBox="1"/>
          <p:nvPr/>
        </p:nvSpPr>
        <p:spPr>
          <a:xfrm>
            <a:off x="2493094" y="6272613"/>
            <a:ext cx="5545108" cy="369332"/>
          </a:xfrm>
          <a:prstGeom prst="rect">
            <a:avLst/>
          </a:prstGeom>
          <a:noFill/>
        </p:spPr>
        <p:txBody>
          <a:bodyPr rtlCol="0" wrap="none">
            <a:spAutoFit/>
          </a:bodyPr>
          <a:lstStyle/>
          <a:p>
            <a:pPr>
              <a:spcBef>
                <a:spcPct val="0"/>
              </a:spcBef>
              <a:spcAft>
                <a:spcPct val="0"/>
              </a:spcAft>
            </a:pPr>
            <a:r>
              <a:rPr dirty="0" lang="en-ZA" smtClean="0">
                <a:solidFill>
                  <a:srgbClr val="000000"/>
                </a:solidFill>
                <a:latin typeface="Arial"/>
              </a:rPr>
              <a:t>So, they looked at other know approaches such as…</a:t>
            </a:r>
            <a:endParaRPr dirty="0" lang="en-ZA"/>
          </a:p>
        </p:txBody>
      </p:sp>
    </p:spTree>
  </p:cSld>
  <p:clrMapOvr>
    <a:masterClrMapping/>
  </p:clrMapOvr>
</p:sld>
</file>

<file path=ppt/slides/slide8.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Reviewed existing techniques</a:t>
            </a:r>
            <a:endParaRPr dirty="0" lang="en-ZA"/>
          </a:p>
        </p:txBody>
      </p:sp>
      <p:sp>
        <p:nvSpPr>
          <p:cNvPr id="3" name="Content Placeholder 2"/>
          <p:cNvSpPr>
            <a:spLocks noGrp="1"/>
          </p:cNvSpPr>
          <p:nvPr>
            <p:ph idx="1"/>
          </p:nvPr>
        </p:nvSpPr>
        <p:spPr>
          <a:xfrm>
            <a:off x="729785" y="1604166"/>
            <a:ext cx="7697635" cy="4519977"/>
          </a:xfrm>
        </p:spPr>
        <p:txBody>
          <a:bodyPr>
            <a:normAutofit fontScale="85000" lnSpcReduction="10000"/>
          </a:bodyPr>
          <a:lstStyle/>
          <a:p>
            <a:pPr indent="-365760"/>
            <a:r>
              <a:rPr dirty="0" lang="en-ZA" smtClean="0">
                <a:solidFill>
                  <a:srgbClr val="1F497D"/>
                </a:solidFill>
                <a:latin typeface="Tahoma"/>
              </a:rPr>
              <a:t>Network </a:t>
            </a:r>
            <a:r>
              <a:rPr dirty="0" lang="en-ZA">
                <a:solidFill>
                  <a:srgbClr val="1F497D"/>
                </a:solidFill>
                <a:latin typeface="Tahoma"/>
              </a:rPr>
              <a:t>flow-based </a:t>
            </a:r>
            <a:r>
              <a:rPr dirty="0" lang="en-ZA" smtClean="0">
                <a:solidFill>
                  <a:srgbClr val="1F497D"/>
                </a:solidFill>
                <a:latin typeface="Tahoma"/>
              </a:rPr>
              <a:t>algorithm to find Dynamically  </a:t>
            </a:r>
            <a:r>
              <a:rPr dirty="0" lang="en-ZA">
                <a:solidFill>
                  <a:srgbClr val="1F497D"/>
                </a:solidFill>
                <a:latin typeface="Tahoma"/>
              </a:rPr>
              <a:t>reconfigurable  </a:t>
            </a:r>
            <a:r>
              <a:rPr dirty="0" lang="en-ZA" smtClean="0">
                <a:solidFill>
                  <a:srgbClr val="1F497D"/>
                </a:solidFill>
                <a:latin typeface="Tahoma"/>
              </a:rPr>
              <a:t>computing (DRC</a:t>
            </a:r>
            <a:r>
              <a:rPr dirty="0" lang="en-ZA">
                <a:solidFill>
                  <a:srgbClr val="1F497D"/>
                </a:solidFill>
                <a:latin typeface="Tahoma"/>
              </a:rPr>
              <a:t>)  multiple  temporal  partition  </a:t>
            </a:r>
            <a:r>
              <a:rPr dirty="0" lang="en-ZA" smtClean="0">
                <a:solidFill>
                  <a:srgbClr val="1F497D"/>
                </a:solidFill>
                <a:latin typeface="Tahoma"/>
              </a:rPr>
              <a:t>stages </a:t>
            </a:r>
            <a:endParaRPr dirty="0" lang="en-ZA"/>
          </a:p>
          <a:p>
            <a:pPr lvl="1" marL="640080" indent="-274320"/>
            <a:r>
              <a:rPr dirty="0" lang="en-ZA" smtClean="0">
                <a:solidFill>
                  <a:srgbClr val="126249"/>
                </a:solidFill>
                <a:latin typeface="Tahoma"/>
              </a:rPr>
              <a:t>But that approach isn’t  </a:t>
            </a:r>
            <a:r>
              <a:rPr dirty="0" lang="en-ZA">
                <a:solidFill>
                  <a:srgbClr val="126249"/>
                </a:solidFill>
                <a:latin typeface="Tahoma"/>
              </a:rPr>
              <a:t>an  optimal  one  when  the  goal  is  to  </a:t>
            </a:r>
            <a:r>
              <a:rPr dirty="0" lang="en-ZA" smtClean="0">
                <a:solidFill>
                  <a:srgbClr val="126249"/>
                </a:solidFill>
                <a:latin typeface="Tahoma"/>
              </a:rPr>
              <a:t>minimize communications  </a:t>
            </a:r>
            <a:r>
              <a:rPr dirty="0" lang="en-ZA">
                <a:solidFill>
                  <a:srgbClr val="126249"/>
                </a:solidFill>
                <a:latin typeface="Tahoma"/>
              </a:rPr>
              <a:t>costs. </a:t>
            </a:r>
            <a:endParaRPr dirty="0" lang="en-ZA" smtClean="0"/>
          </a:p>
          <a:p>
            <a:pPr indent="-365760"/>
            <a:r>
              <a:rPr dirty="0" lang="en-ZA" smtClean="0">
                <a:solidFill>
                  <a:srgbClr val="1F497D"/>
                </a:solidFill>
                <a:latin typeface="Tahoma"/>
              </a:rPr>
              <a:t>Modified  </a:t>
            </a:r>
            <a:r>
              <a:rPr dirty="0" lang="en-ZA">
                <a:solidFill>
                  <a:srgbClr val="1F497D"/>
                </a:solidFill>
                <a:latin typeface="Tahoma"/>
              </a:rPr>
              <a:t>network  flow-based  </a:t>
            </a:r>
            <a:r>
              <a:rPr dirty="0" lang="en-ZA" smtClean="0">
                <a:solidFill>
                  <a:srgbClr val="1F497D"/>
                </a:solidFill>
                <a:latin typeface="Tahoma"/>
              </a:rPr>
              <a:t>partitioning algorithm with added scheduling technique to minimize </a:t>
            </a:r>
            <a:r>
              <a:rPr dirty="0" err="1" lang="en-ZA" smtClean="0">
                <a:solidFill>
                  <a:srgbClr val="1F497D"/>
                </a:solidFill>
                <a:latin typeface="Tahoma"/>
              </a:rPr>
              <a:t>comms</a:t>
            </a:r>
            <a:r>
              <a:rPr dirty="0" lang="en-ZA" smtClean="0">
                <a:solidFill>
                  <a:srgbClr val="1F497D"/>
                </a:solidFill>
                <a:latin typeface="Tahoma"/>
              </a:rPr>
              <a:t> cost</a:t>
            </a:r>
          </a:p>
          <a:p>
            <a:pPr lvl="1" marL="640080" indent="-274320"/>
            <a:r>
              <a:rPr dirty="0" lang="en-ZA" smtClean="0">
                <a:solidFill>
                  <a:srgbClr val="126249"/>
                </a:solidFill>
                <a:latin typeface="Tahoma"/>
              </a:rPr>
              <a:t>Doesn’t consider the prospective parallelism and the number of modules</a:t>
            </a:r>
            <a:endParaRPr dirty="0" lang="en-ZA"/>
          </a:p>
        </p:txBody>
      </p:sp>
    </p:spTree>
  </p:cSld>
  <p:clrMapOvr>
    <a:masterClrMapping/>
  </p:clrMapOvr>
</p:sld>
</file>

<file path=ppt/slides/slide9.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l"/>
            <a:r>
              <a:rPr dirty="0" lang="en-ZA" smtClean="0" sz="3600" b="true">
                <a:solidFill>
                  <a:srgbClr val="1D8757"/>
                </a:solidFill>
                <a:latin typeface="Century Gothic"/>
              </a:rPr>
              <a:t>Problem formulation</a:t>
            </a:r>
            <a:endParaRPr dirty="0" lang="en-ZA"/>
          </a:p>
        </p:txBody>
      </p:sp>
      <p:sp>
        <p:nvSpPr>
          <p:cNvPr id="3" name="Content Placeholder 2"/>
          <p:cNvSpPr>
            <a:spLocks noGrp="1"/>
          </p:cNvSpPr>
          <p:nvPr>
            <p:ph idx="1"/>
          </p:nvPr>
        </p:nvSpPr>
        <p:spPr/>
        <p:txBody>
          <a:bodyPr>
            <a:normAutofit/>
          </a:bodyPr>
          <a:lstStyle/>
          <a:p>
            <a:pPr indent="-365760"/>
            <a:r>
              <a:rPr dirty="0" lang="en-ZA">
                <a:solidFill>
                  <a:srgbClr val="1F497D"/>
                </a:solidFill>
                <a:latin typeface="Tahoma"/>
              </a:rPr>
              <a:t>PROBLEM FORMULATION </a:t>
            </a:r>
          </a:p>
          <a:p>
            <a:pPr lvl="1" marL="640080" indent="-274320"/>
            <a:r>
              <a:rPr dirty="0" lang="en-ZA">
                <a:solidFill>
                  <a:srgbClr val="126249"/>
                </a:solidFill>
                <a:latin typeface="Tahoma"/>
              </a:rPr>
              <a:t>Given  a  directed  acyclic  graph  G=(V,E),  to  ensure  proper </a:t>
            </a:r>
            <a:r>
              <a:rPr dirty="0" lang="en-ZA" smtClean="0">
                <a:solidFill>
                  <a:srgbClr val="126249"/>
                </a:solidFill>
                <a:latin typeface="Tahoma"/>
              </a:rPr>
              <a:t>precedence  </a:t>
            </a:r>
            <a:r>
              <a:rPr dirty="0" lang="en-ZA">
                <a:solidFill>
                  <a:srgbClr val="126249"/>
                </a:solidFill>
                <a:latin typeface="Tahoma"/>
              </a:rPr>
              <a:t>constraints,  each  node  must  be  scheduled  in  a </a:t>
            </a:r>
            <a:r>
              <a:rPr dirty="0" lang="en-ZA" smtClean="0">
                <a:solidFill>
                  <a:srgbClr val="126249"/>
                </a:solidFill>
                <a:latin typeface="Tahoma"/>
              </a:rPr>
              <a:t>partition  </a:t>
            </a:r>
            <a:r>
              <a:rPr dirty="0" lang="en-ZA">
                <a:solidFill>
                  <a:srgbClr val="126249"/>
                </a:solidFill>
                <a:latin typeface="Tahoma"/>
              </a:rPr>
              <a:t>or  module  no  later  than  its  successor.  For  </a:t>
            </a:r>
            <a:r>
              <a:rPr dirty="0" lang="en-ZA" smtClean="0">
                <a:solidFill>
                  <a:srgbClr val="126249"/>
                </a:solidFill>
                <a:latin typeface="Tahoma"/>
              </a:rPr>
              <a:t>multi-objective  optimization</a:t>
            </a:r>
          </a:p>
          <a:p>
            <a:pPr lvl="1" marL="640080" indent="-274320"/>
            <a:r>
              <a:rPr dirty="0" lang="en-ZA" smtClean="0">
                <a:solidFill>
                  <a:srgbClr val="126249"/>
                </a:solidFill>
                <a:latin typeface="Tahoma"/>
              </a:rPr>
              <a:t>Necessary to </a:t>
            </a:r>
            <a:r>
              <a:rPr dirty="0" lang="en-ZA">
                <a:solidFill>
                  <a:srgbClr val="126249"/>
                </a:solidFill>
                <a:latin typeface="Tahoma"/>
              </a:rPr>
              <a:t>build ready partition list to avoid deadlock partition.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