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91" r:id="rId4"/>
    <p:sldId id="258" r:id="rId5"/>
    <p:sldId id="278" r:id="rId6"/>
    <p:sldId id="285" r:id="rId7"/>
    <p:sldId id="286" r:id="rId8"/>
    <p:sldId id="292" r:id="rId9"/>
    <p:sldId id="280" r:id="rId10"/>
    <p:sldId id="293" r:id="rId11"/>
  </p:sldIdLst>
  <p:sldSz cx="9144000" cy="5143500" type="screen16x9"/>
  <p:notesSz cx="6858000" cy="9144000"/>
  <p:embeddedFontLst>
    <p:embeddedFont>
      <p:font typeface="Fira Sans Extra Condensed" panose="020B0503050000020004" pitchFamily="34" charset="0"/>
      <p:regular r:id="rId13"/>
      <p:bold r:id="rId14"/>
      <p:italic r:id="rId15"/>
      <p:boldItalic r:id="rId16"/>
    </p:embeddedFont>
    <p:embeddedFont>
      <p:font typeface="Fira Sans Extra Condensed SemiBold" panose="020B0604020202020204" charset="0"/>
      <p:regular r:id="rId17"/>
      <p:bold r:id="rId18"/>
      <p:italic r:id="rId19"/>
      <p:boldItalic r:id="rId20"/>
    </p:embeddedFont>
    <p:embeddedFont>
      <p:font typeface="IBM Plex Sans" panose="020B0503050203000203" pitchFamily="34" charset="0"/>
      <p:regular r:id="rId21"/>
    </p:embeddedFont>
    <p:embeddedFont>
      <p:font typeface="Roboto" panose="020F0502020204030204"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0E0C77-4F69-4254-B834-CA6F4A43ECB1}">
  <a:tblStyle styleId="{3A0E0C77-4F69-4254-B834-CA6F4A43EC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821165" y="365004"/>
            <a:ext cx="4229734" cy="1594989"/>
          </a:xfrm>
          <a:prstGeom prst="rect">
            <a:avLst/>
          </a:prstGeom>
        </p:spPr>
        <p:txBody>
          <a:bodyPr spcFirstLastPara="1" wrap="square" lIns="91425" tIns="91425" rIns="91425" bIns="91425" anchor="t" anchorCtr="0">
            <a:noAutofit/>
          </a:bodyPr>
          <a:lstStyle/>
          <a:p>
            <a:pPr algn="ctr"/>
            <a:r>
              <a:rPr lang="fr-FR" sz="3200" b="1" dirty="0">
                <a:solidFill>
                  <a:schemeClr val="dk1"/>
                </a:solidFill>
                <a:latin typeface="Fira Sans Extra Condensed"/>
                <a:ea typeface="Fira Sans Extra Condensed"/>
                <a:cs typeface="Fira Sans Extra Condensed"/>
                <a:sym typeface="Fira Sans Extra Condensed"/>
              </a:rPr>
              <a:t>Artificial intelligence</a:t>
            </a:r>
            <a:br>
              <a:rPr lang="fr-FR" sz="3200" b="1" dirty="0">
                <a:latin typeface="Fira Sans Extra Condensed"/>
                <a:ea typeface="Fira Sans Extra Condensed"/>
                <a:cs typeface="Fira Sans Extra Condensed"/>
                <a:sym typeface="Fira Sans Extra Condensed"/>
              </a:rPr>
            </a:br>
            <a:r>
              <a:rPr lang="fr-FR" sz="3200" b="1" dirty="0">
                <a:solidFill>
                  <a:schemeClr val="dk1"/>
                </a:solidFill>
                <a:latin typeface="Fira Sans Extra Condensed"/>
                <a:ea typeface="Fira Sans Extra Condensed"/>
                <a:cs typeface="Fira Sans Extra Condensed"/>
                <a:sym typeface="Fira Sans Extra Condensed"/>
              </a:rPr>
              <a:t>Machine Learning </a:t>
            </a:r>
            <a:br>
              <a:rPr lang="fr-FR" sz="3200" b="1" dirty="0">
                <a:solidFill>
                  <a:schemeClr val="dk1"/>
                </a:solidFill>
                <a:latin typeface="Fira Sans Extra Condensed"/>
                <a:ea typeface="Fira Sans Extra Condensed"/>
                <a:cs typeface="Fira Sans Extra Condensed"/>
                <a:sym typeface="Fira Sans Extra Condensed"/>
              </a:rPr>
            </a:br>
            <a:r>
              <a:rPr lang="fr-FR" sz="3200" b="1" dirty="0">
                <a:solidFill>
                  <a:schemeClr val="dk1"/>
                </a:solidFill>
                <a:latin typeface="Fira Sans Extra Condensed"/>
                <a:ea typeface="Fira Sans Extra Condensed"/>
                <a:cs typeface="Fira Sans Extra Condensed"/>
                <a:sym typeface="Fira Sans Extra Condensed"/>
              </a:rPr>
              <a:t>Deep Learning</a:t>
            </a:r>
            <a:br>
              <a:rPr lang="fr-FR" sz="3200" b="1" dirty="0">
                <a:solidFill>
                  <a:schemeClr val="dk1"/>
                </a:solidFill>
                <a:latin typeface="Fira Sans Extra Condensed"/>
                <a:ea typeface="Fira Sans Extra Condensed"/>
                <a:cs typeface="Fira Sans Extra Condensed"/>
                <a:sym typeface="Fira Sans Extra Condensed"/>
              </a:rPr>
            </a:br>
            <a:br>
              <a:rPr lang="fr-FR" sz="3200" b="1" dirty="0">
                <a:solidFill>
                  <a:schemeClr val="dk1"/>
                </a:solidFill>
                <a:latin typeface="Fira Sans Extra Condensed"/>
                <a:ea typeface="Fira Sans Extra Condensed"/>
                <a:cs typeface="Fira Sans Extra Condensed"/>
                <a:sym typeface="Fira Sans Extra Condensed"/>
              </a:rPr>
            </a:br>
            <a:br>
              <a:rPr lang="fr-FR" sz="3200" b="1" dirty="0">
                <a:solidFill>
                  <a:schemeClr val="dk1"/>
                </a:solidFill>
                <a:latin typeface="Fira Sans Extra Condensed"/>
                <a:ea typeface="Fira Sans Extra Condensed"/>
                <a:cs typeface="Fira Sans Extra Condensed"/>
                <a:sym typeface="Fira Sans Extra Condensed"/>
              </a:rPr>
            </a:br>
            <a:endParaRPr sz="3200" b="1" dirty="0">
              <a:latin typeface="Roboto" panose="02000000000000000000" pitchFamily="2" charset="0"/>
              <a:ea typeface="Roboto" panose="02000000000000000000" pitchFamily="2" charset="0"/>
            </a:endParaRPr>
          </a:p>
        </p:txBody>
      </p:sp>
      <p:grpSp>
        <p:nvGrpSpPr>
          <p:cNvPr id="48" name="Google Shape;48;p15"/>
          <p:cNvGrpSpPr/>
          <p:nvPr/>
        </p:nvGrpSpPr>
        <p:grpSpPr>
          <a:xfrm>
            <a:off x="261725" y="409873"/>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239;p16">
            <a:extLst>
              <a:ext uri="{FF2B5EF4-FFF2-40B4-BE49-F238E27FC236}">
                <a16:creationId xmlns:a16="http://schemas.microsoft.com/office/drawing/2014/main" id="{5BBFB6ED-6988-6AFE-40B1-28E0935D7F07}"/>
              </a:ext>
            </a:extLst>
          </p:cNvPr>
          <p:cNvSpPr txBox="1"/>
          <p:nvPr/>
        </p:nvSpPr>
        <p:spPr>
          <a:xfrm>
            <a:off x="4552866" y="4123798"/>
            <a:ext cx="1981200" cy="8194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tx1">
                    <a:lumMod val="85000"/>
                    <a:lumOff val="15000"/>
                  </a:schemeClr>
                </a:solidFill>
                <a:latin typeface="Roboto" panose="02000000000000000000" pitchFamily="2" charset="0"/>
                <a:ea typeface="Roboto" panose="02000000000000000000" pitchFamily="2" charset="0"/>
                <a:cs typeface="Fira Sans Extra Condensed"/>
                <a:sym typeface="Fira Sans Extra Condensed"/>
              </a:rPr>
              <a:t>Presenter par:</a:t>
            </a:r>
          </a:p>
          <a:p>
            <a:pPr marL="0" lvl="0" indent="0" algn="l" rtl="0">
              <a:spcBef>
                <a:spcPts val="0"/>
              </a:spcBef>
              <a:spcAft>
                <a:spcPts val="0"/>
              </a:spcAft>
              <a:buNone/>
            </a:pPr>
            <a:r>
              <a:rPr lang="en-US" sz="1600" dirty="0">
                <a:solidFill>
                  <a:schemeClr val="tx1">
                    <a:lumMod val="85000"/>
                    <a:lumOff val="15000"/>
                  </a:schemeClr>
                </a:solidFill>
                <a:latin typeface="Roboto" panose="02000000000000000000" pitchFamily="2" charset="0"/>
                <a:ea typeface="Roboto" panose="02000000000000000000" pitchFamily="2" charset="0"/>
                <a:cs typeface="Fira Sans Extra Condensed"/>
                <a:sym typeface="Fira Sans Extra Condensed"/>
              </a:rPr>
              <a:t>CHAKOUR Imad</a:t>
            </a:r>
          </a:p>
          <a:p>
            <a:pPr marL="0" lvl="0" indent="0" algn="l" rtl="0">
              <a:spcBef>
                <a:spcPts val="0"/>
              </a:spcBef>
              <a:spcAft>
                <a:spcPts val="0"/>
              </a:spcAft>
              <a:buNone/>
            </a:pPr>
            <a:r>
              <a:rPr lang="en-US" sz="1600" dirty="0">
                <a:solidFill>
                  <a:schemeClr val="tx1">
                    <a:lumMod val="85000"/>
                    <a:lumOff val="15000"/>
                  </a:schemeClr>
                </a:solidFill>
                <a:latin typeface="Roboto" panose="02000000000000000000" pitchFamily="2" charset="0"/>
                <a:ea typeface="Roboto" panose="02000000000000000000" pitchFamily="2" charset="0"/>
                <a:cs typeface="Fira Sans Extra Condensed"/>
                <a:sym typeface="Fira Sans Extra Condensed"/>
              </a:rPr>
              <a:t>RADOINE Zakaria</a:t>
            </a:r>
            <a:endParaRPr sz="1600" dirty="0">
              <a:solidFill>
                <a:schemeClr val="tx1">
                  <a:lumMod val="85000"/>
                  <a:lumOff val="15000"/>
                </a:schemeClr>
              </a:solidFill>
              <a:latin typeface="Roboto" panose="02000000000000000000" pitchFamily="2" charset="0"/>
              <a:ea typeface="Roboto" panose="02000000000000000000" pitchFamily="2" charset="0"/>
              <a:cs typeface="Fira Sans Extra Condensed"/>
              <a:sym typeface="Fira Sans Extra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64CB9-02DA-A7AB-346D-CB7A9148E82B}"/>
              </a:ext>
            </a:extLst>
          </p:cNvPr>
          <p:cNvSpPr>
            <a:spLocks noGrp="1"/>
          </p:cNvSpPr>
          <p:nvPr>
            <p:ph type="title"/>
          </p:nvPr>
        </p:nvSpPr>
        <p:spPr>
          <a:xfrm>
            <a:off x="-37928" y="486400"/>
            <a:ext cx="5006898" cy="371400"/>
          </a:xfrm>
        </p:spPr>
        <p:txBody>
          <a:bodyPr>
            <a:noAutofit/>
          </a:bodyPr>
          <a:lstStyle/>
          <a:p>
            <a:r>
              <a:rPr lang="en-US" sz="3200" dirty="0"/>
              <a:t>Conclusion</a:t>
            </a:r>
            <a:endParaRPr lang="fr-FR" sz="3200" dirty="0"/>
          </a:p>
        </p:txBody>
      </p:sp>
      <p:sp>
        <p:nvSpPr>
          <p:cNvPr id="3" name="Espace réservé du texte 2">
            <a:extLst>
              <a:ext uri="{FF2B5EF4-FFF2-40B4-BE49-F238E27FC236}">
                <a16:creationId xmlns:a16="http://schemas.microsoft.com/office/drawing/2014/main" id="{62107076-6914-BE06-0CD3-621983237243}"/>
              </a:ext>
            </a:extLst>
          </p:cNvPr>
          <p:cNvSpPr>
            <a:spLocks noGrp="1"/>
          </p:cNvSpPr>
          <p:nvPr>
            <p:ph type="body" idx="1"/>
          </p:nvPr>
        </p:nvSpPr>
        <p:spPr>
          <a:xfrm>
            <a:off x="85536" y="1090813"/>
            <a:ext cx="5027592" cy="3658999"/>
          </a:xfrm>
        </p:spPr>
        <p:txBody>
          <a:bodyPr>
            <a:normAutofit fontScale="92500" lnSpcReduction="20000"/>
          </a:bodyPr>
          <a:lstStyle/>
          <a:p>
            <a:pPr marL="139700" indent="0" algn="ctr">
              <a:buNone/>
            </a:pPr>
            <a:r>
              <a:rPr lang="fr-FR" sz="2800" b="0" i="0" dirty="0">
                <a:solidFill>
                  <a:schemeClr val="tx1"/>
                </a:solidFill>
                <a:effectLst/>
                <a:latin typeface="Söhne"/>
              </a:rPr>
              <a:t>En bref, l'apprentissage automatique a révolutionné divers secteurs en permettant aux ordinateurs d'apprendre à partir de données et de faire des prédictions de manière autonome. Son évolution continue promet des avancées continues dans la résolution de problèmes complexes dans divers domaines</a:t>
            </a:r>
            <a:r>
              <a:rPr lang="fr-FR" sz="2800" b="0" i="0" dirty="0">
                <a:solidFill>
                  <a:srgbClr val="ECECEC"/>
                </a:solidFill>
                <a:effectLst/>
                <a:latin typeface="Söhne"/>
              </a:rPr>
              <a:t>.</a:t>
            </a:r>
            <a:endParaRPr lang="fr-FR" sz="2000" dirty="0">
              <a:solidFill>
                <a:schemeClr val="tx1">
                  <a:lumMod val="95000"/>
                  <a:lumOff val="5000"/>
                </a:schemeClr>
              </a:solidFill>
              <a:latin typeface="Roboto" panose="02000000000000000000" pitchFamily="2" charset="0"/>
              <a:ea typeface="Roboto" panose="02000000000000000000" pitchFamily="2" charset="0"/>
            </a:endParaRPr>
          </a:p>
        </p:txBody>
      </p:sp>
      <p:grpSp>
        <p:nvGrpSpPr>
          <p:cNvPr id="4" name="Google Shape;1186;p29">
            <a:extLst>
              <a:ext uri="{FF2B5EF4-FFF2-40B4-BE49-F238E27FC236}">
                <a16:creationId xmlns:a16="http://schemas.microsoft.com/office/drawing/2014/main" id="{70EA0496-AA82-5C7E-B416-BC3A2032F3B1}"/>
              </a:ext>
            </a:extLst>
          </p:cNvPr>
          <p:cNvGrpSpPr/>
          <p:nvPr/>
        </p:nvGrpSpPr>
        <p:grpSpPr>
          <a:xfrm>
            <a:off x="5383839" y="704266"/>
            <a:ext cx="3917795" cy="3734967"/>
            <a:chOff x="457200" y="997005"/>
            <a:chExt cx="4114785" cy="3734967"/>
          </a:xfrm>
        </p:grpSpPr>
        <p:sp>
          <p:nvSpPr>
            <p:cNvPr id="5" name="Google Shape;1187;p29">
              <a:extLst>
                <a:ext uri="{FF2B5EF4-FFF2-40B4-BE49-F238E27FC236}">
                  <a16:creationId xmlns:a16="http://schemas.microsoft.com/office/drawing/2014/main" id="{AF9C71AD-940A-9F9E-4BDE-9DE693628578}"/>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188;p29">
              <a:extLst>
                <a:ext uri="{FF2B5EF4-FFF2-40B4-BE49-F238E27FC236}">
                  <a16:creationId xmlns:a16="http://schemas.microsoft.com/office/drawing/2014/main" id="{39AD8CA2-3680-5622-7DAD-A7D15D4A79E5}"/>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89;p29">
              <a:extLst>
                <a:ext uri="{FF2B5EF4-FFF2-40B4-BE49-F238E27FC236}">
                  <a16:creationId xmlns:a16="http://schemas.microsoft.com/office/drawing/2014/main" id="{9A3A0B0D-F5BC-F709-EFD9-7F35209F90A1}"/>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90;p29">
              <a:extLst>
                <a:ext uri="{FF2B5EF4-FFF2-40B4-BE49-F238E27FC236}">
                  <a16:creationId xmlns:a16="http://schemas.microsoft.com/office/drawing/2014/main" id="{1CAA9846-5AE4-0DFB-C6AD-C45187E89F6D}"/>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191;p29">
              <a:extLst>
                <a:ext uri="{FF2B5EF4-FFF2-40B4-BE49-F238E27FC236}">
                  <a16:creationId xmlns:a16="http://schemas.microsoft.com/office/drawing/2014/main" id="{2740DB57-05E4-F0DA-0673-A7B4DFA88CAB}"/>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92;p29">
              <a:extLst>
                <a:ext uri="{FF2B5EF4-FFF2-40B4-BE49-F238E27FC236}">
                  <a16:creationId xmlns:a16="http://schemas.microsoft.com/office/drawing/2014/main" id="{936EE93B-D58C-AD21-BB5F-AFC9244B3E7C}"/>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93;p29">
              <a:extLst>
                <a:ext uri="{FF2B5EF4-FFF2-40B4-BE49-F238E27FC236}">
                  <a16:creationId xmlns:a16="http://schemas.microsoft.com/office/drawing/2014/main" id="{2D990A9E-54D1-238A-AA7D-577A38A68BE3}"/>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194;p29">
              <a:extLst>
                <a:ext uri="{FF2B5EF4-FFF2-40B4-BE49-F238E27FC236}">
                  <a16:creationId xmlns:a16="http://schemas.microsoft.com/office/drawing/2014/main" id="{EC5BC69C-163D-9EED-CCE0-7C50A5B067A5}"/>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195;p29">
              <a:extLst>
                <a:ext uri="{FF2B5EF4-FFF2-40B4-BE49-F238E27FC236}">
                  <a16:creationId xmlns:a16="http://schemas.microsoft.com/office/drawing/2014/main" id="{0AE7C3CD-8CE5-AB4D-5F7F-3F6F5EE33B60}"/>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196;p29">
              <a:extLst>
                <a:ext uri="{FF2B5EF4-FFF2-40B4-BE49-F238E27FC236}">
                  <a16:creationId xmlns:a16="http://schemas.microsoft.com/office/drawing/2014/main" id="{D8788A9E-749F-062E-7E05-08767EAEA26A}"/>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197;p29">
              <a:extLst>
                <a:ext uri="{FF2B5EF4-FFF2-40B4-BE49-F238E27FC236}">
                  <a16:creationId xmlns:a16="http://schemas.microsoft.com/office/drawing/2014/main" id="{FB22AB9A-DD32-39DB-BDB3-47A1B4853B8E}"/>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98;p29">
              <a:extLst>
                <a:ext uri="{FF2B5EF4-FFF2-40B4-BE49-F238E27FC236}">
                  <a16:creationId xmlns:a16="http://schemas.microsoft.com/office/drawing/2014/main" id="{8ACA15BA-8B5F-B902-840E-673A65758634}"/>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199;p29">
              <a:extLst>
                <a:ext uri="{FF2B5EF4-FFF2-40B4-BE49-F238E27FC236}">
                  <a16:creationId xmlns:a16="http://schemas.microsoft.com/office/drawing/2014/main" id="{5EDC60B6-5661-9090-666F-DD669BCDD4F4}"/>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00;p29">
              <a:extLst>
                <a:ext uri="{FF2B5EF4-FFF2-40B4-BE49-F238E27FC236}">
                  <a16:creationId xmlns:a16="http://schemas.microsoft.com/office/drawing/2014/main" id="{D4069BEB-055A-00F2-FA3B-0558D51E5FD5}"/>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01;p29">
              <a:extLst>
                <a:ext uri="{FF2B5EF4-FFF2-40B4-BE49-F238E27FC236}">
                  <a16:creationId xmlns:a16="http://schemas.microsoft.com/office/drawing/2014/main" id="{A8A20A19-8DD1-6715-2C39-9F2B41E9DAD7}"/>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02;p29">
              <a:extLst>
                <a:ext uri="{FF2B5EF4-FFF2-40B4-BE49-F238E27FC236}">
                  <a16:creationId xmlns:a16="http://schemas.microsoft.com/office/drawing/2014/main" id="{1782F923-D433-8D15-82E9-9388A525A0E9}"/>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03;p29">
              <a:extLst>
                <a:ext uri="{FF2B5EF4-FFF2-40B4-BE49-F238E27FC236}">
                  <a16:creationId xmlns:a16="http://schemas.microsoft.com/office/drawing/2014/main" id="{788CB8E3-9FF1-D9D2-DFCB-5250FC1AFCD1}"/>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04;p29">
              <a:extLst>
                <a:ext uri="{FF2B5EF4-FFF2-40B4-BE49-F238E27FC236}">
                  <a16:creationId xmlns:a16="http://schemas.microsoft.com/office/drawing/2014/main" id="{27931E03-90D6-CEE7-4ED8-421C4BF406ED}"/>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05;p29">
              <a:extLst>
                <a:ext uri="{FF2B5EF4-FFF2-40B4-BE49-F238E27FC236}">
                  <a16:creationId xmlns:a16="http://schemas.microsoft.com/office/drawing/2014/main" id="{A8C2D3BB-8BC6-9673-1634-D6B211785719}"/>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06;p29">
              <a:extLst>
                <a:ext uri="{FF2B5EF4-FFF2-40B4-BE49-F238E27FC236}">
                  <a16:creationId xmlns:a16="http://schemas.microsoft.com/office/drawing/2014/main" id="{4944AF94-290A-0A7F-9609-CBDB2C83E1F7}"/>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07;p29">
              <a:extLst>
                <a:ext uri="{FF2B5EF4-FFF2-40B4-BE49-F238E27FC236}">
                  <a16:creationId xmlns:a16="http://schemas.microsoft.com/office/drawing/2014/main" id="{67C9F149-335B-FD49-CB83-7B29DA96F9D0}"/>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08;p29">
              <a:extLst>
                <a:ext uri="{FF2B5EF4-FFF2-40B4-BE49-F238E27FC236}">
                  <a16:creationId xmlns:a16="http://schemas.microsoft.com/office/drawing/2014/main" id="{261537A0-9F0C-E957-C94F-1805E2F8ACDB}"/>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09;p29">
              <a:extLst>
                <a:ext uri="{FF2B5EF4-FFF2-40B4-BE49-F238E27FC236}">
                  <a16:creationId xmlns:a16="http://schemas.microsoft.com/office/drawing/2014/main" id="{85489229-DAC2-F15A-48D2-A0FACE051DDC}"/>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10;p29">
              <a:extLst>
                <a:ext uri="{FF2B5EF4-FFF2-40B4-BE49-F238E27FC236}">
                  <a16:creationId xmlns:a16="http://schemas.microsoft.com/office/drawing/2014/main" id="{06A6E967-18D1-3DC5-1F37-E05ECEA3D0C2}"/>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11;p29">
              <a:extLst>
                <a:ext uri="{FF2B5EF4-FFF2-40B4-BE49-F238E27FC236}">
                  <a16:creationId xmlns:a16="http://schemas.microsoft.com/office/drawing/2014/main" id="{2D92F4BE-A703-4645-683C-71C4FBCCD5AF}"/>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12;p29">
              <a:extLst>
                <a:ext uri="{FF2B5EF4-FFF2-40B4-BE49-F238E27FC236}">
                  <a16:creationId xmlns:a16="http://schemas.microsoft.com/office/drawing/2014/main" id="{1D4ED7C9-0B57-DDDD-D56F-9445666B0FAB}"/>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13;p29">
              <a:extLst>
                <a:ext uri="{FF2B5EF4-FFF2-40B4-BE49-F238E27FC236}">
                  <a16:creationId xmlns:a16="http://schemas.microsoft.com/office/drawing/2014/main" id="{D83CAACA-17AB-D3AE-D80D-D6E5F66C9E79}"/>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14;p29">
              <a:extLst>
                <a:ext uri="{FF2B5EF4-FFF2-40B4-BE49-F238E27FC236}">
                  <a16:creationId xmlns:a16="http://schemas.microsoft.com/office/drawing/2014/main" id="{A2A96FFF-0B37-B08B-5B93-6AF5E895FCC2}"/>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15;p29">
              <a:extLst>
                <a:ext uri="{FF2B5EF4-FFF2-40B4-BE49-F238E27FC236}">
                  <a16:creationId xmlns:a16="http://schemas.microsoft.com/office/drawing/2014/main" id="{CFABAA94-5C59-8400-1EED-4935DD969DA8}"/>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16;p29">
              <a:extLst>
                <a:ext uri="{FF2B5EF4-FFF2-40B4-BE49-F238E27FC236}">
                  <a16:creationId xmlns:a16="http://schemas.microsoft.com/office/drawing/2014/main" id="{B048339B-6877-EBE8-BD2F-35C079372252}"/>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17;p29">
              <a:extLst>
                <a:ext uri="{FF2B5EF4-FFF2-40B4-BE49-F238E27FC236}">
                  <a16:creationId xmlns:a16="http://schemas.microsoft.com/office/drawing/2014/main" id="{6011738B-3428-93E1-6A9F-5195074DB767}"/>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18;p29">
              <a:extLst>
                <a:ext uri="{FF2B5EF4-FFF2-40B4-BE49-F238E27FC236}">
                  <a16:creationId xmlns:a16="http://schemas.microsoft.com/office/drawing/2014/main" id="{6845AE9D-E42B-AE5C-3732-DD4A19320D56}"/>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19;p29">
              <a:extLst>
                <a:ext uri="{FF2B5EF4-FFF2-40B4-BE49-F238E27FC236}">
                  <a16:creationId xmlns:a16="http://schemas.microsoft.com/office/drawing/2014/main" id="{0DB9CF3E-BC35-74CC-8467-BE92C091ADB5}"/>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20;p29">
              <a:extLst>
                <a:ext uri="{FF2B5EF4-FFF2-40B4-BE49-F238E27FC236}">
                  <a16:creationId xmlns:a16="http://schemas.microsoft.com/office/drawing/2014/main" id="{75FA9638-99C2-C94E-6D20-F82F0356A358}"/>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21;p29">
              <a:extLst>
                <a:ext uri="{FF2B5EF4-FFF2-40B4-BE49-F238E27FC236}">
                  <a16:creationId xmlns:a16="http://schemas.microsoft.com/office/drawing/2014/main" id="{05EF84D6-1E80-AA89-A63B-0BC0D0E7FE2F}"/>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22;p29">
              <a:extLst>
                <a:ext uri="{FF2B5EF4-FFF2-40B4-BE49-F238E27FC236}">
                  <a16:creationId xmlns:a16="http://schemas.microsoft.com/office/drawing/2014/main" id="{96F8A121-1EA9-62A3-908F-2DFCD0731850}"/>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23;p29">
              <a:extLst>
                <a:ext uri="{FF2B5EF4-FFF2-40B4-BE49-F238E27FC236}">
                  <a16:creationId xmlns:a16="http://schemas.microsoft.com/office/drawing/2014/main" id="{31F1B846-A7ED-A53B-571B-886925055330}"/>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24;p29">
              <a:extLst>
                <a:ext uri="{FF2B5EF4-FFF2-40B4-BE49-F238E27FC236}">
                  <a16:creationId xmlns:a16="http://schemas.microsoft.com/office/drawing/2014/main" id="{13B75E25-BD9D-58A7-4805-C723694E4124}"/>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25;p29">
              <a:extLst>
                <a:ext uri="{FF2B5EF4-FFF2-40B4-BE49-F238E27FC236}">
                  <a16:creationId xmlns:a16="http://schemas.microsoft.com/office/drawing/2014/main" id="{CCC35CBD-3C04-490C-0FCD-B1EC724092CE}"/>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226;p29">
              <a:extLst>
                <a:ext uri="{FF2B5EF4-FFF2-40B4-BE49-F238E27FC236}">
                  <a16:creationId xmlns:a16="http://schemas.microsoft.com/office/drawing/2014/main" id="{990B239B-B8C7-A551-CE25-E76302C4AA07}"/>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227;p29">
              <a:extLst>
                <a:ext uri="{FF2B5EF4-FFF2-40B4-BE49-F238E27FC236}">
                  <a16:creationId xmlns:a16="http://schemas.microsoft.com/office/drawing/2014/main" id="{E72238DD-DC0F-D8E3-76CE-0C657818F20D}"/>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228;p29">
              <a:extLst>
                <a:ext uri="{FF2B5EF4-FFF2-40B4-BE49-F238E27FC236}">
                  <a16:creationId xmlns:a16="http://schemas.microsoft.com/office/drawing/2014/main" id="{E18C8B0D-7667-A823-AB46-C2B1F01F587E}"/>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229;p29">
              <a:extLst>
                <a:ext uri="{FF2B5EF4-FFF2-40B4-BE49-F238E27FC236}">
                  <a16:creationId xmlns:a16="http://schemas.microsoft.com/office/drawing/2014/main" id="{8B59E066-DDD1-E806-285F-0900385B24B6}"/>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230;p29">
              <a:extLst>
                <a:ext uri="{FF2B5EF4-FFF2-40B4-BE49-F238E27FC236}">
                  <a16:creationId xmlns:a16="http://schemas.microsoft.com/office/drawing/2014/main" id="{DCCE52F7-9DB5-D044-A886-D9ECF5D5BD2C}"/>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31;p29">
              <a:extLst>
                <a:ext uri="{FF2B5EF4-FFF2-40B4-BE49-F238E27FC236}">
                  <a16:creationId xmlns:a16="http://schemas.microsoft.com/office/drawing/2014/main" id="{317BDF75-F147-117A-677A-099A3A4F75AA}"/>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232;p29">
              <a:extLst>
                <a:ext uri="{FF2B5EF4-FFF2-40B4-BE49-F238E27FC236}">
                  <a16:creationId xmlns:a16="http://schemas.microsoft.com/office/drawing/2014/main" id="{10C22EC1-BBB6-88EB-74C1-08AF9D30769E}"/>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33;p29">
              <a:extLst>
                <a:ext uri="{FF2B5EF4-FFF2-40B4-BE49-F238E27FC236}">
                  <a16:creationId xmlns:a16="http://schemas.microsoft.com/office/drawing/2014/main" id="{14658083-7143-97E8-01B5-20A5CA59E493}"/>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234;p29">
              <a:extLst>
                <a:ext uri="{FF2B5EF4-FFF2-40B4-BE49-F238E27FC236}">
                  <a16:creationId xmlns:a16="http://schemas.microsoft.com/office/drawing/2014/main" id="{9DF62A31-E575-2999-2328-2526E69B9729}"/>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235;p29">
              <a:extLst>
                <a:ext uri="{FF2B5EF4-FFF2-40B4-BE49-F238E27FC236}">
                  <a16:creationId xmlns:a16="http://schemas.microsoft.com/office/drawing/2014/main" id="{A67B1308-3F9F-8CD6-580A-86C6F4266391}"/>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236;p29">
              <a:extLst>
                <a:ext uri="{FF2B5EF4-FFF2-40B4-BE49-F238E27FC236}">
                  <a16:creationId xmlns:a16="http://schemas.microsoft.com/office/drawing/2014/main" id="{963F1D35-1F16-4A24-C686-F1D27911090A}"/>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237;p29">
              <a:extLst>
                <a:ext uri="{FF2B5EF4-FFF2-40B4-BE49-F238E27FC236}">
                  <a16:creationId xmlns:a16="http://schemas.microsoft.com/office/drawing/2014/main" id="{9E3D68BB-E0B6-143F-9A99-1E180F446563}"/>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238;p29">
              <a:extLst>
                <a:ext uri="{FF2B5EF4-FFF2-40B4-BE49-F238E27FC236}">
                  <a16:creationId xmlns:a16="http://schemas.microsoft.com/office/drawing/2014/main" id="{7C22F0F7-42C9-FAB5-F45B-CE66E052F05D}"/>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239;p29">
              <a:extLst>
                <a:ext uri="{FF2B5EF4-FFF2-40B4-BE49-F238E27FC236}">
                  <a16:creationId xmlns:a16="http://schemas.microsoft.com/office/drawing/2014/main" id="{955D97FF-0640-2FB5-51AA-821F9FD745EA}"/>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40;p29">
              <a:extLst>
                <a:ext uri="{FF2B5EF4-FFF2-40B4-BE49-F238E27FC236}">
                  <a16:creationId xmlns:a16="http://schemas.microsoft.com/office/drawing/2014/main" id="{D8AB2546-1BCB-A313-F98B-E2E00DD18E25}"/>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241;p29">
              <a:extLst>
                <a:ext uri="{FF2B5EF4-FFF2-40B4-BE49-F238E27FC236}">
                  <a16:creationId xmlns:a16="http://schemas.microsoft.com/office/drawing/2014/main" id="{BD0AADE0-4C6A-E7CA-635F-9F0671BA0DF8}"/>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242;p29">
              <a:extLst>
                <a:ext uri="{FF2B5EF4-FFF2-40B4-BE49-F238E27FC236}">
                  <a16:creationId xmlns:a16="http://schemas.microsoft.com/office/drawing/2014/main" id="{E259ED81-13E2-986D-416A-2405F70F8363}"/>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243;p29">
              <a:extLst>
                <a:ext uri="{FF2B5EF4-FFF2-40B4-BE49-F238E27FC236}">
                  <a16:creationId xmlns:a16="http://schemas.microsoft.com/office/drawing/2014/main" id="{5D82652F-9B5E-12E1-501B-E8FC50F4D84F}"/>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244;p29">
              <a:extLst>
                <a:ext uri="{FF2B5EF4-FFF2-40B4-BE49-F238E27FC236}">
                  <a16:creationId xmlns:a16="http://schemas.microsoft.com/office/drawing/2014/main" id="{BA53DCCB-D410-FBA4-1B62-F04C2F3E9B1D}"/>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45;p29">
              <a:extLst>
                <a:ext uri="{FF2B5EF4-FFF2-40B4-BE49-F238E27FC236}">
                  <a16:creationId xmlns:a16="http://schemas.microsoft.com/office/drawing/2014/main" id="{B823B91B-8D97-456F-5F5E-39AD306A5C8F}"/>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246;p29">
              <a:extLst>
                <a:ext uri="{FF2B5EF4-FFF2-40B4-BE49-F238E27FC236}">
                  <a16:creationId xmlns:a16="http://schemas.microsoft.com/office/drawing/2014/main" id="{4D93D88F-3CDA-B2ED-6392-94DF5C1C071C}"/>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247;p29">
              <a:extLst>
                <a:ext uri="{FF2B5EF4-FFF2-40B4-BE49-F238E27FC236}">
                  <a16:creationId xmlns:a16="http://schemas.microsoft.com/office/drawing/2014/main" id="{99C032B2-C37E-5B4C-822A-687C2D533E52}"/>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248;p29">
              <a:extLst>
                <a:ext uri="{FF2B5EF4-FFF2-40B4-BE49-F238E27FC236}">
                  <a16:creationId xmlns:a16="http://schemas.microsoft.com/office/drawing/2014/main" id="{CD75A183-28E3-3158-C169-2FBB9AB38D3C}"/>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249;p29">
              <a:extLst>
                <a:ext uri="{FF2B5EF4-FFF2-40B4-BE49-F238E27FC236}">
                  <a16:creationId xmlns:a16="http://schemas.microsoft.com/office/drawing/2014/main" id="{92E11FBF-F107-C4DC-1580-D899EDC6D897}"/>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250;p29">
              <a:extLst>
                <a:ext uri="{FF2B5EF4-FFF2-40B4-BE49-F238E27FC236}">
                  <a16:creationId xmlns:a16="http://schemas.microsoft.com/office/drawing/2014/main" id="{6FCD0BE3-E8FF-A89B-272B-4B45172DD4DC}"/>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251;p29">
              <a:extLst>
                <a:ext uri="{FF2B5EF4-FFF2-40B4-BE49-F238E27FC236}">
                  <a16:creationId xmlns:a16="http://schemas.microsoft.com/office/drawing/2014/main" id="{FE814598-A5E7-B0EF-DDC8-4BB4D03850B4}"/>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252;p29">
              <a:extLst>
                <a:ext uri="{FF2B5EF4-FFF2-40B4-BE49-F238E27FC236}">
                  <a16:creationId xmlns:a16="http://schemas.microsoft.com/office/drawing/2014/main" id="{FE1E82F3-0A56-7F31-C292-DBA5FDA5542D}"/>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253;p29">
              <a:extLst>
                <a:ext uri="{FF2B5EF4-FFF2-40B4-BE49-F238E27FC236}">
                  <a16:creationId xmlns:a16="http://schemas.microsoft.com/office/drawing/2014/main" id="{4C378947-CF9F-8081-8894-B3834158BD63}"/>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254;p29">
              <a:extLst>
                <a:ext uri="{FF2B5EF4-FFF2-40B4-BE49-F238E27FC236}">
                  <a16:creationId xmlns:a16="http://schemas.microsoft.com/office/drawing/2014/main" id="{24ECD662-F9F5-AA2B-E65C-AE246BFDE6EE}"/>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255;p29">
              <a:extLst>
                <a:ext uri="{FF2B5EF4-FFF2-40B4-BE49-F238E27FC236}">
                  <a16:creationId xmlns:a16="http://schemas.microsoft.com/office/drawing/2014/main" id="{FEAE6286-3034-1889-B515-F3787DF2A60F}"/>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256;p29">
              <a:extLst>
                <a:ext uri="{FF2B5EF4-FFF2-40B4-BE49-F238E27FC236}">
                  <a16:creationId xmlns:a16="http://schemas.microsoft.com/office/drawing/2014/main" id="{551D16DF-1CEC-DC64-B9C2-2D00C082A70B}"/>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257;p29">
              <a:extLst>
                <a:ext uri="{FF2B5EF4-FFF2-40B4-BE49-F238E27FC236}">
                  <a16:creationId xmlns:a16="http://schemas.microsoft.com/office/drawing/2014/main" id="{6260D12B-3382-00AF-783D-4CED0E2CECEF}"/>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8986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185650" y="554456"/>
            <a:ext cx="2863559"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dirty="0"/>
          </a:p>
        </p:txBody>
      </p:sp>
      <p:grpSp>
        <p:nvGrpSpPr>
          <p:cNvPr id="236" name="Google Shape;236;p16"/>
          <p:cNvGrpSpPr/>
          <p:nvPr/>
        </p:nvGrpSpPr>
        <p:grpSpPr>
          <a:xfrm>
            <a:off x="3007702" y="912406"/>
            <a:ext cx="2653477" cy="596100"/>
            <a:chOff x="3297249" y="1109874"/>
            <a:chExt cx="2653477"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dirty="0">
                <a:solidFill>
                  <a:schemeClr val="lt1"/>
                </a:solidFill>
              </a:endParaRPr>
            </a:p>
          </p:txBody>
        </p:sp>
        <p:sp>
          <p:nvSpPr>
            <p:cNvPr id="239" name="Google Shape;239;p16"/>
            <p:cNvSpPr txBox="1"/>
            <p:nvPr/>
          </p:nvSpPr>
          <p:spPr>
            <a:xfrm>
              <a:off x="3969526" y="1198952"/>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latin typeface="Fira Sans Extra Condensed"/>
                  <a:ea typeface="Fira Sans Extra Condensed"/>
                  <a:cs typeface="Fira Sans Extra Condensed"/>
                  <a:sym typeface="Fira Sans Extra Condensed"/>
                </a:rPr>
                <a:t>Introduction</a:t>
              </a:r>
              <a:endParaRPr sz="2000" b="1" dirty="0">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124622"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9" name="Google Shape;299;p16"/>
          <p:cNvGrpSpPr/>
          <p:nvPr/>
        </p:nvGrpSpPr>
        <p:grpSpPr>
          <a:xfrm>
            <a:off x="5667714" y="144056"/>
            <a:ext cx="3476286" cy="596100"/>
            <a:chOff x="6033350" y="1109875"/>
            <a:chExt cx="3476286" cy="596100"/>
          </a:xfrm>
        </p:grpSpPr>
        <p:sp>
          <p:nvSpPr>
            <p:cNvPr id="301" name="Google Shape;301;p16"/>
            <p:cNvSpPr txBox="1"/>
            <p:nvPr/>
          </p:nvSpPr>
          <p:spPr>
            <a:xfrm>
              <a:off x="6629450" y="1221630"/>
              <a:ext cx="2880186"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b="1" dirty="0">
                  <a:solidFill>
                    <a:schemeClr val="dk1"/>
                  </a:solidFill>
                  <a:latin typeface="Fira Sans Extra Condensed"/>
                  <a:ea typeface="Fira Sans Extra Condensed"/>
                  <a:cs typeface="Fira Sans Extra Condensed"/>
                  <a:sym typeface="Fira Sans Extra Condensed"/>
                </a:rPr>
                <a:t>Avantages &amp; </a:t>
              </a:r>
              <a:r>
                <a:rPr lang="fr-FR" sz="2000" b="1" i="0" dirty="0">
                  <a:solidFill>
                    <a:schemeClr val="tx1">
                      <a:lumMod val="95000"/>
                      <a:lumOff val="5000"/>
                    </a:schemeClr>
                  </a:solidFill>
                  <a:effectLst/>
                  <a:latin typeface="Fira Sans Extra Condensed" panose="020B0503050000020004" pitchFamily="34" charset="0"/>
                </a:rPr>
                <a:t>Inconvénients</a:t>
              </a:r>
              <a:endParaRPr lang="fr-FR" sz="20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dirty="0">
                <a:solidFill>
                  <a:schemeClr val="lt1"/>
                </a:solidFill>
              </a:endParaRPr>
            </a:p>
          </p:txBody>
        </p:sp>
      </p:grpSp>
      <p:grpSp>
        <p:nvGrpSpPr>
          <p:cNvPr id="304" name="Google Shape;304;p16"/>
          <p:cNvGrpSpPr/>
          <p:nvPr/>
        </p:nvGrpSpPr>
        <p:grpSpPr>
          <a:xfrm>
            <a:off x="3007701" y="2392130"/>
            <a:ext cx="2697527" cy="596100"/>
            <a:chOff x="3297248" y="2589598"/>
            <a:chExt cx="2697527" cy="596100"/>
          </a:xfrm>
        </p:grpSpPr>
        <p:sp>
          <p:nvSpPr>
            <p:cNvPr id="306" name="Google Shape;306;p16"/>
            <p:cNvSpPr txBox="1"/>
            <p:nvPr/>
          </p:nvSpPr>
          <p:spPr>
            <a:xfrm>
              <a:off x="4013575" y="261941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atin typeface="Fira Sans Extra Condensed"/>
                  <a:ea typeface="Fira Sans Extra Condensed"/>
                  <a:cs typeface="Fira Sans Extra Condensed"/>
                  <a:sym typeface="Fira Sans Extra Condensed"/>
                </a:rPr>
                <a:t>D</a:t>
              </a:r>
              <a:r>
                <a:rPr lang="en-US" sz="2000" b="1" dirty="0">
                  <a:solidFill>
                    <a:srgbClr val="000000"/>
                  </a:solidFill>
                  <a:latin typeface="Fira Sans Extra Condensed"/>
                  <a:ea typeface="Fira Sans Extra Condensed"/>
                  <a:cs typeface="Fira Sans Extra Condensed"/>
                  <a:sym typeface="Fira Sans Extra Condensed"/>
                </a:rPr>
                <a:t>ifference Entre </a:t>
              </a:r>
            </a:p>
            <a:p>
              <a:pPr marL="0" lvl="0" indent="0" algn="l" rtl="0">
                <a:spcBef>
                  <a:spcPts val="0"/>
                </a:spcBef>
                <a:spcAft>
                  <a:spcPts val="0"/>
                </a:spcAft>
                <a:buNone/>
              </a:pPr>
              <a:r>
                <a:rPr lang="fr-FR" sz="2000" b="1" dirty="0">
                  <a:latin typeface="Fira Sans Extra Condensed"/>
                  <a:ea typeface="Fira Sans Extra Condensed"/>
                  <a:cs typeface="Fira Sans Extra Condensed"/>
                  <a:sym typeface="Fira Sans Extra Condensed"/>
                </a:rPr>
                <a:t>( </a:t>
              </a:r>
              <a:r>
                <a:rPr lang="fr-FR" sz="2000" b="1" dirty="0">
                  <a:solidFill>
                    <a:srgbClr val="000000"/>
                  </a:solidFill>
                  <a:latin typeface="Fira Sans Extra Condensed"/>
                  <a:ea typeface="Fira Sans Extra Condensed"/>
                  <a:cs typeface="Fira Sans Extra Condensed"/>
                  <a:sym typeface="Fira Sans Extra Condensed"/>
                </a:rPr>
                <a:t>ML DL AI ) </a:t>
              </a: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dirty="0">
                <a:solidFill>
                  <a:schemeClr val="lt1"/>
                </a:solidFill>
              </a:endParaRPr>
            </a:p>
          </p:txBody>
        </p:sp>
      </p:grpSp>
      <p:grpSp>
        <p:nvGrpSpPr>
          <p:cNvPr id="309" name="Google Shape;309;p16"/>
          <p:cNvGrpSpPr/>
          <p:nvPr/>
        </p:nvGrpSpPr>
        <p:grpSpPr>
          <a:xfrm>
            <a:off x="3007701" y="3857555"/>
            <a:ext cx="2643991" cy="596100"/>
            <a:chOff x="3297248" y="4055023"/>
            <a:chExt cx="2643991" cy="596100"/>
          </a:xfrm>
        </p:grpSpPr>
        <p:sp>
          <p:nvSpPr>
            <p:cNvPr id="311" name="Google Shape;311;p16"/>
            <p:cNvSpPr txBox="1"/>
            <p:nvPr/>
          </p:nvSpPr>
          <p:spPr>
            <a:xfrm>
              <a:off x="3960039" y="414936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b="1" dirty="0">
                  <a:latin typeface="Fira Sans Extra Condensed"/>
                  <a:ea typeface="Fira Sans Extra Condensed"/>
                  <a:cs typeface="Fira Sans Extra Condensed"/>
                  <a:sym typeface="Fira Sans Extra Condensed"/>
                </a:rPr>
                <a:t>T</a:t>
              </a:r>
              <a:r>
                <a:rPr lang="en" sz="2000" b="1" dirty="0">
                  <a:latin typeface="Fira Sans Extra Condensed"/>
                  <a:ea typeface="Fira Sans Extra Condensed"/>
                  <a:cs typeface="Fira Sans Extra Condensed"/>
                  <a:sym typeface="Fira Sans Extra Condensed"/>
                </a:rPr>
                <a:t>ypes de machine learning</a:t>
              </a:r>
              <a:endParaRPr sz="2000" b="1"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dirty="0">
                <a:solidFill>
                  <a:schemeClr val="lt1"/>
                </a:solidFill>
              </a:endParaRPr>
            </a:p>
          </p:txBody>
        </p:sp>
      </p:grpSp>
      <p:grpSp>
        <p:nvGrpSpPr>
          <p:cNvPr id="314" name="Google Shape;314;p16"/>
          <p:cNvGrpSpPr/>
          <p:nvPr/>
        </p:nvGrpSpPr>
        <p:grpSpPr>
          <a:xfrm>
            <a:off x="5667714" y="1651131"/>
            <a:ext cx="3310384" cy="596100"/>
            <a:chOff x="6033350" y="2616950"/>
            <a:chExt cx="3310384" cy="596100"/>
          </a:xfrm>
        </p:grpSpPr>
        <p:sp>
          <p:nvSpPr>
            <p:cNvPr id="316" name="Google Shape;316;p16"/>
            <p:cNvSpPr txBox="1"/>
            <p:nvPr/>
          </p:nvSpPr>
          <p:spPr>
            <a:xfrm>
              <a:off x="6705599" y="2665793"/>
              <a:ext cx="2638135"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Fira Sans Extra Condensed"/>
                  <a:ea typeface="Fira Sans Extra Condensed"/>
                  <a:cs typeface="Fira Sans Extra Condensed"/>
                  <a:sym typeface="Fira Sans Extra Condensed"/>
                </a:rPr>
                <a:t>Applications</a:t>
              </a:r>
            </a:p>
            <a:p>
              <a:pPr marL="0" lvl="0" indent="0"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(Recommendation System)</a:t>
              </a: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dirty="0">
                <a:solidFill>
                  <a:schemeClr val="lt1"/>
                </a:solidFill>
              </a:endParaRPr>
            </a:p>
          </p:txBody>
        </p:sp>
      </p:grpSp>
      <p:grpSp>
        <p:nvGrpSpPr>
          <p:cNvPr id="319" name="Google Shape;319;p16"/>
          <p:cNvGrpSpPr/>
          <p:nvPr/>
        </p:nvGrpSpPr>
        <p:grpSpPr>
          <a:xfrm>
            <a:off x="5667714" y="3090181"/>
            <a:ext cx="3519528" cy="596100"/>
            <a:chOff x="6033350" y="4056000"/>
            <a:chExt cx="3519528" cy="596100"/>
          </a:xfrm>
        </p:grpSpPr>
        <p:sp>
          <p:nvSpPr>
            <p:cNvPr id="321" name="Google Shape;321;p16"/>
            <p:cNvSpPr txBox="1"/>
            <p:nvPr/>
          </p:nvSpPr>
          <p:spPr>
            <a:xfrm>
              <a:off x="6721561" y="4109956"/>
              <a:ext cx="2831317" cy="5180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Algorithms</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dirty="0">
                <a:solidFill>
                  <a:schemeClr val="lt1"/>
                </a:solidFill>
              </a:endParaRPr>
            </a:p>
          </p:txBody>
        </p:sp>
      </p:grpSp>
      <p:cxnSp>
        <p:nvCxnSpPr>
          <p:cNvPr id="324" name="Google Shape;324;p16"/>
          <p:cNvCxnSpPr>
            <a:stCxn id="237" idx="4"/>
            <a:endCxn id="308" idx="0"/>
          </p:cNvCxnSpPr>
          <p:nvPr/>
        </p:nvCxnSpPr>
        <p:spPr>
          <a:xfrm>
            <a:off x="3305752" y="1508506"/>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305751" y="2988230"/>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5965764" y="740156"/>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5965764" y="2247231"/>
            <a:ext cx="0" cy="843000"/>
          </a:xfrm>
          <a:prstGeom prst="straightConnector1">
            <a:avLst/>
          </a:prstGeom>
          <a:noFill/>
          <a:ln w="9525" cap="flat" cmpd="sng">
            <a:solidFill>
              <a:schemeClr val="dk2"/>
            </a:solidFill>
            <a:prstDash val="solid"/>
            <a:round/>
            <a:headEnd type="none" w="med" len="med"/>
            <a:tailEnd type="triangle" w="med" len="med"/>
          </a:ln>
        </p:spPr>
      </p:cxnSp>
      <p:grpSp>
        <p:nvGrpSpPr>
          <p:cNvPr id="2" name="Google Shape;319;p16">
            <a:extLst>
              <a:ext uri="{FF2B5EF4-FFF2-40B4-BE49-F238E27FC236}">
                <a16:creationId xmlns:a16="http://schemas.microsoft.com/office/drawing/2014/main" id="{93423C46-CF99-B14C-5F65-CCD6E563987A}"/>
              </a:ext>
            </a:extLst>
          </p:cNvPr>
          <p:cNvGrpSpPr/>
          <p:nvPr/>
        </p:nvGrpSpPr>
        <p:grpSpPr>
          <a:xfrm>
            <a:off x="5667714" y="4381530"/>
            <a:ext cx="3519528" cy="596100"/>
            <a:chOff x="6033350" y="4056000"/>
            <a:chExt cx="3519528" cy="596100"/>
          </a:xfrm>
        </p:grpSpPr>
        <p:sp>
          <p:nvSpPr>
            <p:cNvPr id="3" name="Google Shape;321;p16">
              <a:extLst>
                <a:ext uri="{FF2B5EF4-FFF2-40B4-BE49-F238E27FC236}">
                  <a16:creationId xmlns:a16="http://schemas.microsoft.com/office/drawing/2014/main" id="{5CEEC68C-FEC5-C4EA-FB7F-D80D287BFCF7}"/>
                </a:ext>
              </a:extLst>
            </p:cNvPr>
            <p:cNvSpPr txBox="1"/>
            <p:nvPr/>
          </p:nvSpPr>
          <p:spPr>
            <a:xfrm>
              <a:off x="6721561" y="4109956"/>
              <a:ext cx="2831317" cy="5180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Conclusion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 name="Google Shape;323;p16">
              <a:extLst>
                <a:ext uri="{FF2B5EF4-FFF2-40B4-BE49-F238E27FC236}">
                  <a16:creationId xmlns:a16="http://schemas.microsoft.com/office/drawing/2014/main" id="{A2AC33DA-9EB5-5155-CFB9-53490EB65700}"/>
                </a:ext>
              </a:extLst>
            </p:cNvPr>
            <p:cNvSpPr/>
            <p:nvPr/>
          </p:nvSpPr>
          <p:spPr>
            <a:xfrm>
              <a:off x="6033350" y="4056000"/>
              <a:ext cx="596100" cy="596100"/>
            </a:xfrm>
            <a:prstGeom prst="ellipse">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07</a:t>
              </a:r>
              <a:endParaRPr sz="1800" dirty="0">
                <a:solidFill>
                  <a:schemeClr val="lt1"/>
                </a:solidFill>
              </a:endParaRPr>
            </a:p>
          </p:txBody>
        </p:sp>
      </p:grpSp>
      <p:cxnSp>
        <p:nvCxnSpPr>
          <p:cNvPr id="5" name="Google Shape;327;p16">
            <a:extLst>
              <a:ext uri="{FF2B5EF4-FFF2-40B4-BE49-F238E27FC236}">
                <a16:creationId xmlns:a16="http://schemas.microsoft.com/office/drawing/2014/main" id="{67DF278E-F9B5-E141-10B1-8AD34E689560}"/>
              </a:ext>
            </a:extLst>
          </p:cNvPr>
          <p:cNvCxnSpPr>
            <a:cxnSpLocks/>
            <a:stCxn id="323" idx="4"/>
            <a:endCxn id="4" idx="0"/>
          </p:cNvCxnSpPr>
          <p:nvPr/>
        </p:nvCxnSpPr>
        <p:spPr>
          <a:xfrm>
            <a:off x="5965764" y="3686281"/>
            <a:ext cx="0" cy="695249"/>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64CB9-02DA-A7AB-346D-CB7A9148E82B}"/>
              </a:ext>
            </a:extLst>
          </p:cNvPr>
          <p:cNvSpPr>
            <a:spLocks noGrp="1"/>
          </p:cNvSpPr>
          <p:nvPr>
            <p:ph type="title"/>
          </p:nvPr>
        </p:nvSpPr>
        <p:spPr>
          <a:xfrm>
            <a:off x="-37928" y="486400"/>
            <a:ext cx="5006898" cy="371400"/>
          </a:xfrm>
        </p:spPr>
        <p:txBody>
          <a:bodyPr>
            <a:noAutofit/>
          </a:bodyPr>
          <a:lstStyle/>
          <a:p>
            <a:r>
              <a:rPr lang="en-US" sz="3200" dirty="0"/>
              <a:t>Introduction</a:t>
            </a:r>
            <a:endParaRPr lang="fr-FR" sz="3200" dirty="0"/>
          </a:p>
        </p:txBody>
      </p:sp>
      <p:sp>
        <p:nvSpPr>
          <p:cNvPr id="3" name="Espace réservé du texte 2">
            <a:extLst>
              <a:ext uri="{FF2B5EF4-FFF2-40B4-BE49-F238E27FC236}">
                <a16:creationId xmlns:a16="http://schemas.microsoft.com/office/drawing/2014/main" id="{62107076-6914-BE06-0CD3-621983237243}"/>
              </a:ext>
            </a:extLst>
          </p:cNvPr>
          <p:cNvSpPr>
            <a:spLocks noGrp="1"/>
          </p:cNvSpPr>
          <p:nvPr>
            <p:ph type="body" idx="1"/>
          </p:nvPr>
        </p:nvSpPr>
        <p:spPr>
          <a:xfrm>
            <a:off x="85536" y="1090813"/>
            <a:ext cx="5027592" cy="3658999"/>
          </a:xfrm>
        </p:spPr>
        <p:txBody>
          <a:bodyPr>
            <a:normAutofit fontScale="92500" lnSpcReduction="10000"/>
          </a:bodyPr>
          <a:lstStyle/>
          <a:p>
            <a:pPr marL="139700" indent="0" algn="ctr">
              <a:buNone/>
            </a:pPr>
            <a:r>
              <a:rPr lang="fr-FR" sz="2000" i="0" dirty="0">
                <a:solidFill>
                  <a:schemeClr val="tx1">
                    <a:lumMod val="95000"/>
                    <a:lumOff val="5000"/>
                  </a:schemeClr>
                </a:solidFill>
                <a:effectLst/>
                <a:latin typeface="Roboto" panose="02000000000000000000" pitchFamily="2" charset="0"/>
                <a:ea typeface="Roboto" panose="02000000000000000000" pitchFamily="2" charset="0"/>
              </a:rPr>
              <a:t>Dans ce contenu, nous allons découvrir le monde passionnant de l'intelligence artificielle (IA) et de l'apprentissage automatique. Ces sujets fascinants nous permettent de créer des programmes informatiques capables d'apprendre à partir des données, sans être explicitement programmés. Nous explorerons les bases de ces technologies, leurs utilisations pratiques et l'impact qu'elles peuvent avoir sur notre vie quotidienne. En comprenant ces concepts, vous pourrez mieux appréhender l'avenir de la technologie et son influence sur notre monde.</a:t>
            </a:r>
            <a:endParaRPr lang="fr-FR" sz="2000" dirty="0">
              <a:solidFill>
                <a:schemeClr val="tx1">
                  <a:lumMod val="95000"/>
                  <a:lumOff val="5000"/>
                </a:schemeClr>
              </a:solidFill>
              <a:latin typeface="Roboto" panose="02000000000000000000" pitchFamily="2" charset="0"/>
              <a:ea typeface="Roboto" panose="02000000000000000000" pitchFamily="2" charset="0"/>
            </a:endParaRPr>
          </a:p>
        </p:txBody>
      </p:sp>
      <p:grpSp>
        <p:nvGrpSpPr>
          <p:cNvPr id="4" name="Google Shape;1186;p29">
            <a:extLst>
              <a:ext uri="{FF2B5EF4-FFF2-40B4-BE49-F238E27FC236}">
                <a16:creationId xmlns:a16="http://schemas.microsoft.com/office/drawing/2014/main" id="{70EA0496-AA82-5C7E-B416-BC3A2032F3B1}"/>
              </a:ext>
            </a:extLst>
          </p:cNvPr>
          <p:cNvGrpSpPr/>
          <p:nvPr/>
        </p:nvGrpSpPr>
        <p:grpSpPr>
          <a:xfrm>
            <a:off x="5383839" y="704266"/>
            <a:ext cx="3917795" cy="3734967"/>
            <a:chOff x="457200" y="997005"/>
            <a:chExt cx="4114785" cy="3734967"/>
          </a:xfrm>
        </p:grpSpPr>
        <p:sp>
          <p:nvSpPr>
            <p:cNvPr id="5" name="Google Shape;1187;p29">
              <a:extLst>
                <a:ext uri="{FF2B5EF4-FFF2-40B4-BE49-F238E27FC236}">
                  <a16:creationId xmlns:a16="http://schemas.microsoft.com/office/drawing/2014/main" id="{AF9C71AD-940A-9F9E-4BDE-9DE693628578}"/>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188;p29">
              <a:extLst>
                <a:ext uri="{FF2B5EF4-FFF2-40B4-BE49-F238E27FC236}">
                  <a16:creationId xmlns:a16="http://schemas.microsoft.com/office/drawing/2014/main" id="{39AD8CA2-3680-5622-7DAD-A7D15D4A79E5}"/>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89;p29">
              <a:extLst>
                <a:ext uri="{FF2B5EF4-FFF2-40B4-BE49-F238E27FC236}">
                  <a16:creationId xmlns:a16="http://schemas.microsoft.com/office/drawing/2014/main" id="{9A3A0B0D-F5BC-F709-EFD9-7F35209F90A1}"/>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190;p29">
              <a:extLst>
                <a:ext uri="{FF2B5EF4-FFF2-40B4-BE49-F238E27FC236}">
                  <a16:creationId xmlns:a16="http://schemas.microsoft.com/office/drawing/2014/main" id="{1CAA9846-5AE4-0DFB-C6AD-C45187E89F6D}"/>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191;p29">
              <a:extLst>
                <a:ext uri="{FF2B5EF4-FFF2-40B4-BE49-F238E27FC236}">
                  <a16:creationId xmlns:a16="http://schemas.microsoft.com/office/drawing/2014/main" id="{2740DB57-05E4-F0DA-0673-A7B4DFA88CAB}"/>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92;p29">
              <a:extLst>
                <a:ext uri="{FF2B5EF4-FFF2-40B4-BE49-F238E27FC236}">
                  <a16:creationId xmlns:a16="http://schemas.microsoft.com/office/drawing/2014/main" id="{936EE93B-D58C-AD21-BB5F-AFC9244B3E7C}"/>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93;p29">
              <a:extLst>
                <a:ext uri="{FF2B5EF4-FFF2-40B4-BE49-F238E27FC236}">
                  <a16:creationId xmlns:a16="http://schemas.microsoft.com/office/drawing/2014/main" id="{2D990A9E-54D1-238A-AA7D-577A38A68BE3}"/>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194;p29">
              <a:extLst>
                <a:ext uri="{FF2B5EF4-FFF2-40B4-BE49-F238E27FC236}">
                  <a16:creationId xmlns:a16="http://schemas.microsoft.com/office/drawing/2014/main" id="{EC5BC69C-163D-9EED-CCE0-7C50A5B067A5}"/>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195;p29">
              <a:extLst>
                <a:ext uri="{FF2B5EF4-FFF2-40B4-BE49-F238E27FC236}">
                  <a16:creationId xmlns:a16="http://schemas.microsoft.com/office/drawing/2014/main" id="{0AE7C3CD-8CE5-AB4D-5F7F-3F6F5EE33B60}"/>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196;p29">
              <a:extLst>
                <a:ext uri="{FF2B5EF4-FFF2-40B4-BE49-F238E27FC236}">
                  <a16:creationId xmlns:a16="http://schemas.microsoft.com/office/drawing/2014/main" id="{D8788A9E-749F-062E-7E05-08767EAEA26A}"/>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197;p29">
              <a:extLst>
                <a:ext uri="{FF2B5EF4-FFF2-40B4-BE49-F238E27FC236}">
                  <a16:creationId xmlns:a16="http://schemas.microsoft.com/office/drawing/2014/main" id="{FB22AB9A-DD32-39DB-BDB3-47A1B4853B8E}"/>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98;p29">
              <a:extLst>
                <a:ext uri="{FF2B5EF4-FFF2-40B4-BE49-F238E27FC236}">
                  <a16:creationId xmlns:a16="http://schemas.microsoft.com/office/drawing/2014/main" id="{8ACA15BA-8B5F-B902-840E-673A65758634}"/>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199;p29">
              <a:extLst>
                <a:ext uri="{FF2B5EF4-FFF2-40B4-BE49-F238E27FC236}">
                  <a16:creationId xmlns:a16="http://schemas.microsoft.com/office/drawing/2014/main" id="{5EDC60B6-5661-9090-666F-DD669BCDD4F4}"/>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00;p29">
              <a:extLst>
                <a:ext uri="{FF2B5EF4-FFF2-40B4-BE49-F238E27FC236}">
                  <a16:creationId xmlns:a16="http://schemas.microsoft.com/office/drawing/2014/main" id="{D4069BEB-055A-00F2-FA3B-0558D51E5FD5}"/>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01;p29">
              <a:extLst>
                <a:ext uri="{FF2B5EF4-FFF2-40B4-BE49-F238E27FC236}">
                  <a16:creationId xmlns:a16="http://schemas.microsoft.com/office/drawing/2014/main" id="{A8A20A19-8DD1-6715-2C39-9F2B41E9DAD7}"/>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02;p29">
              <a:extLst>
                <a:ext uri="{FF2B5EF4-FFF2-40B4-BE49-F238E27FC236}">
                  <a16:creationId xmlns:a16="http://schemas.microsoft.com/office/drawing/2014/main" id="{1782F923-D433-8D15-82E9-9388A525A0E9}"/>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03;p29">
              <a:extLst>
                <a:ext uri="{FF2B5EF4-FFF2-40B4-BE49-F238E27FC236}">
                  <a16:creationId xmlns:a16="http://schemas.microsoft.com/office/drawing/2014/main" id="{788CB8E3-9FF1-D9D2-DFCB-5250FC1AFCD1}"/>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04;p29">
              <a:extLst>
                <a:ext uri="{FF2B5EF4-FFF2-40B4-BE49-F238E27FC236}">
                  <a16:creationId xmlns:a16="http://schemas.microsoft.com/office/drawing/2014/main" id="{27931E03-90D6-CEE7-4ED8-421C4BF406ED}"/>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05;p29">
              <a:extLst>
                <a:ext uri="{FF2B5EF4-FFF2-40B4-BE49-F238E27FC236}">
                  <a16:creationId xmlns:a16="http://schemas.microsoft.com/office/drawing/2014/main" id="{A8C2D3BB-8BC6-9673-1634-D6B211785719}"/>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06;p29">
              <a:extLst>
                <a:ext uri="{FF2B5EF4-FFF2-40B4-BE49-F238E27FC236}">
                  <a16:creationId xmlns:a16="http://schemas.microsoft.com/office/drawing/2014/main" id="{4944AF94-290A-0A7F-9609-CBDB2C83E1F7}"/>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07;p29">
              <a:extLst>
                <a:ext uri="{FF2B5EF4-FFF2-40B4-BE49-F238E27FC236}">
                  <a16:creationId xmlns:a16="http://schemas.microsoft.com/office/drawing/2014/main" id="{67C9F149-335B-FD49-CB83-7B29DA96F9D0}"/>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08;p29">
              <a:extLst>
                <a:ext uri="{FF2B5EF4-FFF2-40B4-BE49-F238E27FC236}">
                  <a16:creationId xmlns:a16="http://schemas.microsoft.com/office/drawing/2014/main" id="{261537A0-9F0C-E957-C94F-1805E2F8ACDB}"/>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09;p29">
              <a:extLst>
                <a:ext uri="{FF2B5EF4-FFF2-40B4-BE49-F238E27FC236}">
                  <a16:creationId xmlns:a16="http://schemas.microsoft.com/office/drawing/2014/main" id="{85489229-DAC2-F15A-48D2-A0FACE051DDC}"/>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10;p29">
              <a:extLst>
                <a:ext uri="{FF2B5EF4-FFF2-40B4-BE49-F238E27FC236}">
                  <a16:creationId xmlns:a16="http://schemas.microsoft.com/office/drawing/2014/main" id="{06A6E967-18D1-3DC5-1F37-E05ECEA3D0C2}"/>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11;p29">
              <a:extLst>
                <a:ext uri="{FF2B5EF4-FFF2-40B4-BE49-F238E27FC236}">
                  <a16:creationId xmlns:a16="http://schemas.microsoft.com/office/drawing/2014/main" id="{2D92F4BE-A703-4645-683C-71C4FBCCD5AF}"/>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12;p29">
              <a:extLst>
                <a:ext uri="{FF2B5EF4-FFF2-40B4-BE49-F238E27FC236}">
                  <a16:creationId xmlns:a16="http://schemas.microsoft.com/office/drawing/2014/main" id="{1D4ED7C9-0B57-DDDD-D56F-9445666B0FAB}"/>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13;p29">
              <a:extLst>
                <a:ext uri="{FF2B5EF4-FFF2-40B4-BE49-F238E27FC236}">
                  <a16:creationId xmlns:a16="http://schemas.microsoft.com/office/drawing/2014/main" id="{D83CAACA-17AB-D3AE-D80D-D6E5F66C9E79}"/>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14;p29">
              <a:extLst>
                <a:ext uri="{FF2B5EF4-FFF2-40B4-BE49-F238E27FC236}">
                  <a16:creationId xmlns:a16="http://schemas.microsoft.com/office/drawing/2014/main" id="{A2A96FFF-0B37-B08B-5B93-6AF5E895FCC2}"/>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15;p29">
              <a:extLst>
                <a:ext uri="{FF2B5EF4-FFF2-40B4-BE49-F238E27FC236}">
                  <a16:creationId xmlns:a16="http://schemas.microsoft.com/office/drawing/2014/main" id="{CFABAA94-5C59-8400-1EED-4935DD969DA8}"/>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16;p29">
              <a:extLst>
                <a:ext uri="{FF2B5EF4-FFF2-40B4-BE49-F238E27FC236}">
                  <a16:creationId xmlns:a16="http://schemas.microsoft.com/office/drawing/2014/main" id="{B048339B-6877-EBE8-BD2F-35C079372252}"/>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17;p29">
              <a:extLst>
                <a:ext uri="{FF2B5EF4-FFF2-40B4-BE49-F238E27FC236}">
                  <a16:creationId xmlns:a16="http://schemas.microsoft.com/office/drawing/2014/main" id="{6011738B-3428-93E1-6A9F-5195074DB767}"/>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18;p29">
              <a:extLst>
                <a:ext uri="{FF2B5EF4-FFF2-40B4-BE49-F238E27FC236}">
                  <a16:creationId xmlns:a16="http://schemas.microsoft.com/office/drawing/2014/main" id="{6845AE9D-E42B-AE5C-3732-DD4A19320D56}"/>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19;p29">
              <a:extLst>
                <a:ext uri="{FF2B5EF4-FFF2-40B4-BE49-F238E27FC236}">
                  <a16:creationId xmlns:a16="http://schemas.microsoft.com/office/drawing/2014/main" id="{0DB9CF3E-BC35-74CC-8467-BE92C091ADB5}"/>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20;p29">
              <a:extLst>
                <a:ext uri="{FF2B5EF4-FFF2-40B4-BE49-F238E27FC236}">
                  <a16:creationId xmlns:a16="http://schemas.microsoft.com/office/drawing/2014/main" id="{75FA9638-99C2-C94E-6D20-F82F0356A358}"/>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21;p29">
              <a:extLst>
                <a:ext uri="{FF2B5EF4-FFF2-40B4-BE49-F238E27FC236}">
                  <a16:creationId xmlns:a16="http://schemas.microsoft.com/office/drawing/2014/main" id="{05EF84D6-1E80-AA89-A63B-0BC0D0E7FE2F}"/>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22;p29">
              <a:extLst>
                <a:ext uri="{FF2B5EF4-FFF2-40B4-BE49-F238E27FC236}">
                  <a16:creationId xmlns:a16="http://schemas.microsoft.com/office/drawing/2014/main" id="{96F8A121-1EA9-62A3-908F-2DFCD0731850}"/>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23;p29">
              <a:extLst>
                <a:ext uri="{FF2B5EF4-FFF2-40B4-BE49-F238E27FC236}">
                  <a16:creationId xmlns:a16="http://schemas.microsoft.com/office/drawing/2014/main" id="{31F1B846-A7ED-A53B-571B-886925055330}"/>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24;p29">
              <a:extLst>
                <a:ext uri="{FF2B5EF4-FFF2-40B4-BE49-F238E27FC236}">
                  <a16:creationId xmlns:a16="http://schemas.microsoft.com/office/drawing/2014/main" id="{13B75E25-BD9D-58A7-4805-C723694E4124}"/>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25;p29">
              <a:extLst>
                <a:ext uri="{FF2B5EF4-FFF2-40B4-BE49-F238E27FC236}">
                  <a16:creationId xmlns:a16="http://schemas.microsoft.com/office/drawing/2014/main" id="{CCC35CBD-3C04-490C-0FCD-B1EC724092CE}"/>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226;p29">
              <a:extLst>
                <a:ext uri="{FF2B5EF4-FFF2-40B4-BE49-F238E27FC236}">
                  <a16:creationId xmlns:a16="http://schemas.microsoft.com/office/drawing/2014/main" id="{990B239B-B8C7-A551-CE25-E76302C4AA07}"/>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227;p29">
              <a:extLst>
                <a:ext uri="{FF2B5EF4-FFF2-40B4-BE49-F238E27FC236}">
                  <a16:creationId xmlns:a16="http://schemas.microsoft.com/office/drawing/2014/main" id="{E72238DD-DC0F-D8E3-76CE-0C657818F20D}"/>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228;p29">
              <a:extLst>
                <a:ext uri="{FF2B5EF4-FFF2-40B4-BE49-F238E27FC236}">
                  <a16:creationId xmlns:a16="http://schemas.microsoft.com/office/drawing/2014/main" id="{E18C8B0D-7667-A823-AB46-C2B1F01F587E}"/>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229;p29">
              <a:extLst>
                <a:ext uri="{FF2B5EF4-FFF2-40B4-BE49-F238E27FC236}">
                  <a16:creationId xmlns:a16="http://schemas.microsoft.com/office/drawing/2014/main" id="{8B59E066-DDD1-E806-285F-0900385B24B6}"/>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230;p29">
              <a:extLst>
                <a:ext uri="{FF2B5EF4-FFF2-40B4-BE49-F238E27FC236}">
                  <a16:creationId xmlns:a16="http://schemas.microsoft.com/office/drawing/2014/main" id="{DCCE52F7-9DB5-D044-A886-D9ECF5D5BD2C}"/>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31;p29">
              <a:extLst>
                <a:ext uri="{FF2B5EF4-FFF2-40B4-BE49-F238E27FC236}">
                  <a16:creationId xmlns:a16="http://schemas.microsoft.com/office/drawing/2014/main" id="{317BDF75-F147-117A-677A-099A3A4F75AA}"/>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232;p29">
              <a:extLst>
                <a:ext uri="{FF2B5EF4-FFF2-40B4-BE49-F238E27FC236}">
                  <a16:creationId xmlns:a16="http://schemas.microsoft.com/office/drawing/2014/main" id="{10C22EC1-BBB6-88EB-74C1-08AF9D30769E}"/>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33;p29">
              <a:extLst>
                <a:ext uri="{FF2B5EF4-FFF2-40B4-BE49-F238E27FC236}">
                  <a16:creationId xmlns:a16="http://schemas.microsoft.com/office/drawing/2014/main" id="{14658083-7143-97E8-01B5-20A5CA59E493}"/>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234;p29">
              <a:extLst>
                <a:ext uri="{FF2B5EF4-FFF2-40B4-BE49-F238E27FC236}">
                  <a16:creationId xmlns:a16="http://schemas.microsoft.com/office/drawing/2014/main" id="{9DF62A31-E575-2999-2328-2526E69B9729}"/>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235;p29">
              <a:extLst>
                <a:ext uri="{FF2B5EF4-FFF2-40B4-BE49-F238E27FC236}">
                  <a16:creationId xmlns:a16="http://schemas.microsoft.com/office/drawing/2014/main" id="{A67B1308-3F9F-8CD6-580A-86C6F4266391}"/>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236;p29">
              <a:extLst>
                <a:ext uri="{FF2B5EF4-FFF2-40B4-BE49-F238E27FC236}">
                  <a16:creationId xmlns:a16="http://schemas.microsoft.com/office/drawing/2014/main" id="{963F1D35-1F16-4A24-C686-F1D27911090A}"/>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237;p29">
              <a:extLst>
                <a:ext uri="{FF2B5EF4-FFF2-40B4-BE49-F238E27FC236}">
                  <a16:creationId xmlns:a16="http://schemas.microsoft.com/office/drawing/2014/main" id="{9E3D68BB-E0B6-143F-9A99-1E180F446563}"/>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238;p29">
              <a:extLst>
                <a:ext uri="{FF2B5EF4-FFF2-40B4-BE49-F238E27FC236}">
                  <a16:creationId xmlns:a16="http://schemas.microsoft.com/office/drawing/2014/main" id="{7C22F0F7-42C9-FAB5-F45B-CE66E052F05D}"/>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239;p29">
              <a:extLst>
                <a:ext uri="{FF2B5EF4-FFF2-40B4-BE49-F238E27FC236}">
                  <a16:creationId xmlns:a16="http://schemas.microsoft.com/office/drawing/2014/main" id="{955D97FF-0640-2FB5-51AA-821F9FD745EA}"/>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40;p29">
              <a:extLst>
                <a:ext uri="{FF2B5EF4-FFF2-40B4-BE49-F238E27FC236}">
                  <a16:creationId xmlns:a16="http://schemas.microsoft.com/office/drawing/2014/main" id="{D8AB2546-1BCB-A313-F98B-E2E00DD18E25}"/>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241;p29">
              <a:extLst>
                <a:ext uri="{FF2B5EF4-FFF2-40B4-BE49-F238E27FC236}">
                  <a16:creationId xmlns:a16="http://schemas.microsoft.com/office/drawing/2014/main" id="{BD0AADE0-4C6A-E7CA-635F-9F0671BA0DF8}"/>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242;p29">
              <a:extLst>
                <a:ext uri="{FF2B5EF4-FFF2-40B4-BE49-F238E27FC236}">
                  <a16:creationId xmlns:a16="http://schemas.microsoft.com/office/drawing/2014/main" id="{E259ED81-13E2-986D-416A-2405F70F8363}"/>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243;p29">
              <a:extLst>
                <a:ext uri="{FF2B5EF4-FFF2-40B4-BE49-F238E27FC236}">
                  <a16:creationId xmlns:a16="http://schemas.microsoft.com/office/drawing/2014/main" id="{5D82652F-9B5E-12E1-501B-E8FC50F4D84F}"/>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244;p29">
              <a:extLst>
                <a:ext uri="{FF2B5EF4-FFF2-40B4-BE49-F238E27FC236}">
                  <a16:creationId xmlns:a16="http://schemas.microsoft.com/office/drawing/2014/main" id="{BA53DCCB-D410-FBA4-1B62-F04C2F3E9B1D}"/>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45;p29">
              <a:extLst>
                <a:ext uri="{FF2B5EF4-FFF2-40B4-BE49-F238E27FC236}">
                  <a16:creationId xmlns:a16="http://schemas.microsoft.com/office/drawing/2014/main" id="{B823B91B-8D97-456F-5F5E-39AD306A5C8F}"/>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246;p29">
              <a:extLst>
                <a:ext uri="{FF2B5EF4-FFF2-40B4-BE49-F238E27FC236}">
                  <a16:creationId xmlns:a16="http://schemas.microsoft.com/office/drawing/2014/main" id="{4D93D88F-3CDA-B2ED-6392-94DF5C1C071C}"/>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247;p29">
              <a:extLst>
                <a:ext uri="{FF2B5EF4-FFF2-40B4-BE49-F238E27FC236}">
                  <a16:creationId xmlns:a16="http://schemas.microsoft.com/office/drawing/2014/main" id="{99C032B2-C37E-5B4C-822A-687C2D533E52}"/>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248;p29">
              <a:extLst>
                <a:ext uri="{FF2B5EF4-FFF2-40B4-BE49-F238E27FC236}">
                  <a16:creationId xmlns:a16="http://schemas.microsoft.com/office/drawing/2014/main" id="{CD75A183-28E3-3158-C169-2FBB9AB38D3C}"/>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249;p29">
              <a:extLst>
                <a:ext uri="{FF2B5EF4-FFF2-40B4-BE49-F238E27FC236}">
                  <a16:creationId xmlns:a16="http://schemas.microsoft.com/office/drawing/2014/main" id="{92E11FBF-F107-C4DC-1580-D899EDC6D897}"/>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250;p29">
              <a:extLst>
                <a:ext uri="{FF2B5EF4-FFF2-40B4-BE49-F238E27FC236}">
                  <a16:creationId xmlns:a16="http://schemas.microsoft.com/office/drawing/2014/main" id="{6FCD0BE3-E8FF-A89B-272B-4B45172DD4DC}"/>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251;p29">
              <a:extLst>
                <a:ext uri="{FF2B5EF4-FFF2-40B4-BE49-F238E27FC236}">
                  <a16:creationId xmlns:a16="http://schemas.microsoft.com/office/drawing/2014/main" id="{FE814598-A5E7-B0EF-DDC8-4BB4D03850B4}"/>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252;p29">
              <a:extLst>
                <a:ext uri="{FF2B5EF4-FFF2-40B4-BE49-F238E27FC236}">
                  <a16:creationId xmlns:a16="http://schemas.microsoft.com/office/drawing/2014/main" id="{FE1E82F3-0A56-7F31-C292-DBA5FDA5542D}"/>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253;p29">
              <a:extLst>
                <a:ext uri="{FF2B5EF4-FFF2-40B4-BE49-F238E27FC236}">
                  <a16:creationId xmlns:a16="http://schemas.microsoft.com/office/drawing/2014/main" id="{4C378947-CF9F-8081-8894-B3834158BD63}"/>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254;p29">
              <a:extLst>
                <a:ext uri="{FF2B5EF4-FFF2-40B4-BE49-F238E27FC236}">
                  <a16:creationId xmlns:a16="http://schemas.microsoft.com/office/drawing/2014/main" id="{24ECD662-F9F5-AA2B-E65C-AE246BFDE6EE}"/>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255;p29">
              <a:extLst>
                <a:ext uri="{FF2B5EF4-FFF2-40B4-BE49-F238E27FC236}">
                  <a16:creationId xmlns:a16="http://schemas.microsoft.com/office/drawing/2014/main" id="{FEAE6286-3034-1889-B515-F3787DF2A60F}"/>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256;p29">
              <a:extLst>
                <a:ext uri="{FF2B5EF4-FFF2-40B4-BE49-F238E27FC236}">
                  <a16:creationId xmlns:a16="http://schemas.microsoft.com/office/drawing/2014/main" id="{551D16DF-1CEC-DC64-B9C2-2D00C082A70B}"/>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257;p29">
              <a:extLst>
                <a:ext uri="{FF2B5EF4-FFF2-40B4-BE49-F238E27FC236}">
                  <a16:creationId xmlns:a16="http://schemas.microsoft.com/office/drawing/2014/main" id="{6260D12B-3382-00AF-783D-4CED0E2CECEF}"/>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332;p17">
            <a:extLst>
              <a:ext uri="{FF2B5EF4-FFF2-40B4-BE49-F238E27FC236}">
                <a16:creationId xmlns:a16="http://schemas.microsoft.com/office/drawing/2014/main" id="{28C3E8C7-4BB8-A81F-007C-FABE6EFB8935}"/>
              </a:ext>
            </a:extLst>
          </p:cNvPr>
          <p:cNvSpPr/>
          <p:nvPr/>
        </p:nvSpPr>
        <p:spPr>
          <a:xfrm>
            <a:off x="80692" y="338303"/>
            <a:ext cx="5184527" cy="4326060"/>
          </a:xfrm>
          <a:prstGeom prst="roundRect">
            <a:avLst>
              <a:gd name="adj" fmla="val 16667"/>
            </a:avLst>
          </a:prstGeom>
          <a:solidFill>
            <a:srgbClr val="FF0000">
              <a:alpha val="12157"/>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416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2631710" y="458288"/>
            <a:ext cx="2604856" cy="2421582"/>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7"/>
          <p:cNvSpPr/>
          <p:nvPr/>
        </p:nvSpPr>
        <p:spPr>
          <a:xfrm>
            <a:off x="0" y="453672"/>
            <a:ext cx="2573752" cy="237671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7"/>
          <p:cNvSpPr/>
          <p:nvPr/>
        </p:nvSpPr>
        <p:spPr>
          <a:xfrm>
            <a:off x="102922" y="47897"/>
            <a:ext cx="605636"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7"/>
          <p:cNvSpPr/>
          <p:nvPr/>
        </p:nvSpPr>
        <p:spPr>
          <a:xfrm>
            <a:off x="2715570" y="52513"/>
            <a:ext cx="605636"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7" name="Google Shape;337;p17"/>
          <p:cNvGrpSpPr/>
          <p:nvPr/>
        </p:nvGrpSpPr>
        <p:grpSpPr>
          <a:xfrm>
            <a:off x="223613" y="197858"/>
            <a:ext cx="364254"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 name="Google Shape;345;p17"/>
          <p:cNvGrpSpPr/>
          <p:nvPr/>
        </p:nvGrpSpPr>
        <p:grpSpPr>
          <a:xfrm>
            <a:off x="2827062" y="216035"/>
            <a:ext cx="364356"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17"/>
          <p:cNvGrpSpPr/>
          <p:nvPr/>
        </p:nvGrpSpPr>
        <p:grpSpPr>
          <a:xfrm>
            <a:off x="-76154" y="857495"/>
            <a:ext cx="2730543" cy="1451347"/>
            <a:chOff x="590543" y="2207451"/>
            <a:chExt cx="3538313" cy="1451347"/>
          </a:xfrm>
        </p:grpSpPr>
        <p:sp>
          <p:nvSpPr>
            <p:cNvPr id="350" name="Google Shape;350;p17"/>
            <p:cNvSpPr txBox="1"/>
            <p:nvPr/>
          </p:nvSpPr>
          <p:spPr>
            <a:xfrm>
              <a:off x="982711" y="2207451"/>
              <a:ext cx="282522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Artificial Intelligence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590543" y="2525398"/>
              <a:ext cx="3538313" cy="1133400"/>
            </a:xfrm>
            <a:prstGeom prst="rect">
              <a:avLst/>
            </a:prstGeom>
            <a:noFill/>
            <a:ln>
              <a:noFill/>
            </a:ln>
          </p:spPr>
          <p:txBody>
            <a:bodyPr spcFirstLastPara="1" wrap="square" lIns="91425" tIns="91425" rIns="91425" bIns="91425" anchor="t" anchorCtr="0">
              <a:noAutofit/>
            </a:bodyPr>
            <a:lstStyle/>
            <a:p>
              <a:pPr marL="2540" lvl="0" algn="ctr" rtl="0">
                <a:spcBef>
                  <a:spcPts val="0"/>
                </a:spcBef>
                <a:spcAft>
                  <a:spcPts val="0"/>
                </a:spcAft>
                <a:buSzPts val="1400"/>
              </a:pPr>
              <a:r>
                <a:rPr lang="fr-FR" sz="1600" dirty="0">
                  <a:solidFill>
                    <a:schemeClr val="tx1"/>
                  </a:solidFill>
                  <a:latin typeface="Söhne"/>
                </a:rPr>
                <a:t>T</a:t>
              </a:r>
              <a:r>
                <a:rPr lang="fr-FR" sz="1600" i="0" dirty="0">
                  <a:solidFill>
                    <a:schemeClr val="tx1"/>
                  </a:solidFill>
                  <a:effectLst/>
                  <a:latin typeface="Söhne"/>
                </a:rPr>
                <a:t>out programme capable de </a:t>
              </a:r>
              <a:r>
                <a:rPr lang="fr-FR" sz="1600" i="0" dirty="0">
                  <a:solidFill>
                    <a:schemeClr val="tx1"/>
                  </a:solidFill>
                  <a:effectLst/>
                  <a:latin typeface="Roboto" panose="02000000000000000000" pitchFamily="2" charset="0"/>
                  <a:ea typeface="Roboto" panose="02000000000000000000" pitchFamily="2" charset="0"/>
                </a:rPr>
                <a:t>percevoir</a:t>
              </a:r>
              <a:r>
                <a:rPr lang="fr-FR" sz="1600" i="0" dirty="0">
                  <a:solidFill>
                    <a:schemeClr val="tx1"/>
                  </a:solidFill>
                  <a:effectLst/>
                  <a:latin typeface="Söhne"/>
                </a:rPr>
                <a:t>, raisonner, agir et s'adapter, représentant une forme de comportement intelligent</a:t>
              </a:r>
              <a:endParaRPr sz="1600" dirty="0">
                <a:solidFill>
                  <a:schemeClr val="tx1"/>
                </a:solidFill>
                <a:latin typeface="Roboto"/>
                <a:ea typeface="Roboto"/>
                <a:cs typeface="Roboto"/>
                <a:sym typeface="Roboto"/>
              </a:endParaRPr>
            </a:p>
          </p:txBody>
        </p:sp>
      </p:grpSp>
      <p:grpSp>
        <p:nvGrpSpPr>
          <p:cNvPr id="352" name="Google Shape;352;p17"/>
          <p:cNvGrpSpPr/>
          <p:nvPr/>
        </p:nvGrpSpPr>
        <p:grpSpPr>
          <a:xfrm>
            <a:off x="2464693" y="899926"/>
            <a:ext cx="2914384" cy="1502187"/>
            <a:chOff x="4910395" y="2156765"/>
            <a:chExt cx="3776538" cy="1502187"/>
          </a:xfrm>
        </p:grpSpPr>
        <p:sp>
          <p:nvSpPr>
            <p:cNvPr id="353" name="Google Shape;353;p17"/>
            <p:cNvSpPr txBox="1"/>
            <p:nvPr/>
          </p:nvSpPr>
          <p:spPr>
            <a:xfrm>
              <a:off x="5446348" y="2156765"/>
              <a:ext cx="258129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Machine learning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4910395" y="2525552"/>
              <a:ext cx="3776538" cy="1133400"/>
            </a:xfrm>
            <a:prstGeom prst="rect">
              <a:avLst/>
            </a:prstGeom>
            <a:noFill/>
            <a:ln>
              <a:noFill/>
            </a:ln>
          </p:spPr>
          <p:txBody>
            <a:bodyPr spcFirstLastPara="1" wrap="square" lIns="91425" tIns="91425" rIns="91425" bIns="91425" anchor="t" anchorCtr="0">
              <a:noAutofit/>
            </a:bodyPr>
            <a:lstStyle/>
            <a:p>
              <a:pPr marL="2540" lvl="0" algn="ctr" rtl="0">
                <a:spcBef>
                  <a:spcPts val="0"/>
                </a:spcBef>
                <a:spcAft>
                  <a:spcPts val="0"/>
                </a:spcAft>
                <a:buSzPts val="1400"/>
              </a:pPr>
              <a:r>
                <a:rPr lang="fr-FR" dirty="0">
                  <a:solidFill>
                    <a:schemeClr val="tx1"/>
                  </a:solidFill>
                  <a:latin typeface="Roboto" panose="02000000000000000000" pitchFamily="2" charset="0"/>
                  <a:ea typeface="Roboto" panose="02000000000000000000" pitchFamily="2" charset="0"/>
                </a:rPr>
                <a:t>U</a:t>
              </a:r>
              <a:r>
                <a:rPr lang="fr-FR" b="0" i="0" dirty="0">
                  <a:solidFill>
                    <a:schemeClr val="tx1"/>
                  </a:solidFill>
                  <a:effectLst/>
                  <a:latin typeface="Roboto" panose="02000000000000000000" pitchFamily="2" charset="0"/>
                  <a:ea typeface="Roboto" panose="02000000000000000000" pitchFamily="2" charset="0"/>
                </a:rPr>
                <a:t>n sous-ensemble de l'IA, où la machine reproduit un comportement intelligent et apprend à mesure qu'elle est exposée à plus de données.</a:t>
              </a:r>
              <a:endParaRPr dirty="0">
                <a:solidFill>
                  <a:schemeClr val="tx1"/>
                </a:solidFill>
                <a:latin typeface="Roboto" panose="02000000000000000000" pitchFamily="2" charset="0"/>
                <a:ea typeface="Roboto" panose="02000000000000000000" pitchFamily="2" charset="0"/>
                <a:cs typeface="Roboto"/>
                <a:sym typeface="Roboto"/>
              </a:endParaRPr>
            </a:p>
          </p:txBody>
        </p:sp>
      </p:grpSp>
      <p:sp>
        <p:nvSpPr>
          <p:cNvPr id="2" name="Google Shape;333;p17">
            <a:extLst>
              <a:ext uri="{FF2B5EF4-FFF2-40B4-BE49-F238E27FC236}">
                <a16:creationId xmlns:a16="http://schemas.microsoft.com/office/drawing/2014/main" id="{88B7B58D-66DB-3D4A-473C-00B412B3CCB9}"/>
              </a:ext>
            </a:extLst>
          </p:cNvPr>
          <p:cNvSpPr/>
          <p:nvPr/>
        </p:nvSpPr>
        <p:spPr>
          <a:xfrm>
            <a:off x="1112303" y="3131068"/>
            <a:ext cx="3670622" cy="1953317"/>
          </a:xfrm>
          <a:prstGeom prst="roundRect">
            <a:avLst>
              <a:gd name="adj" fmla="val 16667"/>
            </a:avLst>
          </a:prstGeom>
          <a:solidFill>
            <a:srgbClr val="FF00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334;p17">
            <a:extLst>
              <a:ext uri="{FF2B5EF4-FFF2-40B4-BE49-F238E27FC236}">
                <a16:creationId xmlns:a16="http://schemas.microsoft.com/office/drawing/2014/main" id="{004F8904-6218-38B2-DB23-F628462686F4}"/>
              </a:ext>
            </a:extLst>
          </p:cNvPr>
          <p:cNvSpPr/>
          <p:nvPr/>
        </p:nvSpPr>
        <p:spPr>
          <a:xfrm>
            <a:off x="1096712" y="2808219"/>
            <a:ext cx="754190" cy="680219"/>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349;p17">
            <a:extLst>
              <a:ext uri="{FF2B5EF4-FFF2-40B4-BE49-F238E27FC236}">
                <a16:creationId xmlns:a16="http://schemas.microsoft.com/office/drawing/2014/main" id="{8874557F-367F-2602-811A-9562A9B07F49}"/>
              </a:ext>
            </a:extLst>
          </p:cNvPr>
          <p:cNvGrpSpPr/>
          <p:nvPr/>
        </p:nvGrpSpPr>
        <p:grpSpPr>
          <a:xfrm>
            <a:off x="1138233" y="3212537"/>
            <a:ext cx="3638332" cy="1133295"/>
            <a:chOff x="490776" y="2365892"/>
            <a:chExt cx="3785998" cy="1421500"/>
          </a:xfrm>
        </p:grpSpPr>
        <p:sp>
          <p:nvSpPr>
            <p:cNvPr id="13" name="Google Shape;350;p17">
              <a:extLst>
                <a:ext uri="{FF2B5EF4-FFF2-40B4-BE49-F238E27FC236}">
                  <a16:creationId xmlns:a16="http://schemas.microsoft.com/office/drawing/2014/main" id="{444D8DD2-F13C-6E71-3622-2B32E9984A47}"/>
                </a:ext>
              </a:extLst>
            </p:cNvPr>
            <p:cNvSpPr txBox="1"/>
            <p:nvPr/>
          </p:nvSpPr>
          <p:spPr>
            <a:xfrm>
              <a:off x="1540358" y="2365892"/>
              <a:ext cx="2114399" cy="3318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Deep learning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4" name="Google Shape;351;p17">
              <a:extLst>
                <a:ext uri="{FF2B5EF4-FFF2-40B4-BE49-F238E27FC236}">
                  <a16:creationId xmlns:a16="http://schemas.microsoft.com/office/drawing/2014/main" id="{83CF09BE-718D-6D3A-72E4-08D298087425}"/>
                </a:ext>
              </a:extLst>
            </p:cNvPr>
            <p:cNvSpPr txBox="1"/>
            <p:nvPr/>
          </p:nvSpPr>
          <p:spPr>
            <a:xfrm>
              <a:off x="490776" y="2653992"/>
              <a:ext cx="3785998" cy="1133400"/>
            </a:xfrm>
            <a:prstGeom prst="rect">
              <a:avLst/>
            </a:prstGeom>
            <a:noFill/>
            <a:ln>
              <a:noFill/>
            </a:ln>
          </p:spPr>
          <p:txBody>
            <a:bodyPr spcFirstLastPara="1" wrap="square" lIns="91425" tIns="91425" rIns="91425" bIns="91425" anchor="t" anchorCtr="0">
              <a:noAutofit/>
            </a:bodyPr>
            <a:lstStyle/>
            <a:p>
              <a:pPr marL="2540" lvl="0" algn="ctr" rtl="0">
                <a:spcBef>
                  <a:spcPts val="0"/>
                </a:spcBef>
                <a:spcAft>
                  <a:spcPts val="0"/>
                </a:spcAft>
                <a:buSzPts val="1400"/>
              </a:pPr>
              <a:r>
                <a:rPr lang="fr-FR" dirty="0">
                  <a:solidFill>
                    <a:schemeClr val="tx1"/>
                  </a:solidFill>
                  <a:latin typeface="Roboto" panose="02000000000000000000" pitchFamily="2" charset="0"/>
                  <a:ea typeface="Roboto" panose="02000000000000000000" pitchFamily="2" charset="0"/>
                </a:rPr>
                <a:t>U</a:t>
              </a:r>
              <a:r>
                <a:rPr lang="fr-FR" b="0" i="0" dirty="0">
                  <a:solidFill>
                    <a:schemeClr val="tx1"/>
                  </a:solidFill>
                  <a:effectLst/>
                  <a:latin typeface="Roboto" panose="02000000000000000000" pitchFamily="2" charset="0"/>
                  <a:ea typeface="Roboto" panose="02000000000000000000" pitchFamily="2" charset="0"/>
                </a:rPr>
                <a:t>n sous-ensemble du Machine Learning, caractérisé par l'amélioration de la performance à mesure qu'il est exposé à plus de données, en se concentrant spécifiquement sur les algorithmes à réseaux neuronaux multicouches</a:t>
              </a:r>
            </a:p>
            <a:p>
              <a:pPr marL="2540" algn="ctr">
                <a:buSzPts val="1400"/>
              </a:pPr>
              <a:r>
                <a:rPr lang="fr-FR" b="0" i="0" dirty="0">
                  <a:solidFill>
                    <a:schemeClr val="tx1"/>
                  </a:solidFill>
                  <a:effectLst/>
                  <a:latin typeface="Roboto" panose="02000000000000000000" pitchFamily="2" charset="0"/>
                  <a:ea typeface="Roboto" panose="02000000000000000000" pitchFamily="2" charset="0"/>
                </a:rPr>
                <a:t>(Deep neural networks).</a:t>
              </a:r>
              <a:endParaRPr lang="fr-FR" dirty="0">
                <a:solidFill>
                  <a:schemeClr val="tx1"/>
                </a:solidFill>
                <a:latin typeface="Roboto" panose="02000000000000000000" pitchFamily="2" charset="0"/>
                <a:ea typeface="Roboto" panose="02000000000000000000" pitchFamily="2" charset="0"/>
                <a:cs typeface="Roboto"/>
                <a:sym typeface="Roboto"/>
              </a:endParaRPr>
            </a:p>
            <a:p>
              <a:pPr marL="2540" lvl="0" algn="ctr" rtl="0">
                <a:spcBef>
                  <a:spcPts val="0"/>
                </a:spcBef>
                <a:spcAft>
                  <a:spcPts val="0"/>
                </a:spcAft>
                <a:buSzPts val="1400"/>
              </a:pPr>
              <a:endParaRPr dirty="0">
                <a:solidFill>
                  <a:schemeClr val="tx1"/>
                </a:solidFill>
                <a:latin typeface="Roboto" panose="02000000000000000000" pitchFamily="2" charset="0"/>
                <a:ea typeface="Roboto" panose="02000000000000000000" pitchFamily="2" charset="0"/>
                <a:cs typeface="Roboto"/>
                <a:sym typeface="Roboto"/>
              </a:endParaRPr>
            </a:p>
          </p:txBody>
        </p:sp>
      </p:grpSp>
      <p:grpSp>
        <p:nvGrpSpPr>
          <p:cNvPr id="15" name="Google Shape;762;p23">
            <a:extLst>
              <a:ext uri="{FF2B5EF4-FFF2-40B4-BE49-F238E27FC236}">
                <a16:creationId xmlns:a16="http://schemas.microsoft.com/office/drawing/2014/main" id="{43EBEC31-87E4-FE3D-0324-2C15B1B82310}"/>
              </a:ext>
            </a:extLst>
          </p:cNvPr>
          <p:cNvGrpSpPr/>
          <p:nvPr/>
        </p:nvGrpSpPr>
        <p:grpSpPr>
          <a:xfrm>
            <a:off x="1195421" y="2946470"/>
            <a:ext cx="587953" cy="366512"/>
            <a:chOff x="3204349" y="4054012"/>
            <a:chExt cx="370978" cy="361187"/>
          </a:xfrm>
        </p:grpSpPr>
        <p:sp>
          <p:nvSpPr>
            <p:cNvPr id="16" name="Google Shape;763;p23">
              <a:extLst>
                <a:ext uri="{FF2B5EF4-FFF2-40B4-BE49-F238E27FC236}">
                  <a16:creationId xmlns:a16="http://schemas.microsoft.com/office/drawing/2014/main" id="{2BE71233-2CB1-3F78-2A6A-17832D12835F}"/>
                </a:ext>
              </a:extLst>
            </p:cNvPr>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64;p23">
              <a:extLst>
                <a:ext uri="{FF2B5EF4-FFF2-40B4-BE49-F238E27FC236}">
                  <a16:creationId xmlns:a16="http://schemas.microsoft.com/office/drawing/2014/main" id="{0DD0A1F5-6C7C-6F5F-A68D-D38427C7C833}"/>
                </a:ext>
              </a:extLst>
            </p:cNvPr>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65;p23">
              <a:extLst>
                <a:ext uri="{FF2B5EF4-FFF2-40B4-BE49-F238E27FC236}">
                  <a16:creationId xmlns:a16="http://schemas.microsoft.com/office/drawing/2014/main" id="{5BE0E102-27F8-B907-26B9-FB61A371F0C8}"/>
                </a:ext>
              </a:extLst>
            </p:cNvPr>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66;p23">
              <a:extLst>
                <a:ext uri="{FF2B5EF4-FFF2-40B4-BE49-F238E27FC236}">
                  <a16:creationId xmlns:a16="http://schemas.microsoft.com/office/drawing/2014/main" id="{0FFAC29F-132F-D2A0-BA7C-C6EAA3EC1968}"/>
                </a:ext>
              </a:extLst>
            </p:cNvPr>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744;p23">
            <a:extLst>
              <a:ext uri="{FF2B5EF4-FFF2-40B4-BE49-F238E27FC236}">
                <a16:creationId xmlns:a16="http://schemas.microsoft.com/office/drawing/2014/main" id="{CE4723B6-FFC0-38A9-962F-854A5BF2A3FF}"/>
              </a:ext>
            </a:extLst>
          </p:cNvPr>
          <p:cNvSpPr/>
          <p:nvPr/>
        </p:nvSpPr>
        <p:spPr>
          <a:xfrm>
            <a:off x="5383478" y="139980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745;p23">
            <a:extLst>
              <a:ext uri="{FF2B5EF4-FFF2-40B4-BE49-F238E27FC236}">
                <a16:creationId xmlns:a16="http://schemas.microsoft.com/office/drawing/2014/main" id="{388A810B-8EC4-400D-1898-5455866ADF73}"/>
              </a:ext>
            </a:extLst>
          </p:cNvPr>
          <p:cNvSpPr/>
          <p:nvPr/>
        </p:nvSpPr>
        <p:spPr>
          <a:xfrm>
            <a:off x="5845403" y="232380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746;p23">
            <a:extLst>
              <a:ext uri="{FF2B5EF4-FFF2-40B4-BE49-F238E27FC236}">
                <a16:creationId xmlns:a16="http://schemas.microsoft.com/office/drawing/2014/main" id="{AD4C2181-0617-7B06-0CC8-0729F69F7298}"/>
              </a:ext>
            </a:extLst>
          </p:cNvPr>
          <p:cNvSpPr txBox="1"/>
          <p:nvPr/>
        </p:nvSpPr>
        <p:spPr>
          <a:xfrm>
            <a:off x="6536153" y="166560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Artificial intelligence</a:t>
            </a:r>
            <a:endParaRPr sz="1800" b="1" dirty="0">
              <a:solidFill>
                <a:schemeClr val="dk1"/>
              </a:solidFill>
              <a:latin typeface="Fira Sans Extra Condensed"/>
              <a:ea typeface="Fira Sans Extra Condensed"/>
              <a:cs typeface="Fira Sans Extra Condensed"/>
              <a:sym typeface="Fira Sans Extra Condensed"/>
            </a:endParaRPr>
          </a:p>
        </p:txBody>
      </p:sp>
      <p:sp>
        <p:nvSpPr>
          <p:cNvPr id="323" name="Google Shape;747;p23">
            <a:extLst>
              <a:ext uri="{FF2B5EF4-FFF2-40B4-BE49-F238E27FC236}">
                <a16:creationId xmlns:a16="http://schemas.microsoft.com/office/drawing/2014/main" id="{FD4A90DD-5495-B149-F336-4B8B98CC0661}"/>
              </a:ext>
            </a:extLst>
          </p:cNvPr>
          <p:cNvSpPr txBox="1"/>
          <p:nvPr/>
        </p:nvSpPr>
        <p:spPr>
          <a:xfrm>
            <a:off x="6536153" y="279979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Machine learning</a:t>
            </a:r>
            <a:endParaRPr sz="1800" b="1" dirty="0">
              <a:solidFill>
                <a:schemeClr val="dk1"/>
              </a:solidFill>
              <a:latin typeface="Fira Sans Extra Condensed"/>
              <a:ea typeface="Fira Sans Extra Condensed"/>
              <a:cs typeface="Fira Sans Extra Condensed"/>
              <a:sym typeface="Fira Sans Extra Condensed"/>
            </a:endParaRPr>
          </a:p>
        </p:txBody>
      </p:sp>
      <p:sp>
        <p:nvSpPr>
          <p:cNvPr id="324" name="Google Shape;748;p23">
            <a:extLst>
              <a:ext uri="{FF2B5EF4-FFF2-40B4-BE49-F238E27FC236}">
                <a16:creationId xmlns:a16="http://schemas.microsoft.com/office/drawing/2014/main" id="{10A0D1B1-7348-1DFF-6224-C222E632C099}"/>
              </a:ext>
            </a:extLst>
          </p:cNvPr>
          <p:cNvSpPr/>
          <p:nvPr/>
        </p:nvSpPr>
        <p:spPr>
          <a:xfrm>
            <a:off x="6431238" y="349545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749;p23">
            <a:extLst>
              <a:ext uri="{FF2B5EF4-FFF2-40B4-BE49-F238E27FC236}">
                <a16:creationId xmlns:a16="http://schemas.microsoft.com/office/drawing/2014/main" id="{B308923C-928B-2144-9D2B-5B2651110022}"/>
              </a:ext>
            </a:extLst>
          </p:cNvPr>
          <p:cNvSpPr txBox="1"/>
          <p:nvPr/>
        </p:nvSpPr>
        <p:spPr>
          <a:xfrm>
            <a:off x="6536153" y="394024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Deep learning</a:t>
            </a:r>
            <a:endParaRPr sz="1800" b="1" dirty="0">
              <a:solidFill>
                <a:schemeClr val="dk1"/>
              </a:solidFill>
              <a:latin typeface="Fira Sans Extra Condensed"/>
              <a:ea typeface="Fira Sans Extra Condensed"/>
              <a:cs typeface="Fira Sans Extra Condensed"/>
              <a:sym typeface="Fira Sans Extra Condensed"/>
            </a:endParaRPr>
          </a:p>
        </p:txBody>
      </p:sp>
      <p:sp>
        <p:nvSpPr>
          <p:cNvPr id="326" name="Google Shape;1858;p37">
            <a:extLst>
              <a:ext uri="{FF2B5EF4-FFF2-40B4-BE49-F238E27FC236}">
                <a16:creationId xmlns:a16="http://schemas.microsoft.com/office/drawing/2014/main" id="{950B3824-4418-F1CD-D1B9-2A8AF90A501E}"/>
              </a:ext>
            </a:extLst>
          </p:cNvPr>
          <p:cNvSpPr txBox="1">
            <a:spLocks noGrp="1"/>
          </p:cNvSpPr>
          <p:nvPr>
            <p:ph type="title"/>
          </p:nvPr>
        </p:nvSpPr>
        <p:spPr>
          <a:xfrm>
            <a:off x="5659511" y="349970"/>
            <a:ext cx="3657599" cy="37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200" b="1" dirty="0">
                <a:latin typeface="Fira Sans Extra Condensed"/>
                <a:ea typeface="Fira Sans Extra Condensed"/>
                <a:cs typeface="Fira Sans Extra Condensed"/>
                <a:sym typeface="Fira Sans Extra Condensed"/>
              </a:rPr>
              <a:t>D</a:t>
            </a:r>
            <a:r>
              <a:rPr lang="en-US" sz="3200" b="1" dirty="0">
                <a:solidFill>
                  <a:srgbClr val="000000"/>
                </a:solidFill>
                <a:latin typeface="Fira Sans Extra Condensed"/>
                <a:ea typeface="Fira Sans Extra Condensed"/>
                <a:cs typeface="Fira Sans Extra Condensed"/>
                <a:sym typeface="Fira Sans Extra Condensed"/>
              </a:rPr>
              <a:t>ifference entre </a:t>
            </a:r>
            <a:br>
              <a:rPr lang="en-US" sz="3200" b="1" dirty="0">
                <a:solidFill>
                  <a:srgbClr val="000000"/>
                </a:solidFill>
                <a:latin typeface="Fira Sans Extra Condensed"/>
                <a:ea typeface="Fira Sans Extra Condensed"/>
                <a:cs typeface="Fira Sans Extra Condensed"/>
                <a:sym typeface="Fira Sans Extra Condensed"/>
              </a:rPr>
            </a:br>
            <a:r>
              <a:rPr lang="fr-FR" sz="3200" b="1" dirty="0">
                <a:latin typeface="Fira Sans Extra Condensed"/>
                <a:ea typeface="Fira Sans Extra Condensed"/>
                <a:cs typeface="Fira Sans Extra Condensed"/>
                <a:sym typeface="Fira Sans Extra Condensed"/>
              </a:rPr>
              <a:t>( </a:t>
            </a:r>
            <a:r>
              <a:rPr lang="fr-FR" sz="3200" b="1" dirty="0">
                <a:solidFill>
                  <a:srgbClr val="000000"/>
                </a:solidFill>
                <a:latin typeface="Fira Sans Extra Condensed"/>
                <a:ea typeface="Fira Sans Extra Condensed"/>
                <a:cs typeface="Fira Sans Extra Condensed"/>
                <a:sym typeface="Fira Sans Extra Condensed"/>
              </a:rPr>
              <a:t>ML DL AI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6" name="Google Shape;1856;p37"/>
          <p:cNvSpPr/>
          <p:nvPr/>
        </p:nvSpPr>
        <p:spPr>
          <a:xfrm>
            <a:off x="3295976" y="1307817"/>
            <a:ext cx="3064947" cy="3414407"/>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7"/>
          <p:cNvSpPr/>
          <p:nvPr/>
        </p:nvSpPr>
        <p:spPr>
          <a:xfrm>
            <a:off x="96959" y="1317619"/>
            <a:ext cx="3064947" cy="3414406"/>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7"/>
          <p:cNvSpPr txBox="1">
            <a:spLocks noGrp="1"/>
          </p:cNvSpPr>
          <p:nvPr>
            <p:ph type="title"/>
          </p:nvPr>
        </p:nvSpPr>
        <p:spPr>
          <a:xfrm>
            <a:off x="-818836" y="29231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Types de Machine Learning</a:t>
            </a:r>
            <a:endParaRPr dirty="0"/>
          </a:p>
        </p:txBody>
      </p:sp>
      <p:sp>
        <p:nvSpPr>
          <p:cNvPr id="1859" name="Google Shape;1859;p37"/>
          <p:cNvSpPr/>
          <p:nvPr/>
        </p:nvSpPr>
        <p:spPr>
          <a:xfrm>
            <a:off x="96959" y="1048144"/>
            <a:ext cx="3064947"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7"/>
          <p:cNvSpPr/>
          <p:nvPr/>
        </p:nvSpPr>
        <p:spPr>
          <a:xfrm>
            <a:off x="3295964" y="1038343"/>
            <a:ext cx="3064947"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62" name="Google Shape;1862;p37"/>
          <p:cNvGrpSpPr/>
          <p:nvPr/>
        </p:nvGrpSpPr>
        <p:grpSpPr>
          <a:xfrm>
            <a:off x="269537" y="1144435"/>
            <a:ext cx="2645653" cy="3502015"/>
            <a:chOff x="625834" y="697728"/>
            <a:chExt cx="2303441" cy="3502015"/>
          </a:xfrm>
        </p:grpSpPr>
        <p:sp>
          <p:nvSpPr>
            <p:cNvPr id="1863" name="Google Shape;1863;p37"/>
            <p:cNvSpPr txBox="1"/>
            <p:nvPr/>
          </p:nvSpPr>
          <p:spPr>
            <a:xfrm>
              <a:off x="625834" y="697728"/>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Supervised learning</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1864" name="Google Shape;1864;p37"/>
            <p:cNvGrpSpPr/>
            <p:nvPr/>
          </p:nvGrpSpPr>
          <p:grpSpPr>
            <a:xfrm>
              <a:off x="688834" y="2125043"/>
              <a:ext cx="2240441" cy="1337707"/>
              <a:chOff x="695359" y="2453168"/>
              <a:chExt cx="2240441" cy="1337707"/>
            </a:xfrm>
          </p:grpSpPr>
          <p:sp>
            <p:nvSpPr>
              <p:cNvPr id="1865" name="Google Shape;1865;p37"/>
              <p:cNvSpPr txBox="1"/>
              <p:nvPr/>
            </p:nvSpPr>
            <p:spPr>
              <a:xfrm>
                <a:off x="695359" y="245316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Classification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866" name="Google Shape;1866;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fr-FR" dirty="0">
                    <a:latin typeface="Roboto"/>
                    <a:ea typeface="Roboto"/>
                    <a:cs typeface="Roboto"/>
                    <a:sym typeface="Roboto"/>
                  </a:rPr>
                  <a:t>Fraud detection</a:t>
                </a:r>
              </a:p>
              <a:p>
                <a:pPr marL="320040" lvl="0" indent="-317500" algn="l" rtl="0">
                  <a:spcBef>
                    <a:spcPts val="0"/>
                  </a:spcBef>
                  <a:spcAft>
                    <a:spcPts val="0"/>
                  </a:spcAft>
                  <a:buSzPts val="1400"/>
                  <a:buFont typeface="Roboto"/>
                  <a:buChar char="●"/>
                </a:pPr>
                <a:r>
                  <a:rPr lang="fr-FR" dirty="0">
                    <a:latin typeface="Roboto"/>
                    <a:ea typeface="Roboto"/>
                    <a:cs typeface="Roboto"/>
                    <a:sym typeface="Roboto"/>
                  </a:rPr>
                  <a:t>Email spam detection</a:t>
                </a:r>
              </a:p>
              <a:p>
                <a:pPr marL="320040" lvl="0" indent="-317500" algn="l" rtl="0">
                  <a:spcBef>
                    <a:spcPts val="0"/>
                  </a:spcBef>
                  <a:spcAft>
                    <a:spcPts val="0"/>
                  </a:spcAft>
                  <a:buSzPts val="1400"/>
                  <a:buFont typeface="Roboto"/>
                  <a:buChar char="●"/>
                </a:pPr>
                <a:r>
                  <a:rPr lang="en" dirty="0">
                    <a:latin typeface="Roboto"/>
                    <a:ea typeface="Roboto"/>
                    <a:cs typeface="Roboto"/>
                    <a:sym typeface="Roboto"/>
                  </a:rPr>
                  <a:t>Diagnostics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Image classification</a:t>
                </a:r>
                <a:endParaRPr dirty="0">
                  <a:latin typeface="Roboto"/>
                  <a:ea typeface="Roboto"/>
                  <a:cs typeface="Roboto"/>
                  <a:sym typeface="Roboto"/>
                </a:endParaRPr>
              </a:p>
            </p:txBody>
          </p:sp>
        </p:grpSp>
        <p:grpSp>
          <p:nvGrpSpPr>
            <p:cNvPr id="1867" name="Google Shape;1867;p37"/>
            <p:cNvGrpSpPr/>
            <p:nvPr/>
          </p:nvGrpSpPr>
          <p:grpSpPr>
            <a:xfrm>
              <a:off x="688834" y="3350861"/>
              <a:ext cx="2240441" cy="848882"/>
              <a:chOff x="695359" y="2039036"/>
              <a:chExt cx="2240441" cy="848882"/>
            </a:xfrm>
          </p:grpSpPr>
          <p:sp>
            <p:nvSpPr>
              <p:cNvPr id="1868" name="Google Shape;1868;p37"/>
              <p:cNvSpPr txBox="1"/>
              <p:nvPr/>
            </p:nvSpPr>
            <p:spPr>
              <a:xfrm>
                <a:off x="695359" y="203903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Regression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869" name="Google Shape;1869;p37"/>
              <p:cNvSpPr txBox="1"/>
              <p:nvPr/>
            </p:nvSpPr>
            <p:spPr>
              <a:xfrm>
                <a:off x="695400" y="2327218"/>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dirty="0">
                    <a:latin typeface="Roboto"/>
                    <a:ea typeface="Roboto"/>
                    <a:cs typeface="Roboto"/>
                    <a:sym typeface="Roboto"/>
                  </a:rPr>
                  <a:t>Risk assessment</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Score prediction</a:t>
                </a:r>
                <a:endParaRPr dirty="0">
                  <a:latin typeface="Roboto"/>
                  <a:ea typeface="Roboto"/>
                  <a:cs typeface="Roboto"/>
                  <a:sym typeface="Roboto"/>
                </a:endParaRPr>
              </a:p>
            </p:txBody>
          </p:sp>
        </p:grpSp>
      </p:grpSp>
      <p:grpSp>
        <p:nvGrpSpPr>
          <p:cNvPr id="1870" name="Google Shape;1870;p37"/>
          <p:cNvGrpSpPr/>
          <p:nvPr/>
        </p:nvGrpSpPr>
        <p:grpSpPr>
          <a:xfrm>
            <a:off x="3538394" y="1132113"/>
            <a:ext cx="2573295" cy="3488469"/>
            <a:chOff x="3451783" y="644276"/>
            <a:chExt cx="2240442" cy="3488469"/>
          </a:xfrm>
        </p:grpSpPr>
        <p:sp>
          <p:nvSpPr>
            <p:cNvPr id="1871" name="Google Shape;1871;p37"/>
            <p:cNvSpPr txBox="1"/>
            <p:nvPr/>
          </p:nvSpPr>
          <p:spPr>
            <a:xfrm>
              <a:off x="3451825" y="644276"/>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Unsupervised learning</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1872" name="Google Shape;1872;p37"/>
            <p:cNvGrpSpPr/>
            <p:nvPr/>
          </p:nvGrpSpPr>
          <p:grpSpPr>
            <a:xfrm>
              <a:off x="3451783" y="2079529"/>
              <a:ext cx="2240442" cy="1383221"/>
              <a:chOff x="695358" y="2407654"/>
              <a:chExt cx="2240442" cy="1383221"/>
            </a:xfrm>
          </p:grpSpPr>
          <p:sp>
            <p:nvSpPr>
              <p:cNvPr id="1873" name="Google Shape;1873;p37"/>
              <p:cNvSpPr txBox="1"/>
              <p:nvPr/>
            </p:nvSpPr>
            <p:spPr>
              <a:xfrm>
                <a:off x="695358" y="2407654"/>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rgbClr val="000000"/>
                    </a:solidFill>
                    <a:latin typeface="Fira Sans Extra Condensed"/>
                    <a:ea typeface="Fira Sans Extra Condensed"/>
                    <a:cs typeface="Fira Sans Extra Condensed"/>
                    <a:sym typeface="Fira Sans Extra Condensed"/>
                  </a:rPr>
                  <a:t>Reduction</a:t>
                </a:r>
              </a:p>
            </p:txBody>
          </p:sp>
          <p:sp>
            <p:nvSpPr>
              <p:cNvPr id="1874" name="Google Shape;1874;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dirty="0">
                    <a:latin typeface="Roboto"/>
                    <a:ea typeface="Roboto"/>
                    <a:cs typeface="Roboto"/>
                    <a:sym typeface="Roboto"/>
                  </a:rPr>
                  <a:t>Text mining</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Data visualization</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Face detection</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Voice detection</a:t>
                </a:r>
                <a:endParaRPr dirty="0">
                  <a:latin typeface="Roboto"/>
                  <a:ea typeface="Roboto"/>
                  <a:cs typeface="Roboto"/>
                  <a:sym typeface="Roboto"/>
                </a:endParaRPr>
              </a:p>
            </p:txBody>
          </p:sp>
        </p:grpSp>
        <p:grpSp>
          <p:nvGrpSpPr>
            <p:cNvPr id="1875" name="Google Shape;1875;p37"/>
            <p:cNvGrpSpPr/>
            <p:nvPr/>
          </p:nvGrpSpPr>
          <p:grpSpPr>
            <a:xfrm>
              <a:off x="3451783" y="3296850"/>
              <a:ext cx="2240400" cy="835895"/>
              <a:chOff x="695358" y="1985025"/>
              <a:chExt cx="2240400" cy="835895"/>
            </a:xfrm>
          </p:grpSpPr>
          <p:sp>
            <p:nvSpPr>
              <p:cNvPr id="1876" name="Google Shape;1876;p37"/>
              <p:cNvSpPr txBox="1"/>
              <p:nvPr/>
            </p:nvSpPr>
            <p:spPr>
              <a:xfrm>
                <a:off x="695358" y="1985025"/>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rgbClr val="000000"/>
                    </a:solidFill>
                    <a:latin typeface="Fira Sans Extra Condensed"/>
                    <a:ea typeface="Fira Sans Extra Condensed"/>
                    <a:cs typeface="Fira Sans Extra Condensed"/>
                    <a:sym typeface="Fira Sans Extra Condensed"/>
                  </a:rPr>
                  <a:t>Clustering</a:t>
                </a:r>
              </a:p>
            </p:txBody>
          </p:sp>
          <p:sp>
            <p:nvSpPr>
              <p:cNvPr id="1877" name="Google Shape;1877;p37"/>
              <p:cNvSpPr txBox="1"/>
              <p:nvPr/>
            </p:nvSpPr>
            <p:spPr>
              <a:xfrm>
                <a:off x="695358" y="2260220"/>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dirty="0">
                    <a:latin typeface="Roboto"/>
                    <a:ea typeface="Roboto"/>
                    <a:cs typeface="Roboto"/>
                    <a:sym typeface="Roboto"/>
                  </a:rPr>
                  <a:t>City planning</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Targeted marketing</a:t>
                </a:r>
                <a:endParaRPr dirty="0">
                  <a:latin typeface="Roboto"/>
                  <a:ea typeface="Roboto"/>
                  <a:cs typeface="Roboto"/>
                  <a:sym typeface="Roboto"/>
                </a:endParaRPr>
              </a:p>
            </p:txBody>
          </p:sp>
        </p:grpSp>
      </p:grpSp>
      <p:sp>
        <p:nvSpPr>
          <p:cNvPr id="3" name="Google Shape;1866;p37">
            <a:extLst>
              <a:ext uri="{FF2B5EF4-FFF2-40B4-BE49-F238E27FC236}">
                <a16:creationId xmlns:a16="http://schemas.microsoft.com/office/drawing/2014/main" id="{BF32E0E3-FE90-194E-D4D0-2BF86755A308}"/>
              </a:ext>
            </a:extLst>
          </p:cNvPr>
          <p:cNvSpPr txBox="1"/>
          <p:nvPr/>
        </p:nvSpPr>
        <p:spPr>
          <a:xfrm>
            <a:off x="233333" y="1795306"/>
            <a:ext cx="2645653" cy="560700"/>
          </a:xfrm>
          <a:prstGeom prst="rect">
            <a:avLst/>
          </a:prstGeom>
          <a:noFill/>
          <a:ln>
            <a:noFill/>
          </a:ln>
        </p:spPr>
        <p:txBody>
          <a:bodyPr spcFirstLastPara="1" wrap="square" lIns="91425" tIns="91425" rIns="91425" bIns="91425" anchor="t" anchorCtr="0">
            <a:noAutofit/>
          </a:bodyPr>
          <a:lstStyle/>
          <a:p>
            <a:pPr marL="2540" lvl="0" algn="ctr" rtl="0">
              <a:spcBef>
                <a:spcPts val="0"/>
              </a:spcBef>
              <a:spcAft>
                <a:spcPts val="0"/>
              </a:spcAft>
              <a:buSzPts val="1400"/>
            </a:pPr>
            <a:r>
              <a:rPr lang="fr-FR" dirty="0">
                <a:solidFill>
                  <a:schemeClr val="tx1">
                    <a:lumMod val="95000"/>
                    <a:lumOff val="5000"/>
                  </a:schemeClr>
                </a:solidFill>
                <a:latin typeface="Roboto" panose="02000000000000000000" pitchFamily="2" charset="0"/>
                <a:ea typeface="Roboto" panose="02000000000000000000" pitchFamily="2" charset="0"/>
              </a:rPr>
              <a:t>V</a:t>
            </a:r>
            <a:r>
              <a:rPr lang="fr-FR" b="0" i="0" dirty="0">
                <a:solidFill>
                  <a:schemeClr val="tx1">
                    <a:lumMod val="95000"/>
                    <a:lumOff val="5000"/>
                  </a:schemeClr>
                </a:solidFill>
                <a:effectLst/>
                <a:latin typeface="Roboto" panose="02000000000000000000" pitchFamily="2" charset="0"/>
                <a:ea typeface="Roboto" panose="02000000000000000000" pitchFamily="2" charset="0"/>
              </a:rPr>
              <a:t>ise à prédire une étiquette ou une catégorie spécifique pour les données.</a:t>
            </a:r>
            <a:endParaRPr dirty="0">
              <a:solidFill>
                <a:schemeClr val="tx1">
                  <a:lumMod val="95000"/>
                  <a:lumOff val="5000"/>
                </a:schemeClr>
              </a:solidFill>
              <a:latin typeface="Roboto" panose="02000000000000000000" pitchFamily="2" charset="0"/>
              <a:ea typeface="Roboto" panose="02000000000000000000" pitchFamily="2" charset="0"/>
              <a:cs typeface="Roboto"/>
              <a:sym typeface="Roboto"/>
            </a:endParaRPr>
          </a:p>
        </p:txBody>
      </p:sp>
      <p:sp>
        <p:nvSpPr>
          <p:cNvPr id="5" name="Google Shape;1866;p37">
            <a:extLst>
              <a:ext uri="{FF2B5EF4-FFF2-40B4-BE49-F238E27FC236}">
                <a16:creationId xmlns:a16="http://schemas.microsoft.com/office/drawing/2014/main" id="{DCCE059F-272E-67E1-80FE-ACEB75864348}"/>
              </a:ext>
            </a:extLst>
          </p:cNvPr>
          <p:cNvSpPr txBox="1"/>
          <p:nvPr/>
        </p:nvSpPr>
        <p:spPr>
          <a:xfrm>
            <a:off x="3403762" y="1734816"/>
            <a:ext cx="2858673" cy="560700"/>
          </a:xfrm>
          <a:prstGeom prst="rect">
            <a:avLst/>
          </a:prstGeom>
          <a:noFill/>
          <a:ln>
            <a:noFill/>
          </a:ln>
        </p:spPr>
        <p:txBody>
          <a:bodyPr spcFirstLastPara="1" wrap="square" lIns="91425" tIns="91425" rIns="91425" bIns="91425" anchor="t" anchorCtr="0">
            <a:noAutofit/>
          </a:bodyPr>
          <a:lstStyle/>
          <a:p>
            <a:pPr marL="2540" lvl="0" algn="ctr" rtl="0">
              <a:spcBef>
                <a:spcPts val="0"/>
              </a:spcBef>
              <a:spcAft>
                <a:spcPts val="0"/>
              </a:spcAft>
              <a:buSzPts val="1400"/>
            </a:pPr>
            <a:r>
              <a:rPr lang="fr-FR" dirty="0">
                <a:solidFill>
                  <a:schemeClr val="tx1">
                    <a:lumMod val="95000"/>
                    <a:lumOff val="5000"/>
                  </a:schemeClr>
                </a:solidFill>
                <a:latin typeface="Roboto" panose="02000000000000000000" pitchFamily="2" charset="0"/>
                <a:ea typeface="Roboto" panose="02000000000000000000" pitchFamily="2" charset="0"/>
              </a:rPr>
              <a:t>C</a:t>
            </a:r>
            <a:r>
              <a:rPr lang="fr-FR" b="0" i="0" dirty="0">
                <a:solidFill>
                  <a:schemeClr val="tx1">
                    <a:lumMod val="95000"/>
                    <a:lumOff val="5000"/>
                  </a:schemeClr>
                </a:solidFill>
                <a:effectLst/>
                <a:latin typeface="Roboto" panose="02000000000000000000" pitchFamily="2" charset="0"/>
                <a:ea typeface="Roboto" panose="02000000000000000000" pitchFamily="2" charset="0"/>
              </a:rPr>
              <a:t>herche à trouver des structures sous-jacentes dans les données sans étiquette.</a:t>
            </a:r>
            <a:endParaRPr dirty="0">
              <a:solidFill>
                <a:schemeClr val="tx1">
                  <a:lumMod val="95000"/>
                  <a:lumOff val="5000"/>
                </a:schemeClr>
              </a:solidFill>
              <a:latin typeface="Roboto" panose="02000000000000000000" pitchFamily="2" charset="0"/>
              <a:ea typeface="Roboto" panose="02000000000000000000" pitchFamily="2" charset="0"/>
              <a:cs typeface="Roboto"/>
              <a:sym typeface="Roboto"/>
            </a:endParaRPr>
          </a:p>
        </p:txBody>
      </p:sp>
      <p:grpSp>
        <p:nvGrpSpPr>
          <p:cNvPr id="6" name="Google Shape;869;p24">
            <a:extLst>
              <a:ext uri="{FF2B5EF4-FFF2-40B4-BE49-F238E27FC236}">
                <a16:creationId xmlns:a16="http://schemas.microsoft.com/office/drawing/2014/main" id="{EF7F410A-3590-1EC7-3C39-3DDBBF818896}"/>
              </a:ext>
            </a:extLst>
          </p:cNvPr>
          <p:cNvGrpSpPr/>
          <p:nvPr/>
        </p:nvGrpSpPr>
        <p:grpSpPr>
          <a:xfrm>
            <a:off x="6602778" y="1777303"/>
            <a:ext cx="2543656" cy="2132154"/>
            <a:chOff x="5921062" y="985385"/>
            <a:chExt cx="2543656" cy="2509313"/>
          </a:xfrm>
        </p:grpSpPr>
        <p:sp>
          <p:nvSpPr>
            <p:cNvPr id="7" name="Google Shape;870;p24">
              <a:extLst>
                <a:ext uri="{FF2B5EF4-FFF2-40B4-BE49-F238E27FC236}">
                  <a16:creationId xmlns:a16="http://schemas.microsoft.com/office/drawing/2014/main" id="{D0755B6B-C13E-6BE4-6ACF-02A0475A0057}"/>
                </a:ext>
              </a:extLst>
            </p:cNvPr>
            <p:cNvSpPr txBox="1"/>
            <p:nvPr/>
          </p:nvSpPr>
          <p:spPr>
            <a:xfrm>
              <a:off x="6483518" y="98538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Regression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8" name="Google Shape;871;p24">
              <a:extLst>
                <a:ext uri="{FF2B5EF4-FFF2-40B4-BE49-F238E27FC236}">
                  <a16:creationId xmlns:a16="http://schemas.microsoft.com/office/drawing/2014/main" id="{93368530-368B-840C-A157-083488723293}"/>
                </a:ext>
              </a:extLst>
            </p:cNvPr>
            <p:cNvSpPr txBox="1"/>
            <p:nvPr/>
          </p:nvSpPr>
          <p:spPr>
            <a:xfrm>
              <a:off x="5921062" y="1795445"/>
              <a:ext cx="2360874" cy="16992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0" i="0" dirty="0">
                  <a:solidFill>
                    <a:schemeClr val="tx1">
                      <a:lumMod val="95000"/>
                      <a:lumOff val="5000"/>
                    </a:schemeClr>
                  </a:solidFill>
                  <a:effectLst/>
                  <a:latin typeface="Roboto" panose="02000000000000000000" pitchFamily="2" charset="0"/>
                  <a:ea typeface="Roboto" panose="02000000000000000000" pitchFamily="2" charset="0"/>
                </a:rPr>
                <a:t>L'objectif de la régression est de créer un modèle mathématique qui puisse expliquer la relation entre les variables d'entrée et la variable de sortie, permettant ainsi de faire des prédictions sur la variable de sortie pour de nouvelles données.</a:t>
              </a:r>
              <a:endParaRPr dirty="0">
                <a:solidFill>
                  <a:schemeClr val="tx1">
                    <a:lumMod val="95000"/>
                    <a:lumOff val="5000"/>
                  </a:schemeClr>
                </a:solidFill>
                <a:latin typeface="Roboto" panose="02000000000000000000" pitchFamily="2" charset="0"/>
                <a:ea typeface="Roboto" panose="02000000000000000000" pitchFamily="2" charset="0"/>
                <a:cs typeface="Roboto"/>
                <a:sym typeface="Roboto"/>
              </a:endParaRPr>
            </a:p>
          </p:txBody>
        </p:sp>
      </p:grpSp>
      <p:sp>
        <p:nvSpPr>
          <p:cNvPr id="9" name="Google Shape;872;p24">
            <a:extLst>
              <a:ext uri="{FF2B5EF4-FFF2-40B4-BE49-F238E27FC236}">
                <a16:creationId xmlns:a16="http://schemas.microsoft.com/office/drawing/2014/main" id="{9341B802-BC9E-6AD2-F6DE-74EBA28F685D}"/>
              </a:ext>
            </a:extLst>
          </p:cNvPr>
          <p:cNvSpPr/>
          <p:nvPr/>
        </p:nvSpPr>
        <p:spPr>
          <a:xfrm>
            <a:off x="9388290" y="1939010"/>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828;p36">
            <a:extLst>
              <a:ext uri="{FF2B5EF4-FFF2-40B4-BE49-F238E27FC236}">
                <a16:creationId xmlns:a16="http://schemas.microsoft.com/office/drawing/2014/main" id="{97E3F66B-E7D7-34BC-98B4-E35483218B9C}"/>
              </a:ext>
            </a:extLst>
          </p:cNvPr>
          <p:cNvSpPr/>
          <p:nvPr/>
        </p:nvSpPr>
        <p:spPr>
          <a:xfrm>
            <a:off x="6690732" y="1765555"/>
            <a:ext cx="2183731" cy="254625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9" name="Google Shape;2259;p44"/>
          <p:cNvSpPr/>
          <p:nvPr/>
        </p:nvSpPr>
        <p:spPr>
          <a:xfrm>
            <a:off x="4870800" y="2138479"/>
            <a:ext cx="3819600" cy="2169600"/>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44"/>
          <p:cNvSpPr/>
          <p:nvPr/>
        </p:nvSpPr>
        <p:spPr>
          <a:xfrm>
            <a:off x="451175" y="2138479"/>
            <a:ext cx="3819600" cy="2169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61" name="Google Shape;2261;p44"/>
          <p:cNvGrpSpPr/>
          <p:nvPr/>
        </p:nvGrpSpPr>
        <p:grpSpPr>
          <a:xfrm>
            <a:off x="689359" y="2419230"/>
            <a:ext cx="3343229" cy="1488799"/>
            <a:chOff x="695359" y="2302076"/>
            <a:chExt cx="3343229" cy="1488799"/>
          </a:xfrm>
        </p:grpSpPr>
        <p:sp>
          <p:nvSpPr>
            <p:cNvPr id="2262"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Avantages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Capacité à traiter de grandes quantités de données</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Amélioration continue</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Nombreuses applications</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Identification des tendances</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Identification des motifs</a:t>
              </a:r>
              <a:endParaRPr dirty="0">
                <a:solidFill>
                  <a:schemeClr val="tx1">
                    <a:lumMod val="95000"/>
                    <a:lumOff val="5000"/>
                  </a:schemeClr>
                </a:solidFill>
                <a:latin typeface="Roboto" panose="02000000000000000000" pitchFamily="2" charset="0"/>
                <a:ea typeface="Roboto" panose="02000000000000000000" pitchFamily="2" charset="0"/>
                <a:cs typeface="Roboto"/>
                <a:sym typeface="Roboto"/>
              </a:endParaRPr>
            </a:p>
          </p:txBody>
        </p:sp>
      </p:grpSp>
      <p:grpSp>
        <p:nvGrpSpPr>
          <p:cNvPr id="2264" name="Google Shape;2264;p44"/>
          <p:cNvGrpSpPr/>
          <p:nvPr/>
        </p:nvGrpSpPr>
        <p:grpSpPr>
          <a:xfrm>
            <a:off x="5108996" y="2419230"/>
            <a:ext cx="3343204" cy="1488799"/>
            <a:chOff x="5114996" y="2302076"/>
            <a:chExt cx="3343204" cy="1488799"/>
          </a:xfrm>
        </p:grpSpPr>
        <p:sp>
          <p:nvSpPr>
            <p:cNvPr id="2265" name="Google Shape;2265;p44"/>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i="0" dirty="0">
                  <a:solidFill>
                    <a:schemeClr val="tx1">
                      <a:lumMod val="95000"/>
                      <a:lumOff val="5000"/>
                    </a:schemeClr>
                  </a:solidFill>
                  <a:effectLst/>
                  <a:latin typeface="Fira Sans Extra Condensed" panose="020B0503050000020004" pitchFamily="34" charset="0"/>
                </a:rPr>
                <a:t>Inconvénients</a:t>
              </a:r>
              <a:endParaRPr lang="fr-FR" sz="1800" b="1" dirty="0">
                <a:solidFill>
                  <a:schemeClr val="tx1">
                    <a:lumMod val="95000"/>
                    <a:lumOff val="5000"/>
                  </a:schemeClr>
                </a:solidFill>
                <a:latin typeface="Fira Sans Extra Condensed" panose="020B0503050000020004" pitchFamily="34" charset="0"/>
                <a:ea typeface="Fira Sans Extra Condensed"/>
                <a:cs typeface="Fira Sans Extra Condensed"/>
                <a:sym typeface="Fira Sans Extra Condensed"/>
              </a:endParaRPr>
            </a:p>
          </p:txBody>
        </p:sp>
        <p:sp>
          <p:nvSpPr>
            <p:cNvPr id="2266" name="Google Shape;2266;p44"/>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Besoin de données de haute qualité</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Interprétabilité limitée</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Chronophage</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Sensibilité aux biais et aux erreurs</a:t>
              </a:r>
            </a:p>
            <a:p>
              <a:pPr marL="320040" lvl="0" indent="-317500" algn="l" rtl="0">
                <a:spcBef>
                  <a:spcPts val="0"/>
                </a:spcBef>
                <a:spcAft>
                  <a:spcPts val="0"/>
                </a:spcAft>
                <a:buSzPts val="1400"/>
                <a:buFont typeface="Roboto"/>
                <a:buChar char="●"/>
              </a:pPr>
              <a:r>
                <a:rPr lang="fr-FR" i="0" dirty="0">
                  <a:solidFill>
                    <a:schemeClr val="tx1">
                      <a:lumMod val="95000"/>
                      <a:lumOff val="5000"/>
                    </a:schemeClr>
                  </a:solidFill>
                  <a:effectLst/>
                  <a:latin typeface="Roboto" panose="02000000000000000000" pitchFamily="2" charset="0"/>
                  <a:ea typeface="Roboto" panose="02000000000000000000" pitchFamily="2" charset="0"/>
                </a:rPr>
                <a:t>Complexité algorithmique</a:t>
              </a:r>
              <a:endParaRPr dirty="0">
                <a:solidFill>
                  <a:schemeClr val="tx1">
                    <a:lumMod val="95000"/>
                    <a:lumOff val="5000"/>
                  </a:schemeClr>
                </a:solidFill>
                <a:latin typeface="Roboto" panose="02000000000000000000" pitchFamily="2" charset="0"/>
                <a:ea typeface="Roboto" panose="02000000000000000000" pitchFamily="2" charset="0"/>
                <a:cs typeface="Roboto"/>
                <a:sym typeface="Roboto"/>
              </a:endParaRPr>
            </a:p>
          </p:txBody>
        </p:sp>
      </p:grpSp>
      <p:grpSp>
        <p:nvGrpSpPr>
          <p:cNvPr id="2267" name="Google Shape;2267;p44"/>
          <p:cNvGrpSpPr/>
          <p:nvPr/>
        </p:nvGrpSpPr>
        <p:grpSpPr>
          <a:xfrm>
            <a:off x="3702933" y="2334296"/>
            <a:ext cx="339253" cy="339253"/>
            <a:chOff x="1492675" y="4992125"/>
            <a:chExt cx="481825" cy="481825"/>
          </a:xfrm>
        </p:grpSpPr>
        <p:sp>
          <p:nvSpPr>
            <p:cNvPr id="2268" name="Google Shape;226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269" name="Google Shape;226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270" name="Google Shape;2270;p44"/>
          <p:cNvGrpSpPr/>
          <p:nvPr/>
        </p:nvGrpSpPr>
        <p:grpSpPr>
          <a:xfrm>
            <a:off x="8112950" y="2334296"/>
            <a:ext cx="339253" cy="339253"/>
            <a:chOff x="2085525" y="4992125"/>
            <a:chExt cx="481825" cy="481825"/>
          </a:xfrm>
        </p:grpSpPr>
        <p:sp>
          <p:nvSpPr>
            <p:cNvPr id="2271" name="Google Shape;2271;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272" name="Google Shape;2272;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273" name="Google Shape;2273;p44"/>
          <p:cNvSpPr/>
          <p:nvPr/>
        </p:nvSpPr>
        <p:spPr>
          <a:xfrm>
            <a:off x="1213200" y="776329"/>
            <a:ext cx="6717600" cy="5325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44"/>
          <p:cNvSpPr txBox="1"/>
          <p:nvPr/>
        </p:nvSpPr>
        <p:spPr>
          <a:xfrm>
            <a:off x="1377186" y="842342"/>
            <a:ext cx="5940077" cy="753509"/>
          </a:xfrm>
          <a:prstGeom prst="rect">
            <a:avLst/>
          </a:prstGeom>
          <a:noFill/>
          <a:ln>
            <a:noFill/>
          </a:ln>
        </p:spPr>
        <p:txBody>
          <a:bodyPr spcFirstLastPara="1" wrap="square" lIns="91425" tIns="91425" rIns="91425" bIns="91425" anchor="ctr" anchorCtr="0">
            <a:noAutofit/>
          </a:bodyPr>
          <a:lstStyle/>
          <a:p>
            <a:pPr algn="ctr"/>
            <a:r>
              <a:rPr lang="en" sz="2400" b="1" dirty="0">
                <a:solidFill>
                  <a:schemeClr val="dk1"/>
                </a:solidFill>
                <a:latin typeface="Fira Sans Extra Condensed"/>
                <a:ea typeface="Fira Sans Extra Condensed"/>
                <a:cs typeface="Fira Sans Extra Condensed"/>
                <a:sym typeface="Fira Sans Extra Condensed"/>
              </a:rPr>
              <a:t>Machine learning avantages &amp; </a:t>
            </a:r>
            <a:r>
              <a:rPr lang="fr-FR" sz="2400" b="1" i="0" dirty="0">
                <a:solidFill>
                  <a:schemeClr val="tx1">
                    <a:lumMod val="95000"/>
                    <a:lumOff val="5000"/>
                  </a:schemeClr>
                </a:solidFill>
                <a:effectLst/>
                <a:latin typeface="Fira Sans Extra Condensed" panose="020B0503050000020004" pitchFamily="34" charset="0"/>
              </a:rPr>
              <a:t>Inconvénients</a:t>
            </a:r>
            <a:endParaRPr lang="fr-FR" sz="2400" b="1" dirty="0">
              <a:solidFill>
                <a:schemeClr val="tx1">
                  <a:lumMod val="95000"/>
                  <a:lumOff val="5000"/>
                </a:schemeClr>
              </a:solidFill>
              <a:latin typeface="Fira Sans Extra Condensed" panose="020B0503050000020004" pitchFamily="34" charset="0"/>
              <a:ea typeface="Fira Sans Extra Condensed"/>
              <a:cs typeface="Fira Sans Extra Condensed"/>
              <a:sym typeface="Fira Sans Extra Condensed"/>
            </a:endParaRPr>
          </a:p>
          <a:p>
            <a:pPr marL="0" lvl="0" indent="0" algn="ctr" rtl="0">
              <a:spcBef>
                <a:spcPts val="0"/>
              </a:spcBef>
              <a:spcAft>
                <a:spcPts val="0"/>
              </a:spcAft>
              <a:buNone/>
            </a:pPr>
            <a:endParaRPr sz="2400" b="1" dirty="0">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stCxn id="2273" idx="2"/>
            <a:endCxn id="2260" idx="0"/>
          </p:cNvCxnSpPr>
          <p:nvPr/>
        </p:nvCxnSpPr>
        <p:spPr>
          <a:xfrm rot="5400000">
            <a:off x="3051600" y="618229"/>
            <a:ext cx="829800" cy="2211000"/>
          </a:xfrm>
          <a:prstGeom prst="bentConnector3">
            <a:avLst>
              <a:gd name="adj1" fmla="val 49991"/>
            </a:avLst>
          </a:prstGeom>
          <a:noFill/>
          <a:ln w="9525" cap="flat" cmpd="sng">
            <a:solidFill>
              <a:schemeClr val="dk2"/>
            </a:solidFill>
            <a:prstDash val="solid"/>
            <a:round/>
            <a:headEnd type="none" w="med" len="med"/>
            <a:tailEnd type="none" w="med" len="med"/>
          </a:ln>
        </p:spPr>
      </p:cxnSp>
      <p:cxnSp>
        <p:nvCxnSpPr>
          <p:cNvPr id="2276" name="Google Shape;2276;p44"/>
          <p:cNvCxnSpPr>
            <a:stCxn id="2273" idx="2"/>
            <a:endCxn id="2259" idx="0"/>
          </p:cNvCxnSpPr>
          <p:nvPr/>
        </p:nvCxnSpPr>
        <p:spPr>
          <a:xfrm rot="-5400000" flipH="1">
            <a:off x="5261400" y="619429"/>
            <a:ext cx="829800" cy="2208600"/>
          </a:xfrm>
          <a:prstGeom prst="bentConnector3">
            <a:avLst>
              <a:gd name="adj1" fmla="val 49991"/>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7382734" y="469662"/>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4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Workflow</a:t>
            </a:r>
            <a:endParaRPr dirty="0"/>
          </a:p>
        </p:txBody>
      </p:sp>
      <p:grpSp>
        <p:nvGrpSpPr>
          <p:cNvPr id="2316" name="Google Shape;2316;p45"/>
          <p:cNvGrpSpPr/>
          <p:nvPr/>
        </p:nvGrpSpPr>
        <p:grpSpPr>
          <a:xfrm>
            <a:off x="6629400" y="934075"/>
            <a:ext cx="2057400" cy="742225"/>
            <a:chOff x="6629400" y="934075"/>
            <a:chExt cx="2057400" cy="74222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Analytical model</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320" name="Google Shape;2320;p45"/>
          <p:cNvGrpSpPr/>
          <p:nvPr/>
        </p:nvGrpSpPr>
        <p:grpSpPr>
          <a:xfrm>
            <a:off x="3543300" y="934075"/>
            <a:ext cx="2057400" cy="742225"/>
            <a:chOff x="3543300" y="934075"/>
            <a:chExt cx="2057400" cy="742225"/>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322" name="Google Shape;2322;p45"/>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Choose algorithm</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324" name="Google Shape;2324;p45"/>
          <p:cNvGrpSpPr/>
          <p:nvPr/>
        </p:nvGrpSpPr>
        <p:grpSpPr>
          <a:xfrm>
            <a:off x="457201" y="934075"/>
            <a:ext cx="2057400" cy="742225"/>
            <a:chOff x="457201" y="934075"/>
            <a:chExt cx="2057400" cy="742225"/>
          </a:xfrm>
        </p:grpSpPr>
        <p:sp>
          <p:nvSpPr>
            <p:cNvPr id="2325" name="Google Shape;2325;p45"/>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Identify data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0" name="Google Shape;2330;p45"/>
          <p:cNvGrpSpPr/>
          <p:nvPr/>
        </p:nvGrpSpPr>
        <p:grpSpPr>
          <a:xfrm>
            <a:off x="6629400" y="3005625"/>
            <a:ext cx="2057400" cy="742225"/>
            <a:chOff x="6629400" y="3005625"/>
            <a:chExt cx="2057400" cy="74222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Run the model</a:t>
              </a:r>
              <a:endParaRPr sz="1800" b="1" dirty="0">
                <a:latin typeface="Fira Sans Extra Condensed"/>
                <a:ea typeface="Fira Sans Extra Condensed"/>
                <a:cs typeface="Fira Sans Extra Condensed"/>
                <a:sym typeface="Fira Sans Extra Condensed"/>
              </a:endParaRPr>
            </a:p>
          </p:txBody>
        </p:sp>
      </p:grpSp>
      <p:grpSp>
        <p:nvGrpSpPr>
          <p:cNvPr id="2334" name="Google Shape;2334;p45"/>
          <p:cNvGrpSpPr/>
          <p:nvPr/>
        </p:nvGrpSpPr>
        <p:grpSpPr>
          <a:xfrm>
            <a:off x="457201" y="3005625"/>
            <a:ext cx="2057400" cy="742225"/>
            <a:chOff x="457201" y="3005625"/>
            <a:chExt cx="2057400" cy="742225"/>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24753" y="2097067"/>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79BE00F6-0628-178F-AAF3-221BA7FD752F}"/>
              </a:ext>
            </a:extLst>
          </p:cNvPr>
          <p:cNvPicPr>
            <a:picLocks noChangeAspect="1"/>
          </p:cNvPicPr>
          <p:nvPr/>
        </p:nvPicPr>
        <p:blipFill>
          <a:blip r:embed="rId2"/>
          <a:stretch>
            <a:fillRect/>
          </a:stretch>
        </p:blipFill>
        <p:spPr>
          <a:xfrm>
            <a:off x="6060178" y="2845374"/>
            <a:ext cx="3083822" cy="2298126"/>
          </a:xfrm>
          <a:prstGeom prst="rect">
            <a:avLst/>
          </a:prstGeom>
        </p:spPr>
      </p:pic>
      <p:pic>
        <p:nvPicPr>
          <p:cNvPr id="10" name="Image 9" descr="Une image contenant texte, capture d’écran, diagramme, conception&#10;&#10;Description générée automatiquement">
            <a:extLst>
              <a:ext uri="{FF2B5EF4-FFF2-40B4-BE49-F238E27FC236}">
                <a16:creationId xmlns:a16="http://schemas.microsoft.com/office/drawing/2014/main" id="{598414E4-E536-F7C5-097F-C698D6B5B850}"/>
              </a:ext>
            </a:extLst>
          </p:cNvPr>
          <p:cNvPicPr>
            <a:picLocks noChangeAspect="1"/>
          </p:cNvPicPr>
          <p:nvPr/>
        </p:nvPicPr>
        <p:blipFill>
          <a:blip r:embed="rId3"/>
          <a:stretch>
            <a:fillRect/>
          </a:stretch>
        </p:blipFill>
        <p:spPr>
          <a:xfrm>
            <a:off x="6060177" y="654402"/>
            <a:ext cx="3083822" cy="2155903"/>
          </a:xfrm>
          <a:prstGeom prst="rect">
            <a:avLst/>
          </a:prstGeom>
        </p:spPr>
      </p:pic>
      <p:sp>
        <p:nvSpPr>
          <p:cNvPr id="2" name="Titre 1">
            <a:extLst>
              <a:ext uri="{FF2B5EF4-FFF2-40B4-BE49-F238E27FC236}">
                <a16:creationId xmlns:a16="http://schemas.microsoft.com/office/drawing/2014/main" id="{D7445F0F-71DF-F453-8CBD-B37E6652B04F}"/>
              </a:ext>
            </a:extLst>
          </p:cNvPr>
          <p:cNvSpPr>
            <a:spLocks noGrp="1"/>
          </p:cNvSpPr>
          <p:nvPr>
            <p:ph type="title"/>
          </p:nvPr>
        </p:nvSpPr>
        <p:spPr>
          <a:xfrm>
            <a:off x="3014035" y="-12767"/>
            <a:ext cx="5917582" cy="897581"/>
          </a:xfrm>
        </p:spPr>
        <p:txBody>
          <a:bodyPr>
            <a:normAutofit fontScale="90000"/>
          </a:bodyPr>
          <a:lstStyle/>
          <a:p>
            <a:br>
              <a:rPr lang="fr-FR" sz="2800" b="1" dirty="0">
                <a:solidFill>
                  <a:schemeClr val="dk1"/>
                </a:solidFill>
                <a:latin typeface="Fira Sans Extra Condensed"/>
                <a:ea typeface="Fira Sans Extra Condensed"/>
                <a:cs typeface="Fira Sans Extra Condensed"/>
                <a:sym typeface="Fira Sans Extra Condensed"/>
              </a:rPr>
            </a:br>
            <a:r>
              <a:rPr lang="fr-FR" sz="2800" b="1" dirty="0" err="1">
                <a:solidFill>
                  <a:schemeClr val="dk1"/>
                </a:solidFill>
                <a:latin typeface="Fira Sans Extra Condensed"/>
                <a:ea typeface="Fira Sans Extra Condensed"/>
                <a:cs typeface="Fira Sans Extra Condensed"/>
                <a:sym typeface="Fira Sans Extra Condensed"/>
              </a:rPr>
              <a:t>Supervised</a:t>
            </a:r>
            <a:r>
              <a:rPr lang="fr-FR" sz="2800" b="1" dirty="0">
                <a:solidFill>
                  <a:schemeClr val="dk1"/>
                </a:solidFill>
                <a:latin typeface="Fira Sans Extra Condensed"/>
                <a:ea typeface="Fira Sans Extra Condensed"/>
                <a:cs typeface="Fira Sans Extra Condensed"/>
                <a:sym typeface="Fira Sans Extra Condensed"/>
              </a:rPr>
              <a:t> &amp; </a:t>
            </a:r>
            <a:r>
              <a:rPr lang="fr-FR" sz="2800" b="1" dirty="0" err="1">
                <a:solidFill>
                  <a:schemeClr val="dk1"/>
                </a:solidFill>
                <a:latin typeface="Fira Sans Extra Condensed"/>
                <a:ea typeface="Fira Sans Extra Condensed"/>
                <a:cs typeface="Fira Sans Extra Condensed"/>
                <a:sym typeface="Fira Sans Extra Condensed"/>
              </a:rPr>
              <a:t>Unsupervised</a:t>
            </a:r>
            <a:r>
              <a:rPr lang="fr-FR" sz="2800" b="1" dirty="0">
                <a:solidFill>
                  <a:schemeClr val="dk1"/>
                </a:solidFill>
                <a:latin typeface="Fira Sans Extra Condensed"/>
                <a:ea typeface="Fira Sans Extra Condensed"/>
                <a:cs typeface="Fira Sans Extra Condensed"/>
                <a:sym typeface="Fira Sans Extra Condensed"/>
              </a:rPr>
              <a:t> </a:t>
            </a:r>
            <a:r>
              <a:rPr lang="fr-FR" sz="2800" b="1" dirty="0" err="1">
                <a:solidFill>
                  <a:schemeClr val="dk1"/>
                </a:solidFill>
                <a:latin typeface="Fira Sans Extra Condensed"/>
                <a:ea typeface="Fira Sans Extra Condensed"/>
                <a:cs typeface="Fira Sans Extra Condensed"/>
                <a:sym typeface="Fira Sans Extra Condensed"/>
              </a:rPr>
              <a:t>learning</a:t>
            </a:r>
            <a:br>
              <a:rPr lang="fr-FR" sz="2800" b="1" dirty="0">
                <a:solidFill>
                  <a:schemeClr val="dk1"/>
                </a:solidFill>
                <a:latin typeface="Fira Sans Extra Condensed"/>
                <a:ea typeface="Fira Sans Extra Condensed"/>
                <a:cs typeface="Fira Sans Extra Condensed"/>
                <a:sym typeface="Fira Sans Extra Condensed"/>
              </a:rPr>
            </a:br>
            <a:r>
              <a:rPr lang="en-US" sz="2800" b="1" dirty="0">
                <a:latin typeface="Fira Sans Extra Condensed"/>
                <a:ea typeface="Fira Sans Extra Condensed"/>
                <a:cs typeface="Fira Sans Extra Condensed"/>
                <a:sym typeface="Fira Sans Extra Condensed"/>
              </a:rPr>
              <a:t> </a:t>
            </a:r>
            <a:r>
              <a:rPr lang="en-US" sz="2800" b="1" dirty="0">
                <a:solidFill>
                  <a:srgbClr val="000000"/>
                </a:solidFill>
                <a:latin typeface="Fira Sans Extra Condensed"/>
                <a:ea typeface="Fira Sans Extra Condensed"/>
                <a:cs typeface="Fira Sans Extra Condensed"/>
                <a:sym typeface="Fira Sans Extra Condensed"/>
              </a:rPr>
              <a:t>(Recommendation System)</a:t>
            </a:r>
            <a:br>
              <a:rPr lang="en-US" sz="2800" b="1" dirty="0">
                <a:solidFill>
                  <a:srgbClr val="000000"/>
                </a:solidFill>
                <a:latin typeface="Fira Sans Extra Condensed"/>
                <a:ea typeface="Fira Sans Extra Condensed"/>
                <a:cs typeface="Fira Sans Extra Condensed"/>
                <a:sym typeface="Fira Sans Extra Condensed"/>
              </a:rPr>
            </a:br>
            <a:endParaRPr lang="fr-FR" dirty="0"/>
          </a:p>
        </p:txBody>
      </p:sp>
      <p:sp>
        <p:nvSpPr>
          <p:cNvPr id="11" name="Google Shape;2263;p44">
            <a:extLst>
              <a:ext uri="{FF2B5EF4-FFF2-40B4-BE49-F238E27FC236}">
                <a16:creationId xmlns:a16="http://schemas.microsoft.com/office/drawing/2014/main" id="{965B9C74-C511-F05E-7E2F-6AD3ECCD4693}"/>
              </a:ext>
            </a:extLst>
          </p:cNvPr>
          <p:cNvSpPr txBox="1"/>
          <p:nvPr/>
        </p:nvSpPr>
        <p:spPr>
          <a:xfrm>
            <a:off x="-1" y="537878"/>
            <a:ext cx="2973659" cy="4544854"/>
          </a:xfrm>
          <a:prstGeom prst="rect">
            <a:avLst/>
          </a:prstGeom>
          <a:noFill/>
          <a:ln>
            <a:noFill/>
          </a:ln>
        </p:spPr>
        <p:txBody>
          <a:bodyPr spcFirstLastPara="1" wrap="square" lIns="91425" tIns="91425" rIns="91425" bIns="91425" anchor="t" anchorCtr="0">
            <a:noAutofit/>
          </a:bodyPr>
          <a:lstStyle/>
          <a:p>
            <a:pPr marL="320040" lvl="0" indent="-317500" rtl="0">
              <a:spcBef>
                <a:spcPts val="0"/>
              </a:spcBef>
              <a:spcAft>
                <a:spcPts val="0"/>
              </a:spcAft>
              <a:buSzPts val="1400"/>
              <a:buFont typeface="Roboto"/>
              <a:buChar char="●"/>
            </a:pPr>
            <a:r>
              <a:rPr lang="fr-FR" b="1" i="0" dirty="0">
                <a:solidFill>
                  <a:schemeClr val="tx1"/>
                </a:solidFill>
                <a:effectLst/>
                <a:latin typeface="IBM Plex Sans" panose="020B0503050203000203" pitchFamily="34" charset="0"/>
              </a:rPr>
              <a:t>K-</a:t>
            </a:r>
            <a:r>
              <a:rPr lang="fr-FR" b="1" i="0" dirty="0" err="1">
                <a:solidFill>
                  <a:schemeClr val="tx1"/>
                </a:solidFill>
                <a:effectLst/>
                <a:latin typeface="IBM Plex Sans" panose="020B0503050203000203" pitchFamily="34" charset="0"/>
              </a:rPr>
              <a:t>nearest</a:t>
            </a:r>
            <a:r>
              <a:rPr lang="fr-FR" b="1" i="0" dirty="0">
                <a:solidFill>
                  <a:schemeClr val="tx1"/>
                </a:solidFill>
                <a:effectLst/>
                <a:latin typeface="IBM Plex Sans" panose="020B0503050203000203" pitchFamily="34" charset="0"/>
              </a:rPr>
              <a:t> </a:t>
            </a:r>
            <a:r>
              <a:rPr lang="fr-FR" b="1" i="0" dirty="0" err="1">
                <a:solidFill>
                  <a:schemeClr val="tx1"/>
                </a:solidFill>
                <a:effectLst/>
                <a:latin typeface="IBM Plex Sans" panose="020B0503050203000203" pitchFamily="34" charset="0"/>
              </a:rPr>
              <a:t>neighbor</a:t>
            </a:r>
            <a:r>
              <a:rPr lang="fr-FR" b="1" i="0" dirty="0">
                <a:solidFill>
                  <a:schemeClr val="tx1"/>
                </a:solidFill>
                <a:effectLst/>
                <a:latin typeface="IBM Plex Sans" panose="020B0503050203000203" pitchFamily="34" charset="0"/>
              </a:rPr>
              <a:t> : </a:t>
            </a:r>
            <a:r>
              <a:rPr lang="fr-FR" b="0" i="0" dirty="0">
                <a:solidFill>
                  <a:schemeClr val="tx1"/>
                </a:solidFill>
                <a:effectLst/>
                <a:latin typeface="Söhne"/>
              </a:rPr>
              <a:t>il cherche à calculer la distance entre les points de données, généralement à travers la distance euclidienne, puis il attribue une catégorie en fonction de la catégorie la plus fréquente ou de la moyenne.</a:t>
            </a:r>
          </a:p>
          <a:p>
            <a:pPr marL="320040" lvl="0" indent="-317500" rtl="0">
              <a:spcBef>
                <a:spcPts val="0"/>
              </a:spcBef>
              <a:spcAft>
                <a:spcPts val="0"/>
              </a:spcAft>
              <a:buSzPts val="1400"/>
              <a:buFont typeface="Roboto"/>
              <a:buChar char="●"/>
            </a:pPr>
            <a:r>
              <a:rPr lang="fr-FR" b="1" i="0" dirty="0">
                <a:solidFill>
                  <a:schemeClr val="tx1"/>
                </a:solidFill>
                <a:effectLst/>
                <a:latin typeface="Söhne"/>
              </a:rPr>
              <a:t>L'analyse littéraire : </a:t>
            </a:r>
            <a:r>
              <a:rPr lang="fr-FR" b="0" i="0" dirty="0">
                <a:solidFill>
                  <a:schemeClr val="tx1"/>
                </a:solidFill>
                <a:effectLst/>
                <a:latin typeface="Söhne"/>
              </a:rPr>
              <a:t>recommander des œuvres littéraires (livres, articles, poèmes, etc.) aux utilisateurs en fonction de leurs préférences, de leurs habitudes de lecture et d'autres données pertinentes.</a:t>
            </a:r>
          </a:p>
          <a:p>
            <a:pPr marL="320040" indent="-317500">
              <a:buSzPts val="1400"/>
              <a:buFont typeface="Roboto"/>
              <a:buChar char="●"/>
            </a:pPr>
            <a:r>
              <a:rPr lang="fr-FR" sz="1200" b="1" dirty="0"/>
              <a:t>Matrix </a:t>
            </a:r>
            <a:r>
              <a:rPr lang="fr-FR" sz="1200" b="1" dirty="0" err="1"/>
              <a:t>decomposition</a:t>
            </a:r>
            <a:r>
              <a:rPr lang="fr-FR" sz="1200" b="1" dirty="0"/>
              <a:t> for </a:t>
            </a:r>
            <a:r>
              <a:rPr lang="fr-FR" sz="1200" b="1" dirty="0" err="1"/>
              <a:t>recommendations</a:t>
            </a:r>
            <a:r>
              <a:rPr lang="fr-FR" sz="1200" b="1" dirty="0"/>
              <a:t> : </a:t>
            </a:r>
            <a:r>
              <a:rPr lang="fr-FR" b="0" i="0" dirty="0">
                <a:solidFill>
                  <a:schemeClr val="tx1"/>
                </a:solidFill>
                <a:effectLst/>
                <a:latin typeface="Söhne"/>
              </a:rPr>
              <a:t>la décomposition d'une matrice de données utilisateur-élément en matrices de dimensions inférieures</a:t>
            </a:r>
            <a:endParaRPr lang="fr-FR" sz="1050" b="1" dirty="0">
              <a:solidFill>
                <a:schemeClr val="tx1"/>
              </a:solidFill>
            </a:endParaRPr>
          </a:p>
          <a:p>
            <a:pPr marL="320040" lvl="0" indent="-317500" rtl="0">
              <a:spcBef>
                <a:spcPts val="0"/>
              </a:spcBef>
              <a:spcAft>
                <a:spcPts val="0"/>
              </a:spcAft>
              <a:buSzPts val="1400"/>
              <a:buFont typeface="Roboto"/>
              <a:buChar char="●"/>
            </a:pPr>
            <a:endParaRPr lang="fr-FR" b="1" i="0" dirty="0">
              <a:solidFill>
                <a:schemeClr val="tx1"/>
              </a:solidFill>
              <a:effectLst/>
              <a:latin typeface="IBM Plex Sans" panose="020B0503050203000203" pitchFamily="34" charset="0"/>
            </a:endParaRPr>
          </a:p>
          <a:p>
            <a:pPr marL="320040" lvl="0" indent="-317500" rtl="0">
              <a:spcBef>
                <a:spcPts val="0"/>
              </a:spcBef>
              <a:spcAft>
                <a:spcPts val="0"/>
              </a:spcAft>
              <a:buSzPts val="1400"/>
              <a:buFont typeface="Roboto"/>
              <a:buChar char="●"/>
            </a:pPr>
            <a:endParaRPr dirty="0">
              <a:solidFill>
                <a:schemeClr val="tx1"/>
              </a:solidFill>
              <a:latin typeface="Roboto" panose="02000000000000000000" pitchFamily="2" charset="0"/>
              <a:ea typeface="Roboto" panose="02000000000000000000" pitchFamily="2" charset="0"/>
              <a:cs typeface="Roboto"/>
              <a:sym typeface="Roboto"/>
            </a:endParaRPr>
          </a:p>
        </p:txBody>
      </p:sp>
      <p:sp>
        <p:nvSpPr>
          <p:cNvPr id="12" name="Google Shape;2262;p44">
            <a:extLst>
              <a:ext uri="{FF2B5EF4-FFF2-40B4-BE49-F238E27FC236}">
                <a16:creationId xmlns:a16="http://schemas.microsoft.com/office/drawing/2014/main" id="{46B4243C-13DB-1C82-C01D-1E36926F648D}"/>
              </a:ext>
            </a:extLst>
          </p:cNvPr>
          <p:cNvSpPr txBox="1"/>
          <p:nvPr/>
        </p:nvSpPr>
        <p:spPr>
          <a:xfrm>
            <a:off x="0" y="171961"/>
            <a:ext cx="2114400" cy="3659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err="1">
                <a:solidFill>
                  <a:schemeClr val="tx1"/>
                </a:solidFill>
                <a:latin typeface="Fira Sans Extra Condensed"/>
                <a:ea typeface="Fira Sans Extra Condensed"/>
                <a:cs typeface="Fira Sans Extra Condensed"/>
                <a:sym typeface="Fira Sans Extra Condensed"/>
              </a:rPr>
              <a:t>Algorithms</a:t>
            </a:r>
            <a:endParaRPr lang="fr-FR" sz="1800" b="1" dirty="0">
              <a:solidFill>
                <a:schemeClr val="tx1"/>
              </a:solidFill>
              <a:latin typeface="Fira Sans Extra Condensed"/>
              <a:ea typeface="Fira Sans Extra Condensed"/>
              <a:cs typeface="Fira Sans Extra Condensed"/>
              <a:sym typeface="Fira Sans Extra Condensed"/>
            </a:endParaRPr>
          </a:p>
        </p:txBody>
      </p:sp>
      <p:sp>
        <p:nvSpPr>
          <p:cNvPr id="15" name="Google Shape;2263;p44">
            <a:extLst>
              <a:ext uri="{FF2B5EF4-FFF2-40B4-BE49-F238E27FC236}">
                <a16:creationId xmlns:a16="http://schemas.microsoft.com/office/drawing/2014/main" id="{B4A24773-4A6B-4005-BD1C-737043DE9B25}"/>
              </a:ext>
            </a:extLst>
          </p:cNvPr>
          <p:cNvSpPr txBox="1"/>
          <p:nvPr/>
        </p:nvSpPr>
        <p:spPr>
          <a:xfrm>
            <a:off x="2911815" y="919883"/>
            <a:ext cx="2973659" cy="4687078"/>
          </a:xfrm>
          <a:prstGeom prst="rect">
            <a:avLst/>
          </a:prstGeom>
          <a:noFill/>
          <a:ln>
            <a:noFill/>
          </a:ln>
        </p:spPr>
        <p:txBody>
          <a:bodyPr spcFirstLastPara="1" wrap="square" lIns="91425" tIns="91425" rIns="91425" bIns="91425" anchor="t" anchorCtr="0">
            <a:noAutofit/>
          </a:bodyPr>
          <a:lstStyle/>
          <a:p>
            <a:pPr marL="320040" lvl="0" indent="-317500" rtl="0">
              <a:spcBef>
                <a:spcPts val="0"/>
              </a:spcBef>
              <a:spcAft>
                <a:spcPts val="0"/>
              </a:spcAft>
              <a:buSzPts val="1400"/>
              <a:buFont typeface="Roboto"/>
              <a:buChar char="●"/>
            </a:pPr>
            <a:r>
              <a:rPr lang="fr-FR" b="1" i="0" dirty="0">
                <a:solidFill>
                  <a:schemeClr val="tx1"/>
                </a:solidFill>
                <a:effectLst/>
                <a:latin typeface="IBM Plex Sans" panose="020B0503050203000203" pitchFamily="34" charset="0"/>
              </a:rPr>
              <a:t>Clustering: </a:t>
            </a:r>
            <a:r>
              <a:rPr lang="fr-FR" b="0" i="0" dirty="0">
                <a:solidFill>
                  <a:schemeClr val="tx1"/>
                </a:solidFill>
                <a:effectLst/>
                <a:latin typeface="Söhne"/>
              </a:rPr>
              <a:t>utilisés pour regrouper les utilisateurs similaires en fonction de leurs préférences et de leurs comportements. Ces informations peuvent ensuite être utilisées pour faire des recommandations personnalisées à chaque utilisateur en fonction des préférences du cluster auquel il appartient.</a:t>
            </a:r>
          </a:p>
          <a:p>
            <a:pPr marL="320040" indent="-317500">
              <a:buSzPts val="1400"/>
              <a:buFont typeface="Roboto"/>
              <a:buChar char="●"/>
            </a:pPr>
            <a:r>
              <a:rPr lang="fr-FR" b="1" dirty="0">
                <a:solidFill>
                  <a:schemeClr val="tx1"/>
                </a:solidFill>
              </a:rPr>
              <a:t>Deep </a:t>
            </a:r>
            <a:r>
              <a:rPr lang="fr-FR" b="1" dirty="0" err="1">
                <a:solidFill>
                  <a:schemeClr val="tx1"/>
                </a:solidFill>
              </a:rPr>
              <a:t>learning</a:t>
            </a:r>
            <a:r>
              <a:rPr lang="fr-FR" b="1" dirty="0">
                <a:solidFill>
                  <a:schemeClr val="tx1"/>
                </a:solidFill>
              </a:rPr>
              <a:t>: </a:t>
            </a:r>
            <a:r>
              <a:rPr lang="fr-FR" b="0" i="0" dirty="0">
                <a:solidFill>
                  <a:schemeClr val="tx1"/>
                </a:solidFill>
                <a:effectLst/>
                <a:latin typeface="Söhne"/>
              </a:rPr>
              <a:t>fait référence à l'utilisation de réseaux de neurones profonds pour modéliser les relations complexes entre les utilisateurs et les éléments à recommander.</a:t>
            </a:r>
            <a:endParaRPr lang="fr-FR" b="1" dirty="0">
              <a:solidFill>
                <a:schemeClr val="tx1"/>
              </a:solidFill>
            </a:endParaRPr>
          </a:p>
          <a:p>
            <a:pPr marL="320040" lvl="0" indent="-317500" rtl="0">
              <a:spcBef>
                <a:spcPts val="0"/>
              </a:spcBef>
              <a:spcAft>
                <a:spcPts val="0"/>
              </a:spcAft>
              <a:buSzPts val="1400"/>
              <a:buFont typeface="Roboto"/>
              <a:buChar char="●"/>
            </a:pPr>
            <a:endParaRPr lang="fr-FR" b="1" i="0" dirty="0">
              <a:solidFill>
                <a:schemeClr val="tx1"/>
              </a:solidFill>
              <a:effectLst/>
              <a:latin typeface="IBM Plex Sans" panose="020B0503050203000203" pitchFamily="34" charset="0"/>
            </a:endParaRPr>
          </a:p>
          <a:p>
            <a:pPr marL="320040" lvl="0" indent="-317500" rtl="0">
              <a:spcBef>
                <a:spcPts val="0"/>
              </a:spcBef>
              <a:spcAft>
                <a:spcPts val="0"/>
              </a:spcAft>
              <a:buSzPts val="1400"/>
              <a:buFont typeface="Roboto"/>
              <a:buChar char="●"/>
            </a:pPr>
            <a:endParaRPr dirty="0">
              <a:solidFill>
                <a:schemeClr val="tx1"/>
              </a:solidFill>
              <a:latin typeface="Roboto" panose="02000000000000000000" pitchFamily="2" charset="0"/>
              <a:ea typeface="Roboto" panose="02000000000000000000" pitchFamily="2" charset="0"/>
              <a:cs typeface="Roboto"/>
              <a:sym typeface="Roboto"/>
            </a:endParaRPr>
          </a:p>
        </p:txBody>
      </p:sp>
      <p:sp>
        <p:nvSpPr>
          <p:cNvPr id="16" name="Google Shape;1857;p37">
            <a:extLst>
              <a:ext uri="{FF2B5EF4-FFF2-40B4-BE49-F238E27FC236}">
                <a16:creationId xmlns:a16="http://schemas.microsoft.com/office/drawing/2014/main" id="{EEE2CF72-6807-B06D-F4EF-209419F786E1}"/>
              </a:ext>
            </a:extLst>
          </p:cNvPr>
          <p:cNvSpPr/>
          <p:nvPr/>
        </p:nvSpPr>
        <p:spPr>
          <a:xfrm>
            <a:off x="1" y="537878"/>
            <a:ext cx="2911814" cy="4605622"/>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856;p37">
            <a:extLst>
              <a:ext uri="{FF2B5EF4-FFF2-40B4-BE49-F238E27FC236}">
                <a16:creationId xmlns:a16="http://schemas.microsoft.com/office/drawing/2014/main" id="{06F70E04-7DE6-A3F8-6B1F-258B82DC5371}"/>
              </a:ext>
            </a:extLst>
          </p:cNvPr>
          <p:cNvSpPr/>
          <p:nvPr/>
        </p:nvSpPr>
        <p:spPr>
          <a:xfrm>
            <a:off x="2954853" y="919883"/>
            <a:ext cx="3064947" cy="3799442"/>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96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Fira Sans Extra Condensed"/>
                <a:ea typeface="Fira Sans Extra Condensed"/>
                <a:cs typeface="Fira Sans Extra Condensed"/>
                <a:sym typeface="Fira Sans Extra Condensed"/>
              </a:rPr>
              <a:t>Application (Tweet)</a:t>
            </a:r>
            <a:endParaRPr dirty="0"/>
          </a:p>
        </p:txBody>
      </p:sp>
      <p:sp>
        <p:nvSpPr>
          <p:cNvPr id="2005" name="Google Shape;2005;p39"/>
          <p:cNvSpPr/>
          <p:nvPr/>
        </p:nvSpPr>
        <p:spPr>
          <a:xfrm>
            <a:off x="2612225" y="1019175"/>
            <a:ext cx="3931500" cy="703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9"/>
          <p:cNvSpPr txBox="1"/>
          <p:nvPr/>
        </p:nvSpPr>
        <p:spPr>
          <a:xfrm>
            <a:off x="2755050" y="1090650"/>
            <a:ext cx="3645600" cy="5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Supervised Machine learning application </a:t>
            </a: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26" name="Google Shape;2026;p39"/>
          <p:cNvGrpSpPr/>
          <p:nvPr/>
        </p:nvGrpSpPr>
        <p:grpSpPr>
          <a:xfrm>
            <a:off x="6745799" y="3200875"/>
            <a:ext cx="1941000" cy="1080525"/>
            <a:chOff x="6846374" y="3042675"/>
            <a:chExt cx="1941000" cy="1080525"/>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Output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030" name="Google Shape;2030;p39"/>
          <p:cNvGrpSpPr/>
          <p:nvPr/>
        </p:nvGrpSpPr>
        <p:grpSpPr>
          <a:xfrm>
            <a:off x="2553432" y="3148560"/>
            <a:ext cx="1941000" cy="1114990"/>
            <a:chOff x="2535849" y="2990360"/>
            <a:chExt cx="1941000" cy="111499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err="1">
                  <a:latin typeface="Fira Sans Extra Condensed"/>
                  <a:ea typeface="Fira Sans Extra Condensed"/>
                  <a:cs typeface="Fira Sans Extra Condensed"/>
                  <a:sym typeface="Fira Sans Extra Condensed"/>
                </a:rPr>
                <a:t>Feature</a:t>
              </a:r>
              <a:r>
                <a:rPr lang="fr-FR" sz="1800" b="1" dirty="0">
                  <a:latin typeface="Fira Sans Extra Condensed"/>
                  <a:ea typeface="Fira Sans Extra Condensed"/>
                  <a:cs typeface="Fira Sans Extra Condensed"/>
                  <a:sym typeface="Fira Sans Extra Condensed"/>
                </a:rPr>
                <a:t> engineering</a:t>
              </a:r>
              <a:endParaRPr lang="fr-FR" sz="1800" b="1" dirty="0">
                <a:solidFill>
                  <a:srgbClr val="000000"/>
                </a:solidFill>
                <a:latin typeface="Fira Sans Extra Condensed"/>
                <a:ea typeface="Fira Sans Extra Condensed"/>
                <a:cs typeface="Fira Sans Extra Condensed"/>
                <a:sym typeface="Fira Sans Extra Condensed"/>
              </a:endParaRPr>
            </a:p>
          </p:txBody>
        </p:sp>
      </p:grpSp>
      <p:grpSp>
        <p:nvGrpSpPr>
          <p:cNvPr id="2034" name="Google Shape;2034;p39"/>
          <p:cNvGrpSpPr/>
          <p:nvPr/>
        </p:nvGrpSpPr>
        <p:grpSpPr>
          <a:xfrm>
            <a:off x="457200" y="3148560"/>
            <a:ext cx="1941000" cy="1114990"/>
            <a:chOff x="457200" y="3148560"/>
            <a:chExt cx="1941000" cy="11149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Tweet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038" name="Google Shape;2038;p39"/>
          <p:cNvGrpSpPr/>
          <p:nvPr/>
        </p:nvGrpSpPr>
        <p:grpSpPr>
          <a:xfrm>
            <a:off x="4649616" y="3200875"/>
            <a:ext cx="1941000" cy="1080525"/>
            <a:chOff x="5111775" y="3042675"/>
            <a:chExt cx="1941000" cy="1080525"/>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Classification</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Polite</a:t>
              </a:r>
              <a:endParaRPr dirty="0">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Offensive</a:t>
              </a:r>
              <a:endParaRPr dirty="0">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635</Words>
  <Application>Microsoft Office PowerPoint</Application>
  <PresentationFormat>Affichage à l'écran (16:9)</PresentationFormat>
  <Paragraphs>102</Paragraphs>
  <Slides>10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Fira Sans Extra Condensed</vt:lpstr>
      <vt:lpstr>Arial</vt:lpstr>
      <vt:lpstr>Roboto</vt:lpstr>
      <vt:lpstr>Fira Sans Extra Condensed SemiBold</vt:lpstr>
      <vt:lpstr>Söhne</vt:lpstr>
      <vt:lpstr>IBM Plex Sans</vt:lpstr>
      <vt:lpstr>Machine Learning Infographics by Slidesgo</vt:lpstr>
      <vt:lpstr>Artificial intelligence Machine Learning  Deep Learning   </vt:lpstr>
      <vt:lpstr>Plan</vt:lpstr>
      <vt:lpstr>Introduction</vt:lpstr>
      <vt:lpstr>Difference entre  ( ML DL AI ) </vt:lpstr>
      <vt:lpstr>Types de Machine Learning</vt:lpstr>
      <vt:lpstr>Présentation PowerPoint</vt:lpstr>
      <vt:lpstr>Machine Learning Workflow</vt:lpstr>
      <vt:lpstr> Supervised &amp; Unsupervised learning  (Recommendation System) </vt:lpstr>
      <vt:lpstr>Application (Tweet)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Machine Learning  Deep Learning</dc:title>
  <dc:creator>Imad Chakour</dc:creator>
  <cp:lastModifiedBy>Zakaria Radoine</cp:lastModifiedBy>
  <cp:revision>3</cp:revision>
  <dcterms:modified xsi:type="dcterms:W3CDTF">2024-03-14T12:15:53Z</dcterms:modified>
</cp:coreProperties>
</file>