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Lst>
  <p:notesMasterIdLst>
    <p:notesMasterId r:id="rId32"/>
  </p:notesMasterIdLst>
  <p:sldIdLst>
    <p:sldId id="276" r:id="rId4"/>
    <p:sldId id="275" r:id="rId5"/>
    <p:sldId id="289" r:id="rId6"/>
    <p:sldId id="257" r:id="rId7"/>
    <p:sldId id="291" r:id="rId8"/>
    <p:sldId id="259" r:id="rId9"/>
    <p:sldId id="261" r:id="rId10"/>
    <p:sldId id="262" r:id="rId11"/>
    <p:sldId id="263" r:id="rId12"/>
    <p:sldId id="284" r:id="rId13"/>
    <p:sldId id="265" r:id="rId14"/>
    <p:sldId id="266" r:id="rId15"/>
    <p:sldId id="267" r:id="rId16"/>
    <p:sldId id="268" r:id="rId17"/>
    <p:sldId id="269" r:id="rId18"/>
    <p:sldId id="278" r:id="rId19"/>
    <p:sldId id="270" r:id="rId20"/>
    <p:sldId id="277" r:id="rId21"/>
    <p:sldId id="283" r:id="rId22"/>
    <p:sldId id="279" r:id="rId23"/>
    <p:sldId id="280" r:id="rId24"/>
    <p:sldId id="281" r:id="rId25"/>
    <p:sldId id="272" r:id="rId26"/>
    <p:sldId id="282" r:id="rId27"/>
    <p:sldId id="285" r:id="rId28"/>
    <p:sldId id="286" r:id="rId29"/>
    <p:sldId id="287" r:id="rId30"/>
    <p:sldId id="288" r:id="rId31"/>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B8B"/>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80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80F427-2CCA-4282-816E-4EF34FC90685}" type="datetimeFigureOut">
              <a:rPr lang="en-IN" smtClean="0"/>
              <a:t>16-04-2021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B0C1AB-273A-4F5E-93D8-6C1FBAB53ABA}" type="slidenum">
              <a:rPr lang="en-IN" smtClean="0"/>
              <a:t>‹#›</a:t>
            </a:fld>
            <a:endParaRPr lang="en-IN"/>
          </a:p>
        </p:txBody>
      </p:sp>
    </p:spTree>
    <p:extLst>
      <p:ext uri="{BB962C8B-B14F-4D97-AF65-F5344CB8AC3E}">
        <p14:creationId xmlns:p14="http://schemas.microsoft.com/office/powerpoint/2010/main" val="187623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B0C1AB-273A-4F5E-93D8-6C1FBAB53ABA}" type="slidenum">
              <a:rPr lang="en-IN" smtClean="0"/>
              <a:t>21</a:t>
            </a:fld>
            <a:endParaRPr lang="en-IN"/>
          </a:p>
        </p:txBody>
      </p:sp>
    </p:spTree>
    <p:extLst>
      <p:ext uri="{BB962C8B-B14F-4D97-AF65-F5344CB8AC3E}">
        <p14:creationId xmlns:p14="http://schemas.microsoft.com/office/powerpoint/2010/main" val="384104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8B0C1AB-273A-4F5E-93D8-6C1FBAB53ABA}"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1"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1774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tabLst/>
              <a:defRPr/>
            </a:pPr>
            <a:fld id="{78B0C1AB-273A-4F5E-93D8-6C1FBAB53ABA}"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1"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9201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4/16/2021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400912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CECB4-9AC3-462C-8656-0055628245D5}"/>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AD442B77-234A-47BF-937D-FFBA6D4CD3B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A8F33D-D36A-4793-B550-DAAA1C3813C1}"/>
              </a:ext>
            </a:extLst>
          </p:cNvPr>
          <p:cNvSpPr>
            <a:spLocks noGrp="1"/>
          </p:cNvSpPr>
          <p:nvPr>
            <p:ph type="dt" sz="half" idx="10"/>
          </p:nvPr>
        </p:nvSpPr>
        <p:spPr/>
        <p:txBody>
          <a:bodyPr/>
          <a:lstStyle/>
          <a:p>
            <a:fld id="{C23D0D3B-4993-4421-BC5E-2D15395C22E2}" type="datetimeFigureOut">
              <a:rPr lang="en-IN" smtClean="0"/>
              <a:t>16-04-2021</a:t>
            </a:fld>
            <a:endParaRPr lang="en-IN"/>
          </a:p>
        </p:txBody>
      </p:sp>
      <p:sp>
        <p:nvSpPr>
          <p:cNvPr id="5" name="Footer Placeholder 4">
            <a:extLst>
              <a:ext uri="{FF2B5EF4-FFF2-40B4-BE49-F238E27FC236}">
                <a16:creationId xmlns:a16="http://schemas.microsoft.com/office/drawing/2014/main" id="{BF536E28-D4EB-4305-ABEA-E27E54BB92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9A792B-A2BE-4797-9429-30515E99C112}"/>
              </a:ext>
            </a:extLst>
          </p:cNvPr>
          <p:cNvSpPr>
            <a:spLocks noGrp="1"/>
          </p:cNvSpPr>
          <p:nvPr>
            <p:ph type="sldNum" sz="quarter" idx="12"/>
          </p:nvPr>
        </p:nvSpPr>
        <p:spPr/>
        <p:txBody>
          <a:bodyPr/>
          <a:lstStyle/>
          <a:p>
            <a:fld id="{F917A6B8-810C-4568-90BF-E5A0C3FBD7DE}" type="slidenum">
              <a:rPr lang="en-IN" smtClean="0"/>
              <a:t>‹#›</a:t>
            </a:fld>
            <a:endParaRPr lang="en-IN"/>
          </a:p>
        </p:txBody>
      </p:sp>
    </p:spTree>
    <p:extLst>
      <p:ext uri="{BB962C8B-B14F-4D97-AF65-F5344CB8AC3E}">
        <p14:creationId xmlns:p14="http://schemas.microsoft.com/office/powerpoint/2010/main" val="1657801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96E07-E84A-402A-81D2-157C06866B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C3E74D-CCD6-44A5-935E-FDE6F09E36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E5BBF2-7274-4596-8918-F947C71144F1}"/>
              </a:ext>
            </a:extLst>
          </p:cNvPr>
          <p:cNvSpPr>
            <a:spLocks noGrp="1"/>
          </p:cNvSpPr>
          <p:nvPr>
            <p:ph type="dt" sz="half" idx="10"/>
          </p:nvPr>
        </p:nvSpPr>
        <p:spPr/>
        <p:txBody>
          <a:bodyPr/>
          <a:lstStyle/>
          <a:p>
            <a:fld id="{C23D0D3B-4993-4421-BC5E-2D15395C22E2}" type="datetimeFigureOut">
              <a:rPr lang="en-IN" smtClean="0"/>
              <a:t>16-04-2021</a:t>
            </a:fld>
            <a:endParaRPr lang="en-IN"/>
          </a:p>
        </p:txBody>
      </p:sp>
      <p:sp>
        <p:nvSpPr>
          <p:cNvPr id="5" name="Footer Placeholder 4">
            <a:extLst>
              <a:ext uri="{FF2B5EF4-FFF2-40B4-BE49-F238E27FC236}">
                <a16:creationId xmlns:a16="http://schemas.microsoft.com/office/drawing/2014/main" id="{6EE71E1B-EB36-41F6-AA85-160D994724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3EC301-2729-4977-A386-82415F459B79}"/>
              </a:ext>
            </a:extLst>
          </p:cNvPr>
          <p:cNvSpPr>
            <a:spLocks noGrp="1"/>
          </p:cNvSpPr>
          <p:nvPr>
            <p:ph type="sldNum" sz="quarter" idx="12"/>
          </p:nvPr>
        </p:nvSpPr>
        <p:spPr/>
        <p:txBody>
          <a:bodyPr/>
          <a:lstStyle/>
          <a:p>
            <a:fld id="{F917A6B8-810C-4568-90BF-E5A0C3FBD7DE}" type="slidenum">
              <a:rPr lang="en-IN" smtClean="0"/>
              <a:t>‹#›</a:t>
            </a:fld>
            <a:endParaRPr lang="en-IN"/>
          </a:p>
        </p:txBody>
      </p:sp>
    </p:spTree>
    <p:extLst>
      <p:ext uri="{BB962C8B-B14F-4D97-AF65-F5344CB8AC3E}">
        <p14:creationId xmlns:p14="http://schemas.microsoft.com/office/powerpoint/2010/main" val="3517771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81532-F2DA-493A-8E8E-C3D30E3A0CDA}"/>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21DAC6-56B0-44DE-B802-42FFF89AA4F5}"/>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7DD097-7CE2-4522-B362-933EAC24B7E1}"/>
              </a:ext>
            </a:extLst>
          </p:cNvPr>
          <p:cNvSpPr>
            <a:spLocks noGrp="1"/>
          </p:cNvSpPr>
          <p:nvPr>
            <p:ph type="dt" sz="half" idx="10"/>
          </p:nvPr>
        </p:nvSpPr>
        <p:spPr/>
        <p:txBody>
          <a:bodyPr/>
          <a:lstStyle/>
          <a:p>
            <a:fld id="{C23D0D3B-4993-4421-BC5E-2D15395C22E2}" type="datetimeFigureOut">
              <a:rPr lang="en-IN" smtClean="0"/>
              <a:t>16-04-2021</a:t>
            </a:fld>
            <a:endParaRPr lang="en-IN"/>
          </a:p>
        </p:txBody>
      </p:sp>
      <p:sp>
        <p:nvSpPr>
          <p:cNvPr id="5" name="Footer Placeholder 4">
            <a:extLst>
              <a:ext uri="{FF2B5EF4-FFF2-40B4-BE49-F238E27FC236}">
                <a16:creationId xmlns:a16="http://schemas.microsoft.com/office/drawing/2014/main" id="{DFB7C46F-D152-453D-8844-9F596701C8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8E1CA3-9EB2-4DE9-A177-DA1EADDFCC5B}"/>
              </a:ext>
            </a:extLst>
          </p:cNvPr>
          <p:cNvSpPr>
            <a:spLocks noGrp="1"/>
          </p:cNvSpPr>
          <p:nvPr>
            <p:ph type="sldNum" sz="quarter" idx="12"/>
          </p:nvPr>
        </p:nvSpPr>
        <p:spPr/>
        <p:txBody>
          <a:bodyPr/>
          <a:lstStyle/>
          <a:p>
            <a:fld id="{F917A6B8-810C-4568-90BF-E5A0C3FBD7DE}" type="slidenum">
              <a:rPr lang="en-IN" smtClean="0"/>
              <a:t>‹#›</a:t>
            </a:fld>
            <a:endParaRPr lang="en-IN"/>
          </a:p>
        </p:txBody>
      </p:sp>
    </p:spTree>
    <p:extLst>
      <p:ext uri="{BB962C8B-B14F-4D97-AF65-F5344CB8AC3E}">
        <p14:creationId xmlns:p14="http://schemas.microsoft.com/office/powerpoint/2010/main" val="21771600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9C6E5-EAAD-450B-B099-8118E81DDA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697A84-5569-4988-B9C8-41CA8D5DB2E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155985-72C2-463E-980D-5E5D2E5E16C8}"/>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9B9CDE-BF08-4686-B858-F00BA8493681}"/>
              </a:ext>
            </a:extLst>
          </p:cNvPr>
          <p:cNvSpPr>
            <a:spLocks noGrp="1"/>
          </p:cNvSpPr>
          <p:nvPr>
            <p:ph type="dt" sz="half" idx="10"/>
          </p:nvPr>
        </p:nvSpPr>
        <p:spPr/>
        <p:txBody>
          <a:bodyPr/>
          <a:lstStyle/>
          <a:p>
            <a:fld id="{C23D0D3B-4993-4421-BC5E-2D15395C22E2}" type="datetimeFigureOut">
              <a:rPr lang="en-IN" smtClean="0"/>
              <a:t>16-04-2021</a:t>
            </a:fld>
            <a:endParaRPr lang="en-IN"/>
          </a:p>
        </p:txBody>
      </p:sp>
      <p:sp>
        <p:nvSpPr>
          <p:cNvPr id="6" name="Footer Placeholder 5">
            <a:extLst>
              <a:ext uri="{FF2B5EF4-FFF2-40B4-BE49-F238E27FC236}">
                <a16:creationId xmlns:a16="http://schemas.microsoft.com/office/drawing/2014/main" id="{56FA95B3-1597-4DC3-AA28-3F4E8E3502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B3A2BF-4280-4D4F-B9A3-58E966C2717C}"/>
              </a:ext>
            </a:extLst>
          </p:cNvPr>
          <p:cNvSpPr>
            <a:spLocks noGrp="1"/>
          </p:cNvSpPr>
          <p:nvPr>
            <p:ph type="sldNum" sz="quarter" idx="12"/>
          </p:nvPr>
        </p:nvSpPr>
        <p:spPr/>
        <p:txBody>
          <a:bodyPr/>
          <a:lstStyle/>
          <a:p>
            <a:fld id="{F917A6B8-810C-4568-90BF-E5A0C3FBD7DE}" type="slidenum">
              <a:rPr lang="en-IN" smtClean="0"/>
              <a:t>‹#›</a:t>
            </a:fld>
            <a:endParaRPr lang="en-IN"/>
          </a:p>
        </p:txBody>
      </p:sp>
    </p:spTree>
    <p:extLst>
      <p:ext uri="{BB962C8B-B14F-4D97-AF65-F5344CB8AC3E}">
        <p14:creationId xmlns:p14="http://schemas.microsoft.com/office/powerpoint/2010/main" val="27465579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8C4AE-AA23-42FA-9E70-0A410C8B4ED2}"/>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B761D0-B456-4C83-AF88-FF314FDAB85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BBE80C8-EA68-4D2D-9F4E-527E1420271D}"/>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BD8162-DB1B-42B1-B8D7-C014621F7BD5}"/>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764B880-1E1A-4065-BBD3-150F98A11763}"/>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6A7853-5A8A-42A9-820B-7E7AC48C2F02}"/>
              </a:ext>
            </a:extLst>
          </p:cNvPr>
          <p:cNvSpPr>
            <a:spLocks noGrp="1"/>
          </p:cNvSpPr>
          <p:nvPr>
            <p:ph type="dt" sz="half" idx="10"/>
          </p:nvPr>
        </p:nvSpPr>
        <p:spPr/>
        <p:txBody>
          <a:bodyPr/>
          <a:lstStyle/>
          <a:p>
            <a:fld id="{C23D0D3B-4993-4421-BC5E-2D15395C22E2}" type="datetimeFigureOut">
              <a:rPr lang="en-IN" smtClean="0"/>
              <a:t>16-04-2021</a:t>
            </a:fld>
            <a:endParaRPr lang="en-IN"/>
          </a:p>
        </p:txBody>
      </p:sp>
      <p:sp>
        <p:nvSpPr>
          <p:cNvPr id="8" name="Footer Placeholder 7">
            <a:extLst>
              <a:ext uri="{FF2B5EF4-FFF2-40B4-BE49-F238E27FC236}">
                <a16:creationId xmlns:a16="http://schemas.microsoft.com/office/drawing/2014/main" id="{6CC0C2CF-872F-406E-8C17-CDF4972D1A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86CD2F-6C17-4ED8-97EE-C0A7A1E1CA4B}"/>
              </a:ext>
            </a:extLst>
          </p:cNvPr>
          <p:cNvSpPr>
            <a:spLocks noGrp="1"/>
          </p:cNvSpPr>
          <p:nvPr>
            <p:ph type="sldNum" sz="quarter" idx="12"/>
          </p:nvPr>
        </p:nvSpPr>
        <p:spPr/>
        <p:txBody>
          <a:bodyPr/>
          <a:lstStyle/>
          <a:p>
            <a:fld id="{F917A6B8-810C-4568-90BF-E5A0C3FBD7DE}" type="slidenum">
              <a:rPr lang="en-IN" smtClean="0"/>
              <a:t>‹#›</a:t>
            </a:fld>
            <a:endParaRPr lang="en-IN"/>
          </a:p>
        </p:txBody>
      </p:sp>
    </p:spTree>
    <p:extLst>
      <p:ext uri="{BB962C8B-B14F-4D97-AF65-F5344CB8AC3E}">
        <p14:creationId xmlns:p14="http://schemas.microsoft.com/office/powerpoint/2010/main" val="292476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059582"/>
            <a:ext cx="8496944"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736253"/>
            <a:ext cx="8496944"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1469437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F046-4CD3-4593-B7C6-E529A602170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3AA686-36E3-47D5-A35D-3B217D65D19B}"/>
              </a:ext>
            </a:extLst>
          </p:cNvPr>
          <p:cNvSpPr>
            <a:spLocks noGrp="1"/>
          </p:cNvSpPr>
          <p:nvPr>
            <p:ph type="dt" sz="half" idx="10"/>
          </p:nvPr>
        </p:nvSpPr>
        <p:spPr/>
        <p:txBody>
          <a:bodyPr/>
          <a:lstStyle/>
          <a:p>
            <a:fld id="{C23D0D3B-4993-4421-BC5E-2D15395C22E2}" type="datetimeFigureOut">
              <a:rPr lang="en-IN" smtClean="0"/>
              <a:t>16-04-2021</a:t>
            </a:fld>
            <a:endParaRPr lang="en-IN"/>
          </a:p>
        </p:txBody>
      </p:sp>
      <p:sp>
        <p:nvSpPr>
          <p:cNvPr id="4" name="Footer Placeholder 3">
            <a:extLst>
              <a:ext uri="{FF2B5EF4-FFF2-40B4-BE49-F238E27FC236}">
                <a16:creationId xmlns:a16="http://schemas.microsoft.com/office/drawing/2014/main" id="{50ACC50E-71E7-4E92-B8A9-8BE540512B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B15217-9C95-40E8-A882-03B0E61E9B67}"/>
              </a:ext>
            </a:extLst>
          </p:cNvPr>
          <p:cNvSpPr>
            <a:spLocks noGrp="1"/>
          </p:cNvSpPr>
          <p:nvPr>
            <p:ph type="sldNum" sz="quarter" idx="12"/>
          </p:nvPr>
        </p:nvSpPr>
        <p:spPr/>
        <p:txBody>
          <a:bodyPr/>
          <a:lstStyle/>
          <a:p>
            <a:fld id="{F917A6B8-810C-4568-90BF-E5A0C3FBD7DE}" type="slidenum">
              <a:rPr lang="en-IN" smtClean="0"/>
              <a:t>‹#›</a:t>
            </a:fld>
            <a:endParaRPr lang="en-IN"/>
          </a:p>
        </p:txBody>
      </p:sp>
    </p:spTree>
    <p:extLst>
      <p:ext uri="{BB962C8B-B14F-4D97-AF65-F5344CB8AC3E}">
        <p14:creationId xmlns:p14="http://schemas.microsoft.com/office/powerpoint/2010/main" val="20599364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65B88E-9729-41A3-BDC1-80668256B69C}"/>
              </a:ext>
            </a:extLst>
          </p:cNvPr>
          <p:cNvSpPr>
            <a:spLocks noGrp="1"/>
          </p:cNvSpPr>
          <p:nvPr>
            <p:ph type="dt" sz="half" idx="10"/>
          </p:nvPr>
        </p:nvSpPr>
        <p:spPr/>
        <p:txBody>
          <a:bodyPr/>
          <a:lstStyle/>
          <a:p>
            <a:fld id="{C23D0D3B-4993-4421-BC5E-2D15395C22E2}" type="datetimeFigureOut">
              <a:rPr lang="en-IN" smtClean="0"/>
              <a:t>16-04-2021</a:t>
            </a:fld>
            <a:endParaRPr lang="en-IN"/>
          </a:p>
        </p:txBody>
      </p:sp>
      <p:sp>
        <p:nvSpPr>
          <p:cNvPr id="3" name="Footer Placeholder 2">
            <a:extLst>
              <a:ext uri="{FF2B5EF4-FFF2-40B4-BE49-F238E27FC236}">
                <a16:creationId xmlns:a16="http://schemas.microsoft.com/office/drawing/2014/main" id="{151DA99A-E2AA-4405-A075-1E642BBFB9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47229C-A2E6-40EE-9E94-D244CD3BA4BB}"/>
              </a:ext>
            </a:extLst>
          </p:cNvPr>
          <p:cNvSpPr>
            <a:spLocks noGrp="1"/>
          </p:cNvSpPr>
          <p:nvPr>
            <p:ph type="sldNum" sz="quarter" idx="12"/>
          </p:nvPr>
        </p:nvSpPr>
        <p:spPr/>
        <p:txBody>
          <a:bodyPr/>
          <a:lstStyle/>
          <a:p>
            <a:fld id="{F917A6B8-810C-4568-90BF-E5A0C3FBD7DE}" type="slidenum">
              <a:rPr lang="en-IN" smtClean="0"/>
              <a:t>‹#›</a:t>
            </a:fld>
            <a:endParaRPr lang="en-IN"/>
          </a:p>
        </p:txBody>
      </p:sp>
    </p:spTree>
    <p:extLst>
      <p:ext uri="{BB962C8B-B14F-4D97-AF65-F5344CB8AC3E}">
        <p14:creationId xmlns:p14="http://schemas.microsoft.com/office/powerpoint/2010/main" val="27192867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8AC94-E901-4792-A95F-7AAEA26EA9DA}"/>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87CE84-0CAC-4D13-837E-FC91FCC60C5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2276350-EC50-4345-836C-EEC84F02564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7D43B84-1267-432A-BC25-0E3F0B813B06}"/>
              </a:ext>
            </a:extLst>
          </p:cNvPr>
          <p:cNvSpPr>
            <a:spLocks noGrp="1"/>
          </p:cNvSpPr>
          <p:nvPr>
            <p:ph type="dt" sz="half" idx="10"/>
          </p:nvPr>
        </p:nvSpPr>
        <p:spPr/>
        <p:txBody>
          <a:bodyPr/>
          <a:lstStyle/>
          <a:p>
            <a:fld id="{C23D0D3B-4993-4421-BC5E-2D15395C22E2}" type="datetimeFigureOut">
              <a:rPr lang="en-IN" smtClean="0"/>
              <a:t>16-04-2021</a:t>
            </a:fld>
            <a:endParaRPr lang="en-IN"/>
          </a:p>
        </p:txBody>
      </p:sp>
      <p:sp>
        <p:nvSpPr>
          <p:cNvPr id="6" name="Footer Placeholder 5">
            <a:extLst>
              <a:ext uri="{FF2B5EF4-FFF2-40B4-BE49-F238E27FC236}">
                <a16:creationId xmlns:a16="http://schemas.microsoft.com/office/drawing/2014/main" id="{A8F3F8FA-69F9-491A-BFB4-5595CC75EF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85F121-9F30-47C4-81B0-8567DA0BB57C}"/>
              </a:ext>
            </a:extLst>
          </p:cNvPr>
          <p:cNvSpPr>
            <a:spLocks noGrp="1"/>
          </p:cNvSpPr>
          <p:nvPr>
            <p:ph type="sldNum" sz="quarter" idx="12"/>
          </p:nvPr>
        </p:nvSpPr>
        <p:spPr/>
        <p:txBody>
          <a:bodyPr/>
          <a:lstStyle/>
          <a:p>
            <a:fld id="{F917A6B8-810C-4568-90BF-E5A0C3FBD7DE}" type="slidenum">
              <a:rPr lang="en-IN" smtClean="0"/>
              <a:t>‹#›</a:t>
            </a:fld>
            <a:endParaRPr lang="en-IN"/>
          </a:p>
        </p:txBody>
      </p:sp>
    </p:spTree>
    <p:extLst>
      <p:ext uri="{BB962C8B-B14F-4D97-AF65-F5344CB8AC3E}">
        <p14:creationId xmlns:p14="http://schemas.microsoft.com/office/powerpoint/2010/main" val="35419774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D0BFF-32B5-49D6-9FD8-8400A359B60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524A47-ED13-4EDD-ABC2-19512C346A5B}"/>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09DF38F-C70A-4432-A1AA-D66E31DAF07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4295EF3-69B2-4B6D-87A6-292C60287B3F}"/>
              </a:ext>
            </a:extLst>
          </p:cNvPr>
          <p:cNvSpPr>
            <a:spLocks noGrp="1"/>
          </p:cNvSpPr>
          <p:nvPr>
            <p:ph type="dt" sz="half" idx="10"/>
          </p:nvPr>
        </p:nvSpPr>
        <p:spPr/>
        <p:txBody>
          <a:bodyPr/>
          <a:lstStyle/>
          <a:p>
            <a:fld id="{C23D0D3B-4993-4421-BC5E-2D15395C22E2}" type="datetimeFigureOut">
              <a:rPr lang="en-IN" smtClean="0"/>
              <a:t>16-04-2021</a:t>
            </a:fld>
            <a:endParaRPr lang="en-IN"/>
          </a:p>
        </p:txBody>
      </p:sp>
      <p:sp>
        <p:nvSpPr>
          <p:cNvPr id="6" name="Footer Placeholder 5">
            <a:extLst>
              <a:ext uri="{FF2B5EF4-FFF2-40B4-BE49-F238E27FC236}">
                <a16:creationId xmlns:a16="http://schemas.microsoft.com/office/drawing/2014/main" id="{E06862F6-02FA-445C-B3B7-EE8BF1950F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C6EFD9-A2A7-42D6-9ACB-FB322B407E54}"/>
              </a:ext>
            </a:extLst>
          </p:cNvPr>
          <p:cNvSpPr>
            <a:spLocks noGrp="1"/>
          </p:cNvSpPr>
          <p:nvPr>
            <p:ph type="sldNum" sz="quarter" idx="12"/>
          </p:nvPr>
        </p:nvSpPr>
        <p:spPr/>
        <p:txBody>
          <a:bodyPr/>
          <a:lstStyle/>
          <a:p>
            <a:fld id="{F917A6B8-810C-4568-90BF-E5A0C3FBD7DE}" type="slidenum">
              <a:rPr lang="en-IN" smtClean="0"/>
              <a:t>‹#›</a:t>
            </a:fld>
            <a:endParaRPr lang="en-IN"/>
          </a:p>
        </p:txBody>
      </p:sp>
    </p:spTree>
    <p:extLst>
      <p:ext uri="{BB962C8B-B14F-4D97-AF65-F5344CB8AC3E}">
        <p14:creationId xmlns:p14="http://schemas.microsoft.com/office/powerpoint/2010/main" val="23816096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98FC1-5031-481A-89FA-46B85924E9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F5225B-AB67-42F9-91BC-923F2269C9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E3E574-ED22-4943-987B-3AE2D95402B9}"/>
              </a:ext>
            </a:extLst>
          </p:cNvPr>
          <p:cNvSpPr>
            <a:spLocks noGrp="1"/>
          </p:cNvSpPr>
          <p:nvPr>
            <p:ph type="dt" sz="half" idx="10"/>
          </p:nvPr>
        </p:nvSpPr>
        <p:spPr/>
        <p:txBody>
          <a:bodyPr/>
          <a:lstStyle/>
          <a:p>
            <a:fld id="{C23D0D3B-4993-4421-BC5E-2D15395C22E2}" type="datetimeFigureOut">
              <a:rPr lang="en-IN" smtClean="0"/>
              <a:t>16-04-2021</a:t>
            </a:fld>
            <a:endParaRPr lang="en-IN"/>
          </a:p>
        </p:txBody>
      </p:sp>
      <p:sp>
        <p:nvSpPr>
          <p:cNvPr id="5" name="Footer Placeholder 4">
            <a:extLst>
              <a:ext uri="{FF2B5EF4-FFF2-40B4-BE49-F238E27FC236}">
                <a16:creationId xmlns:a16="http://schemas.microsoft.com/office/drawing/2014/main" id="{0D136802-8EEB-4F9F-A2C5-8E7C1BAEEF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C0A95A-0FF0-4672-A281-5A727A12E013}"/>
              </a:ext>
            </a:extLst>
          </p:cNvPr>
          <p:cNvSpPr>
            <a:spLocks noGrp="1"/>
          </p:cNvSpPr>
          <p:nvPr>
            <p:ph type="sldNum" sz="quarter" idx="12"/>
          </p:nvPr>
        </p:nvSpPr>
        <p:spPr/>
        <p:txBody>
          <a:bodyPr/>
          <a:lstStyle/>
          <a:p>
            <a:fld id="{F917A6B8-810C-4568-90BF-E5A0C3FBD7DE}" type="slidenum">
              <a:rPr lang="en-IN" smtClean="0"/>
              <a:t>‹#›</a:t>
            </a:fld>
            <a:endParaRPr lang="en-IN"/>
          </a:p>
        </p:txBody>
      </p:sp>
    </p:spTree>
    <p:extLst>
      <p:ext uri="{BB962C8B-B14F-4D97-AF65-F5344CB8AC3E}">
        <p14:creationId xmlns:p14="http://schemas.microsoft.com/office/powerpoint/2010/main" val="21555270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DAA3FD-F93F-445F-87BA-1AF5F7E2C705}"/>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230A7C-C7D4-4CD3-8941-734DAB034CA2}"/>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1A0682-78B4-4F4C-8E3D-41BEBD55ADB3}"/>
              </a:ext>
            </a:extLst>
          </p:cNvPr>
          <p:cNvSpPr>
            <a:spLocks noGrp="1"/>
          </p:cNvSpPr>
          <p:nvPr>
            <p:ph type="dt" sz="half" idx="10"/>
          </p:nvPr>
        </p:nvSpPr>
        <p:spPr/>
        <p:txBody>
          <a:bodyPr/>
          <a:lstStyle/>
          <a:p>
            <a:fld id="{C23D0D3B-4993-4421-BC5E-2D15395C22E2}" type="datetimeFigureOut">
              <a:rPr lang="en-IN" smtClean="0"/>
              <a:t>16-04-2021</a:t>
            </a:fld>
            <a:endParaRPr lang="en-IN"/>
          </a:p>
        </p:txBody>
      </p:sp>
      <p:sp>
        <p:nvSpPr>
          <p:cNvPr id="5" name="Footer Placeholder 4">
            <a:extLst>
              <a:ext uri="{FF2B5EF4-FFF2-40B4-BE49-F238E27FC236}">
                <a16:creationId xmlns:a16="http://schemas.microsoft.com/office/drawing/2014/main" id="{0A9B9668-A43D-41E1-A5F8-0C6AB41D94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A58852-BB84-4F3A-8380-0489A431081E}"/>
              </a:ext>
            </a:extLst>
          </p:cNvPr>
          <p:cNvSpPr>
            <a:spLocks noGrp="1"/>
          </p:cNvSpPr>
          <p:nvPr>
            <p:ph type="sldNum" sz="quarter" idx="12"/>
          </p:nvPr>
        </p:nvSpPr>
        <p:spPr/>
        <p:txBody>
          <a:bodyPr/>
          <a:lstStyle/>
          <a:p>
            <a:fld id="{F917A6B8-810C-4568-90BF-E5A0C3FBD7DE}" type="slidenum">
              <a:rPr lang="en-IN" smtClean="0"/>
              <a:t>‹#›</a:t>
            </a:fld>
            <a:endParaRPr lang="en-IN"/>
          </a:p>
        </p:txBody>
      </p:sp>
    </p:spTree>
    <p:extLst>
      <p:ext uri="{BB962C8B-B14F-4D97-AF65-F5344CB8AC3E}">
        <p14:creationId xmlns:p14="http://schemas.microsoft.com/office/powerpoint/2010/main" val="25143314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059582"/>
            <a:ext cx="8496944"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736254"/>
            <a:ext cx="8496944"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24301249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059582"/>
            <a:ext cx="8496944"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736254"/>
            <a:ext cx="8496944"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8831712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21632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a:t> Free PPT _ Click to add title</a:t>
            </a:r>
            <a:endParaRPr lang="ko-KR" altLang="en-US" dirty="0"/>
          </a:p>
        </p:txBody>
      </p:sp>
      <p:sp>
        <p:nvSpPr>
          <p:cNvPr id="4" name="Content Placeholder 2"/>
          <p:cNvSpPr>
            <a:spLocks noGrp="1"/>
          </p:cNvSpPr>
          <p:nvPr>
            <p:ph idx="1"/>
          </p:nvPr>
        </p:nvSpPr>
        <p:spPr>
          <a:xfrm>
            <a:off x="395536" y="1059582"/>
            <a:ext cx="8496944"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405880" y="1736254"/>
            <a:ext cx="8496944"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1531152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tx1">
                    <a:lumMod val="75000"/>
                    <a:lumOff val="25000"/>
                  </a:schemeClr>
                </a:solidFill>
                <a:latin typeface="Arial" pitchFamily="34" charset="0"/>
                <a:cs typeface="Arial" pitchFamily="34" charset="0"/>
              </a:defRPr>
            </a:lvl1pPr>
          </a:lstStyle>
          <a:p>
            <a:pPr lvl="0"/>
            <a:r>
              <a:rPr lang="en-US" altLang="ko-KR" dirty="0"/>
              <a:t>Click to edit Master text styles</a:t>
            </a:r>
          </a:p>
        </p:txBody>
      </p:sp>
    </p:spTree>
    <p:extLst>
      <p:ext uri="{BB962C8B-B14F-4D97-AF65-F5344CB8AC3E}">
        <p14:creationId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937D59-5EDB-4C39-B697-625748F703B6}"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37D59-5EDB-4C39-B697-625748F703B6}"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937D59-5EDB-4C39-B697-625748F703B6}"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937D59-5EDB-4C39-B697-625748F703B6}" type="datetimeFigureOut">
              <a:rPr lang="en-US" smtClean="0"/>
              <a:t>4/16/2021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937D59-5EDB-4C39-B697-625748F703B6}" type="datetimeFigureOut">
              <a:rPr lang="en-US" smtClean="0"/>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theme" Target="../theme/theme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t>4/16/2021</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25EA82-7A6A-4DFE-B354-345ACBD64CF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5EF8CA-872A-498A-A3B8-DCF839432CFB}"/>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54D867-B939-4B39-A094-94E6D0ED54F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23D0D3B-4993-4421-BC5E-2D15395C22E2}" type="datetimeFigureOut">
              <a:rPr lang="en-IN" smtClean="0"/>
              <a:t>16-04-2021</a:t>
            </a:fld>
            <a:endParaRPr lang="en-IN"/>
          </a:p>
        </p:txBody>
      </p:sp>
      <p:sp>
        <p:nvSpPr>
          <p:cNvPr id="5" name="Footer Placeholder 4">
            <a:extLst>
              <a:ext uri="{FF2B5EF4-FFF2-40B4-BE49-F238E27FC236}">
                <a16:creationId xmlns:a16="http://schemas.microsoft.com/office/drawing/2014/main" id="{19E17C5D-54F6-4303-89FD-AC11AFAAFF27}"/>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8D7947-9FDA-48A3-B42E-09DAC29E012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917A6B8-810C-4568-90BF-E5A0C3FBD7DE}" type="slidenum">
              <a:rPr lang="en-IN" smtClean="0"/>
              <a:t>‹#›</a:t>
            </a:fld>
            <a:endParaRPr lang="en-IN"/>
          </a:p>
        </p:txBody>
      </p:sp>
    </p:spTree>
    <p:extLst>
      <p:ext uri="{BB962C8B-B14F-4D97-AF65-F5344CB8AC3E}">
        <p14:creationId xmlns:p14="http://schemas.microsoft.com/office/powerpoint/2010/main" val="33670124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hyperlink" Target="https://datatopics.worldbank.org/world-development-indicators/" TargetMode="Externa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hyperlink" Target="https://population.un.org/wpp/" TargetMode="External"/><Relationship Id="rId1" Type="http://schemas.openxmlformats.org/officeDocument/2006/relationships/slideLayout" Target="../slideLayouts/slideLayout3.xml"/><Relationship Id="rId5" Type="http://schemas.openxmlformats.org/officeDocument/2006/relationships/image" Target="../media/image16.jpe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colab.research.google.com/drive/10fWi-iG3haYFs0iEo0J7LSUd81LqkpEo#scrollTo=c20H8X1gsbsO"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population.un.org/wpp/" TargetMode="External"/><Relationship Id="rId7" Type="http://schemas.openxmlformats.org/officeDocument/2006/relationships/hyperlink" Target="https://en.wikipedia.org/wiki/Error_correction_model" TargetMode="External"/><Relationship Id="rId2" Type="http://schemas.openxmlformats.org/officeDocument/2006/relationships/hyperlink" Target="https://www.tandfonline.com/doi/full/10.1080/15140326.2019.1684740" TargetMode="External"/><Relationship Id="rId1" Type="http://schemas.openxmlformats.org/officeDocument/2006/relationships/slideLayout" Target="../slideLayouts/slideLayout2.xml"/><Relationship Id="rId6" Type="http://schemas.openxmlformats.org/officeDocument/2006/relationships/hyperlink" Target="https://www.statista.com/statistics/1066836/population-canada-since-1800/#:~:text=It%20is%20estimated%20that%20the,and%205.5%20million%20in%201900" TargetMode="External"/><Relationship Id="rId5" Type="http://schemas.openxmlformats.org/officeDocument/2006/relationships/hyperlink" Target="https://stats.oecd.org/Index.aspx?DataSetCode=RMW" TargetMode="External"/><Relationship Id="rId4" Type="http://schemas.openxmlformats.org/officeDocument/2006/relationships/hyperlink" Target="https://datatopics.worldbank.org/world-development-indicator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atatopics.worldbank.org/world-development-indicators/" TargetMode="Externa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1720" y="2931791"/>
            <a:ext cx="4860030" cy="276999"/>
          </a:xfrm>
          <a:prstGeom prst="rect">
            <a:avLst/>
          </a:prstGeom>
          <a:noFill/>
        </p:spPr>
        <p:txBody>
          <a:bodyPr wrap="square">
            <a:spAutoFit/>
          </a:bodyPr>
          <a:lstStyle/>
          <a:p>
            <a:pPr algn="ctr" defTabSz="685800" latinLnBrk="0">
              <a:defRPr/>
            </a:pPr>
            <a:r>
              <a:rPr lang="en-US" altLang="ko-KR" sz="1200" i="1" dirty="0">
                <a:solidFill>
                  <a:prstClr val="white"/>
                </a:solidFill>
                <a:latin typeface="Arial" pitchFamily="34" charset="0"/>
                <a:ea typeface="맑은 고딕" panose="020B0503020000020004" pitchFamily="34" charset="-127"/>
                <a:cs typeface="Arial" pitchFamily="34" charset="0"/>
              </a:rPr>
              <a:t>HSO201 Research Paper presentation </a:t>
            </a:r>
          </a:p>
        </p:txBody>
      </p:sp>
      <p:sp>
        <p:nvSpPr>
          <p:cNvPr id="5" name="TextBox 1"/>
          <p:cNvSpPr txBox="1">
            <a:spLocks noChangeArrowheads="1"/>
          </p:cNvSpPr>
          <p:nvPr/>
        </p:nvSpPr>
        <p:spPr bwMode="auto">
          <a:xfrm>
            <a:off x="1007604" y="1923678"/>
            <a:ext cx="7128792" cy="1579278"/>
          </a:xfrm>
          <a:prstGeom prst="rect">
            <a:avLst/>
          </a:prstGeom>
          <a:noFill/>
          <a:ln w="9525">
            <a:noFill/>
            <a:miter lim="800000"/>
            <a:headEnd/>
            <a:tailEnd/>
          </a:ln>
        </p:spPr>
        <p:txBody>
          <a:bodyPr wrap="square">
            <a:spAutoFit/>
          </a:bodyPr>
          <a:lstStyle/>
          <a:p>
            <a:pPr defTabSz="685800" latinLnBrk="0"/>
            <a:r>
              <a:rPr lang="en-IN" sz="2800" b="1" dirty="0">
                <a:ln>
                  <a:solidFill>
                    <a:srgbClr val="FF0000"/>
                  </a:solidFill>
                </a:ln>
                <a:solidFill>
                  <a:prstClr val="white"/>
                </a:solidFill>
                <a:latin typeface="Arial" panose="020B0604020202020204" pitchFamily="34" charset="0"/>
                <a:ea typeface="Times New Roman" panose="02020603050405020304" pitchFamily="18" charset="0"/>
                <a:cs typeface="Arial" panose="020B0604020202020204" pitchFamily="34" charset="0"/>
              </a:rPr>
              <a:t>Effect of immigration on host countries:</a:t>
            </a:r>
            <a:endParaRPr lang="en-IN" sz="2800" dirty="0">
              <a:ln>
                <a:solidFill>
                  <a:srgbClr val="FF0000"/>
                </a:solidFill>
              </a:ln>
              <a:solidFill>
                <a:prstClr val="white"/>
              </a:solidFill>
              <a:latin typeface="Arial" panose="020B0604020202020204" pitchFamily="34" charset="0"/>
              <a:ea typeface="Times New Roman" panose="02020603050405020304" pitchFamily="18" charset="0"/>
              <a:cs typeface="Arial" panose="020B0604020202020204" pitchFamily="34" charset="0"/>
            </a:endParaRPr>
          </a:p>
          <a:p>
            <a:pPr algn="ctr" defTabSz="685800" latinLnBrk="0">
              <a:lnSpc>
                <a:spcPct val="107000"/>
              </a:lnSpc>
              <a:spcAft>
                <a:spcPts val="800"/>
              </a:spcAft>
            </a:pPr>
            <a:r>
              <a:rPr lang="en-IN" sz="2800" b="1" dirty="0">
                <a:ln>
                  <a:solidFill>
                    <a:srgbClr val="FF0000"/>
                  </a:solidFill>
                </a:ln>
                <a:solidFill>
                  <a:prstClr val="white"/>
                </a:solidFill>
                <a:latin typeface="Arial" panose="020B0604020202020204" pitchFamily="34" charset="0"/>
                <a:ea typeface="Times New Roman" panose="02020603050405020304" pitchFamily="18" charset="0"/>
                <a:cs typeface="Arial" panose="020B0604020202020204" pitchFamily="34" charset="0"/>
              </a:rPr>
              <a:t>The curious case of Canada</a:t>
            </a:r>
            <a:endParaRPr lang="en-IN" sz="2800" dirty="0">
              <a:ln>
                <a:solidFill>
                  <a:srgbClr val="FF0000"/>
                </a:solidFill>
              </a:ln>
              <a:solidFill>
                <a:prstClr val="white"/>
              </a:solidFill>
              <a:latin typeface="Arial" panose="020B0604020202020204" pitchFamily="34" charset="0"/>
              <a:ea typeface="Times New Roman" panose="02020603050405020304" pitchFamily="18" charset="0"/>
              <a:cs typeface="Arial" panose="020B0604020202020204" pitchFamily="34" charset="0"/>
            </a:endParaRPr>
          </a:p>
          <a:p>
            <a:pPr defTabSz="685800" latinLnBrk="0"/>
            <a:endParaRPr lang="en-US" altLang="ko-KR" sz="3200" b="1" dirty="0">
              <a:solidFill>
                <a:prstClr val="white"/>
              </a:solidFill>
              <a:latin typeface="Arial" pitchFamily="34" charset="0"/>
              <a:ea typeface="맑은 고딕" pitchFamily="50" charset="-127"/>
              <a:cs typeface="Arial" pitchFamily="34" charset="0"/>
            </a:endParaRPr>
          </a:p>
        </p:txBody>
      </p:sp>
    </p:spTree>
    <p:extLst>
      <p:ext uri="{BB962C8B-B14F-4D97-AF65-F5344CB8AC3E}">
        <p14:creationId xmlns:p14="http://schemas.microsoft.com/office/powerpoint/2010/main" val="30344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E7B1-250C-47D6-9049-40F3A8D59BE5}"/>
              </a:ext>
            </a:extLst>
          </p:cNvPr>
          <p:cNvSpPr>
            <a:spLocks noGrp="1"/>
          </p:cNvSpPr>
          <p:nvPr>
            <p:ph type="title"/>
          </p:nvPr>
        </p:nvSpPr>
        <p:spPr/>
        <p:txBody>
          <a:bodyPr/>
          <a:lstStyle/>
          <a:p>
            <a:r>
              <a:rPr lang="en-US" altLang="ko-KR" dirty="0"/>
              <a:t>Objectives</a:t>
            </a:r>
            <a:endParaRPr lang="en-IN" dirty="0"/>
          </a:p>
        </p:txBody>
      </p:sp>
      <p:sp>
        <p:nvSpPr>
          <p:cNvPr id="3" name="Content Placeholder 2">
            <a:extLst>
              <a:ext uri="{FF2B5EF4-FFF2-40B4-BE49-F238E27FC236}">
                <a16:creationId xmlns:a16="http://schemas.microsoft.com/office/drawing/2014/main" id="{AEB6265F-F291-4371-A518-7150DAA7FB57}"/>
              </a:ext>
            </a:extLst>
          </p:cNvPr>
          <p:cNvSpPr>
            <a:spLocks noGrp="1"/>
          </p:cNvSpPr>
          <p:nvPr>
            <p:ph idx="1"/>
          </p:nvPr>
        </p:nvSpPr>
        <p:spPr/>
        <p:txBody>
          <a:bodyPr/>
          <a:lstStyle/>
          <a:p>
            <a:r>
              <a:rPr lang="en-US" b="1" cap="none" spc="0" dirty="0">
                <a:ln w="22225">
                  <a:noFill/>
                  <a:prstDash val="solid"/>
                </a:ln>
                <a:solidFill>
                  <a:srgbClr val="AA8D12"/>
                </a:solidFill>
                <a:effectLst/>
              </a:rPr>
              <a:t>Minimum Wages – The Dataset</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B72D6663-4AA5-4E34-8B94-DF6BD591E8B3}"/>
                  </a:ext>
                </a:extLst>
              </p:cNvPr>
              <p:cNvSpPr>
                <a:spLocks noGrp="1"/>
              </p:cNvSpPr>
              <p:nvPr>
                <p:ph idx="10"/>
              </p:nvPr>
            </p:nvSpPr>
            <p:spPr>
              <a:xfrm>
                <a:off x="1979712" y="3507854"/>
                <a:ext cx="7272808" cy="2995737"/>
              </a:xfrm>
            </p:spPr>
            <p:txBody>
              <a:bodyPr/>
              <a:lstStyle/>
              <a:p>
                <a:pPr marL="285750" indent="-285750">
                  <a:buFont typeface="Arial" panose="020B0604020202020204" pitchFamily="34" charset="0"/>
                  <a:buChar char="•"/>
                </a:pPr>
                <a:r>
                  <a:rPr lang="en-IN" dirty="0"/>
                  <a:t>Provides the average hourly wage received by Canadian population in Canadian  Dollars every year.</a:t>
                </a:r>
              </a:p>
              <a:p>
                <a:pPr marL="285750" indent="-285750">
                  <a:buFont typeface="Arial" panose="020B0604020202020204" pitchFamily="34" charset="0"/>
                  <a:buChar char="•"/>
                </a:pPr>
                <a:r>
                  <a:rPr lang="en-IN" dirty="0"/>
                  <a:t>We will represent it with the variable</a:t>
                </a:r>
                <a14:m>
                  <m:oMath xmlns:m="http://schemas.openxmlformats.org/officeDocument/2006/math">
                    <m:r>
                      <a:rPr lang="en-IN" b="0" i="0" smtClean="0">
                        <a:latin typeface="Cambria Math" panose="02040503050406030204" pitchFamily="18" charset="0"/>
                      </a:rPr>
                      <m:t> </m:t>
                    </m:r>
                    <m:r>
                      <a:rPr lang="en-IN" b="0" i="1" smtClean="0">
                        <a:latin typeface="Cambria Math" panose="02040503050406030204" pitchFamily="18" charset="0"/>
                      </a:rPr>
                      <m:t>𝐻</m:t>
                    </m:r>
                    <m:r>
                      <a:rPr lang="en-IN" i="1">
                        <a:latin typeface="Cambria Math" panose="02040503050406030204" pitchFamily="18" charset="0"/>
                      </a:rPr>
                      <m:t>𝑊</m:t>
                    </m:r>
                  </m:oMath>
                </a14:m>
                <a:r>
                  <a:rPr lang="en-IN" dirty="0"/>
                  <a:t>.</a:t>
                </a:r>
              </a:p>
              <a:p>
                <a:pPr marL="285750" indent="-285750">
                  <a:buFont typeface="Arial" panose="020B0604020202020204" pitchFamily="34" charset="0"/>
                  <a:buChar char="•"/>
                </a:pPr>
                <a:r>
                  <a:rPr lang="en-IN" dirty="0"/>
                  <a:t>Courtesy – </a:t>
                </a:r>
                <a:r>
                  <a:rPr lang="en-IN" i="1" dirty="0">
                    <a:solidFill>
                      <a:srgbClr val="000000"/>
                    </a:solidFill>
                    <a:latin typeface="Cambria" panose="02040503050406030204" pitchFamily="18" charset="0"/>
                  </a:rPr>
                  <a:t>Trading economics</a:t>
                </a:r>
                <a:r>
                  <a:rPr lang="en-IN" i="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 Hourly Minimum wage rate - </a:t>
                </a:r>
              </a:p>
              <a:p>
                <a:r>
                  <a:rPr lang="en-IN" i="1" dirty="0">
                    <a:solidFill>
                      <a:srgbClr val="000000"/>
                    </a:solidFill>
                    <a:latin typeface="Cambria" panose="02040503050406030204" pitchFamily="18" charset="0"/>
                    <a:ea typeface="Times New Roman" panose="02020603050405020304" pitchFamily="18" charset="0"/>
                  </a:rPr>
                  <a:t>       </a:t>
                </a:r>
                <a:r>
                  <a:rPr lang="en-IN" i="1" u="sng" dirty="0">
                    <a:solidFill>
                      <a:srgbClr val="000000"/>
                    </a:solidFill>
                    <a:latin typeface="Cambria" panose="02040503050406030204" pitchFamily="18" charset="0"/>
                    <a:ea typeface="Times New Roman" panose="02020603050405020304" pitchFamily="18" charset="0"/>
                  </a:rPr>
                  <a:t> </a:t>
                </a:r>
                <a:r>
                  <a:rPr lang="en-IN" i="1" u="sng" dirty="0">
                    <a:solidFill>
                      <a:srgbClr val="1155CC"/>
                    </a:solidFill>
                    <a:latin typeface="Cambria" panose="02040503050406030204" pitchFamily="18" charset="0"/>
                    <a:ea typeface="Times New Roman" panose="02020603050405020304" pitchFamily="18" charset="0"/>
                  </a:rPr>
                  <a:t>https://tradingeconomics.com/canada/wages</a:t>
                </a:r>
                <a:endParaRPr lang="en-IN"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dirty="0"/>
              </a:p>
            </p:txBody>
          </p:sp>
        </mc:Choice>
        <mc:Fallback>
          <p:sp>
            <p:nvSpPr>
              <p:cNvPr id="4" name="Content Placeholder 3">
                <a:extLst>
                  <a:ext uri="{FF2B5EF4-FFF2-40B4-BE49-F238E27FC236}">
                    <a16:creationId xmlns:a16="http://schemas.microsoft.com/office/drawing/2014/main" id="{B72D6663-4AA5-4E34-8B94-DF6BD591E8B3}"/>
                  </a:ext>
                </a:extLst>
              </p:cNvPr>
              <p:cNvSpPr>
                <a:spLocks noGrp="1" noRot="1" noChangeAspect="1" noMove="1" noResize="1" noEditPoints="1" noAdjustHandles="1" noChangeArrowheads="1" noChangeShapeType="1" noTextEdit="1"/>
              </p:cNvSpPr>
              <p:nvPr>
                <p:ph idx="10"/>
              </p:nvPr>
            </p:nvSpPr>
            <p:spPr>
              <a:xfrm>
                <a:off x="1979712" y="3507854"/>
                <a:ext cx="7272808" cy="2995737"/>
              </a:xfrm>
              <a:blipFill>
                <a:blip r:embed="rId2"/>
                <a:stretch>
                  <a:fillRect t="-203"/>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A3351EE2-1E4C-4FF1-80FD-E31850B4640D}"/>
              </a:ext>
            </a:extLst>
          </p:cNvPr>
          <p:cNvPicPr>
            <a:picLocks noChangeAspect="1"/>
          </p:cNvPicPr>
          <p:nvPr/>
        </p:nvPicPr>
        <p:blipFill>
          <a:blip r:embed="rId3"/>
          <a:stretch>
            <a:fillRect/>
          </a:stretch>
        </p:blipFill>
        <p:spPr>
          <a:xfrm>
            <a:off x="2483768" y="1448222"/>
            <a:ext cx="4796323" cy="1975651"/>
          </a:xfrm>
          <a:prstGeom prst="rect">
            <a:avLst/>
          </a:prstGeom>
        </p:spPr>
      </p:pic>
    </p:spTree>
    <p:extLst>
      <p:ext uri="{BB962C8B-B14F-4D97-AF65-F5344CB8AC3E}">
        <p14:creationId xmlns:p14="http://schemas.microsoft.com/office/powerpoint/2010/main" val="1894121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1D25-8AD8-4B20-B37D-F96DD9921324}"/>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F7F8D912-862E-4F93-B713-5C808EEAE8CA}"/>
              </a:ext>
            </a:extLst>
          </p:cNvPr>
          <p:cNvSpPr>
            <a:spLocks noGrp="1"/>
          </p:cNvSpPr>
          <p:nvPr>
            <p:ph idx="1"/>
          </p:nvPr>
        </p:nvSpPr>
        <p:spPr/>
        <p:txBody>
          <a:bodyPr/>
          <a:lstStyle/>
          <a:p>
            <a:r>
              <a:rPr lang="en-US" b="1" cap="none" spc="0" dirty="0">
                <a:ln w="22225">
                  <a:noFill/>
                  <a:prstDash val="solid"/>
                </a:ln>
                <a:solidFill>
                  <a:srgbClr val="0070C0"/>
                </a:solidFill>
                <a:effectLst/>
              </a:rPr>
              <a:t>Per Capita GDP</a:t>
            </a:r>
          </a:p>
        </p:txBody>
      </p:sp>
      <p:sp>
        <p:nvSpPr>
          <p:cNvPr id="4" name="Content Placeholder 3">
            <a:extLst>
              <a:ext uri="{FF2B5EF4-FFF2-40B4-BE49-F238E27FC236}">
                <a16:creationId xmlns:a16="http://schemas.microsoft.com/office/drawing/2014/main" id="{01EDE2AA-8CFA-48B7-AEFE-3643F3DBEE21}"/>
              </a:ext>
            </a:extLst>
          </p:cNvPr>
          <p:cNvSpPr>
            <a:spLocks noGrp="1"/>
          </p:cNvSpPr>
          <p:nvPr>
            <p:ph idx="10"/>
          </p:nvPr>
        </p:nvSpPr>
        <p:spPr>
          <a:xfrm>
            <a:off x="1619672" y="1851670"/>
            <a:ext cx="7272808" cy="2995737"/>
          </a:xfrm>
        </p:spPr>
        <p:txBody>
          <a:bodyPr/>
          <a:lstStyle/>
          <a:p>
            <a:pPr marL="285750" indent="-285750" latinLnBrk="0">
              <a:buFont typeface="Arial" panose="020B0604020202020204" pitchFamily="34" charset="0"/>
              <a:buChar char="•"/>
            </a:pPr>
            <a:r>
              <a:rPr lang="en-IN" dirty="0">
                <a:solidFill>
                  <a:schemeClr val="tx1"/>
                </a:solidFill>
              </a:rPr>
              <a:t>It is a measure of </a:t>
            </a:r>
            <a:r>
              <a:rPr lang="en-US" dirty="0"/>
              <a:t>a country's economic output per person and is calculated by dividing the GDP of a country by its population.</a:t>
            </a:r>
          </a:p>
          <a:p>
            <a:pPr latinLnBrk="0"/>
            <a:endParaRPr lang="en-IN" dirty="0">
              <a:solidFill>
                <a:schemeClr val="tx1"/>
              </a:solidFill>
            </a:endParaRPr>
          </a:p>
          <a:p>
            <a:pPr marL="285750" indent="-285750" latinLnBrk="0">
              <a:buFont typeface="Arial" panose="020B0604020202020204" pitchFamily="34" charset="0"/>
              <a:buChar char="•"/>
            </a:pPr>
            <a:r>
              <a:rPr lang="en-US" dirty="0"/>
              <a:t>It is used by economists, along with GDP, to analyze the prosperity of a country based on its economic growth.</a:t>
            </a:r>
          </a:p>
          <a:p>
            <a:pPr latinLnBrk="0"/>
            <a:endParaRPr lang="en-IN" dirty="0">
              <a:solidFill>
                <a:schemeClr val="tx1"/>
              </a:solidFill>
            </a:endParaRPr>
          </a:p>
          <a:p>
            <a:pPr marL="285750" indent="-285750" latinLnBrk="0">
              <a:buFont typeface="Arial" panose="020B0604020202020204" pitchFamily="34" charset="0"/>
              <a:buChar char="•"/>
            </a:pPr>
            <a:r>
              <a:rPr lang="en-US" dirty="0"/>
              <a:t>Canada is one of the least corrupt countries in the world, and is one of the world's top ten trading nations, with a highly globalized economy.</a:t>
            </a:r>
            <a:endParaRPr lang="en-IN" sz="1300" dirty="0">
              <a:solidFill>
                <a:schemeClr val="tx1"/>
              </a:solidFill>
            </a:endParaRPr>
          </a:p>
        </p:txBody>
      </p:sp>
      <p:pic>
        <p:nvPicPr>
          <p:cNvPr id="6" name="Picture 5" descr="A picture containing calendar&#10;&#10;Description automatically generated">
            <a:extLst>
              <a:ext uri="{FF2B5EF4-FFF2-40B4-BE49-F238E27FC236}">
                <a16:creationId xmlns:a16="http://schemas.microsoft.com/office/drawing/2014/main" id="{C327AB03-C486-4A57-9F78-6BA6E4C421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6944" y="189990"/>
            <a:ext cx="1835696" cy="10279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descr="Chart, line chart&#10;&#10;Description automatically generated">
            <a:extLst>
              <a:ext uri="{FF2B5EF4-FFF2-40B4-BE49-F238E27FC236}">
                <a16:creationId xmlns:a16="http://schemas.microsoft.com/office/drawing/2014/main" id="{05D1E4AF-E396-474F-B7A7-46C819280C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5776" y="1440780"/>
            <a:ext cx="4765672" cy="318844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41177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xEl>
                                              <p:pRg st="2" end="2"/>
                                            </p:txEl>
                                          </p:spTgt>
                                        </p:tgtEl>
                                      </p:cBhvr>
                                    </p:animEffect>
                                    <p:set>
                                      <p:cBhvr>
                                        <p:cTn id="10" dur="1" fill="hold">
                                          <p:stCondLst>
                                            <p:cond delay="499"/>
                                          </p:stCondLst>
                                        </p:cTn>
                                        <p:tgtEl>
                                          <p:spTgt spid="4">
                                            <p:txEl>
                                              <p:pRg st="2" end="2"/>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
                                            <p:txEl>
                                              <p:pRg st="4" end="4"/>
                                            </p:txEl>
                                          </p:spTgt>
                                        </p:tgtEl>
                                      </p:cBhvr>
                                    </p:animEffect>
                                    <p:set>
                                      <p:cBhvr>
                                        <p:cTn id="13" dur="1" fill="hold">
                                          <p:stCondLst>
                                            <p:cond delay="499"/>
                                          </p:stCondLst>
                                        </p:cTn>
                                        <p:tgtEl>
                                          <p:spTgt spid="4">
                                            <p:txEl>
                                              <p:pRg st="4" end="4"/>
                                            </p:txEl>
                                          </p:spTgt>
                                        </p:tgtEl>
                                        <p:attrNameLst>
                                          <p:attrName>style.visibility</p:attrName>
                                        </p:attrNameLst>
                                      </p:cBhvr>
                                      <p:to>
                                        <p:strVal val="hidden"/>
                                      </p:to>
                                    </p:set>
                                  </p:childTnLst>
                                </p:cTn>
                              </p:par>
                              <p:par>
                                <p:cTn id="14" presetID="31"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1000" fill="hold"/>
                                        <p:tgtEl>
                                          <p:spTgt spid="7"/>
                                        </p:tgtEl>
                                        <p:attrNameLst>
                                          <p:attrName>ppt_w</p:attrName>
                                        </p:attrNameLst>
                                      </p:cBhvr>
                                      <p:tavLst>
                                        <p:tav tm="0">
                                          <p:val>
                                            <p:fltVal val="0"/>
                                          </p:val>
                                        </p:tav>
                                        <p:tav tm="100000">
                                          <p:val>
                                            <p:strVal val="#ppt_w"/>
                                          </p:val>
                                        </p:tav>
                                      </p:tavLst>
                                    </p:anim>
                                    <p:anim calcmode="lin" valueType="num">
                                      <p:cBhvr>
                                        <p:cTn id="17" dur="1000" fill="hold"/>
                                        <p:tgtEl>
                                          <p:spTgt spid="7"/>
                                        </p:tgtEl>
                                        <p:attrNameLst>
                                          <p:attrName>ppt_h</p:attrName>
                                        </p:attrNameLst>
                                      </p:cBhvr>
                                      <p:tavLst>
                                        <p:tav tm="0">
                                          <p:val>
                                            <p:fltVal val="0"/>
                                          </p:val>
                                        </p:tav>
                                        <p:tav tm="100000">
                                          <p:val>
                                            <p:strVal val="#ppt_h"/>
                                          </p:val>
                                        </p:tav>
                                      </p:tavLst>
                                    </p:anim>
                                    <p:anim calcmode="lin" valueType="num">
                                      <p:cBhvr>
                                        <p:cTn id="18" dur="1000" fill="hold"/>
                                        <p:tgtEl>
                                          <p:spTgt spid="7"/>
                                        </p:tgtEl>
                                        <p:attrNameLst>
                                          <p:attrName>style.rotation</p:attrName>
                                        </p:attrNameLst>
                                      </p:cBhvr>
                                      <p:tavLst>
                                        <p:tav tm="0">
                                          <p:val>
                                            <p:fltVal val="90"/>
                                          </p:val>
                                        </p:tav>
                                        <p:tav tm="100000">
                                          <p:val>
                                            <p:fltVal val="0"/>
                                          </p:val>
                                        </p:tav>
                                      </p:tavLst>
                                    </p:anim>
                                    <p:animEffect transition="in" filter="fade">
                                      <p:cBhvr>
                                        <p:cTn id="1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E7B1-250C-47D6-9049-40F3A8D59BE5}"/>
              </a:ext>
            </a:extLst>
          </p:cNvPr>
          <p:cNvSpPr>
            <a:spLocks noGrp="1"/>
          </p:cNvSpPr>
          <p:nvPr>
            <p:ph type="title"/>
          </p:nvPr>
        </p:nvSpPr>
        <p:spPr/>
        <p:txBody>
          <a:bodyPr/>
          <a:lstStyle/>
          <a:p>
            <a:r>
              <a:rPr lang="en-US" altLang="ko-KR" dirty="0"/>
              <a:t>Objectives</a:t>
            </a:r>
            <a:endParaRPr lang="en-IN" dirty="0"/>
          </a:p>
        </p:txBody>
      </p:sp>
      <p:sp>
        <p:nvSpPr>
          <p:cNvPr id="3" name="Content Placeholder 2">
            <a:extLst>
              <a:ext uri="{FF2B5EF4-FFF2-40B4-BE49-F238E27FC236}">
                <a16:creationId xmlns:a16="http://schemas.microsoft.com/office/drawing/2014/main" id="{AEB6265F-F291-4371-A518-7150DAA7FB57}"/>
              </a:ext>
            </a:extLst>
          </p:cNvPr>
          <p:cNvSpPr>
            <a:spLocks noGrp="1"/>
          </p:cNvSpPr>
          <p:nvPr>
            <p:ph idx="1"/>
          </p:nvPr>
        </p:nvSpPr>
        <p:spPr/>
        <p:txBody>
          <a:bodyPr/>
          <a:lstStyle/>
          <a:p>
            <a:r>
              <a:rPr lang="en-US" b="1" cap="none" spc="0" dirty="0">
                <a:ln w="22225">
                  <a:noFill/>
                  <a:prstDash val="solid"/>
                </a:ln>
                <a:solidFill>
                  <a:srgbClr val="0070C0"/>
                </a:solidFill>
                <a:effectLst/>
              </a:rPr>
              <a:t>Per Capita GDP – The Dataset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2D6663-4AA5-4E34-8B94-DF6BD591E8B3}"/>
                  </a:ext>
                </a:extLst>
              </p:cNvPr>
              <p:cNvSpPr>
                <a:spLocks noGrp="1"/>
              </p:cNvSpPr>
              <p:nvPr>
                <p:ph idx="10"/>
              </p:nvPr>
            </p:nvSpPr>
            <p:spPr>
              <a:xfrm>
                <a:off x="1979712" y="3507854"/>
                <a:ext cx="7272808" cy="2995737"/>
              </a:xfrm>
            </p:spPr>
            <p:txBody>
              <a:bodyPr/>
              <a:lstStyle/>
              <a:p>
                <a:pPr marL="285750" indent="-285750">
                  <a:buFont typeface="Arial" panose="020B0604020202020204" pitchFamily="34" charset="0"/>
                  <a:buChar char="•"/>
                </a:pPr>
                <a:r>
                  <a:rPr lang="en-IN" dirty="0"/>
                  <a:t>Provides the Yearly Per Capita GDP of Canada along with the annual growth rate compared to previous year.</a:t>
                </a:r>
              </a:p>
              <a:p>
                <a:pPr marL="285750" indent="-285750">
                  <a:buFont typeface="Arial" panose="020B0604020202020204" pitchFamily="34" charset="0"/>
                  <a:buChar char="•"/>
                </a:pPr>
                <a:r>
                  <a:rPr lang="en-IN" dirty="0"/>
                  <a:t>We will represent it with the variable</a:t>
                </a:r>
                <a14:m>
                  <m:oMath xmlns:m="http://schemas.openxmlformats.org/officeDocument/2006/math">
                    <m:r>
                      <a:rPr lang="en-IN" b="0" i="0" smtClean="0">
                        <a:latin typeface="Cambria Math" panose="02040503050406030204" pitchFamily="18" charset="0"/>
                      </a:rPr>
                      <m:t> </m:t>
                    </m:r>
                    <m:r>
                      <a:rPr lang="en-IN" b="0" i="1" smtClean="0">
                        <a:latin typeface="Cambria Math" panose="02040503050406030204" pitchFamily="18" charset="0"/>
                      </a:rPr>
                      <m:t>𝑃𝐺𝐷𝑃</m:t>
                    </m:r>
                  </m:oMath>
                </a14:m>
                <a:r>
                  <a:rPr lang="en-IN" dirty="0"/>
                  <a:t>.</a:t>
                </a:r>
              </a:p>
              <a:p>
                <a:pPr marL="285750" indent="-285750">
                  <a:buFont typeface="Arial" panose="020B0604020202020204" pitchFamily="34" charset="0"/>
                  <a:buChar char="•"/>
                </a:pPr>
                <a:r>
                  <a:rPr lang="en-IN" dirty="0"/>
                  <a:t>Courtesy - </a:t>
                </a:r>
                <a:r>
                  <a:rPr lang="en-IN" i="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World Bank Report - Per Capita GDP – </a:t>
                </a:r>
              </a:p>
              <a:p>
                <a:r>
                  <a:rPr lang="en-IN" i="1" dirty="0">
                    <a:solidFill>
                      <a:srgbClr val="000000"/>
                    </a:solidFill>
                    <a:latin typeface="Cambria" panose="02040503050406030204" pitchFamily="18" charset="0"/>
                    <a:ea typeface="Times New Roman" panose="02020603050405020304" pitchFamily="18" charset="0"/>
                  </a:rPr>
                  <a:t>        </a:t>
                </a:r>
                <a:r>
                  <a:rPr lang="en-IN" i="1" u="sng" dirty="0">
                    <a:solidFill>
                      <a:srgbClr val="1155CC"/>
                    </a:solidFill>
                    <a:effectLst/>
                    <a:latin typeface="Cambria" panose="02040503050406030204" pitchFamily="18" charset="0"/>
                    <a:ea typeface="Times New Roman" panose="02020603050405020304" pitchFamily="18" charset="0"/>
                    <a:cs typeface="Arial" panose="020B0604020202020204" pitchFamily="34" charset="0"/>
                    <a:hlinkClick r:id="rId2"/>
                  </a:rPr>
                  <a:t>https://datatopics.worldbank.org/world-development-indicators/</a:t>
                </a:r>
                <a:endParaRPr lang="en-IN"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dirty="0"/>
              </a:p>
            </p:txBody>
          </p:sp>
        </mc:Choice>
        <mc:Fallback xmlns="">
          <p:sp>
            <p:nvSpPr>
              <p:cNvPr id="4" name="Content Placeholder 3">
                <a:extLst>
                  <a:ext uri="{FF2B5EF4-FFF2-40B4-BE49-F238E27FC236}">
                    <a16:creationId xmlns:a16="http://schemas.microsoft.com/office/drawing/2014/main" id="{B72D6663-4AA5-4E34-8B94-DF6BD591E8B3}"/>
                  </a:ext>
                </a:extLst>
              </p:cNvPr>
              <p:cNvSpPr>
                <a:spLocks noGrp="1" noRot="1" noChangeAspect="1" noMove="1" noResize="1" noEditPoints="1" noAdjustHandles="1" noChangeArrowheads="1" noChangeShapeType="1" noTextEdit="1"/>
              </p:cNvSpPr>
              <p:nvPr>
                <p:ph idx="10"/>
              </p:nvPr>
            </p:nvSpPr>
            <p:spPr>
              <a:xfrm>
                <a:off x="1979712" y="3507854"/>
                <a:ext cx="7272808" cy="2995737"/>
              </a:xfrm>
              <a:blipFill>
                <a:blip r:embed="rId3"/>
                <a:stretch>
                  <a:fillRect t="-203"/>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8EDAE896-E913-42FD-9903-84472D7CD80A}"/>
              </a:ext>
            </a:extLst>
          </p:cNvPr>
          <p:cNvPicPr>
            <a:picLocks noChangeAspect="1"/>
          </p:cNvPicPr>
          <p:nvPr/>
        </p:nvPicPr>
        <p:blipFill>
          <a:blip r:embed="rId4"/>
          <a:stretch>
            <a:fillRect/>
          </a:stretch>
        </p:blipFill>
        <p:spPr>
          <a:xfrm>
            <a:off x="2651179" y="1635646"/>
            <a:ext cx="5461313" cy="1326614"/>
          </a:xfrm>
          <a:prstGeom prst="rect">
            <a:avLst/>
          </a:prstGeom>
        </p:spPr>
      </p:pic>
    </p:spTree>
    <p:extLst>
      <p:ext uri="{BB962C8B-B14F-4D97-AF65-F5344CB8AC3E}">
        <p14:creationId xmlns:p14="http://schemas.microsoft.com/office/powerpoint/2010/main" val="2404480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E7B1-250C-47D6-9049-40F3A8D59BE5}"/>
              </a:ext>
            </a:extLst>
          </p:cNvPr>
          <p:cNvSpPr>
            <a:spLocks noGrp="1"/>
          </p:cNvSpPr>
          <p:nvPr>
            <p:ph type="title"/>
          </p:nvPr>
        </p:nvSpPr>
        <p:spPr/>
        <p:txBody>
          <a:bodyPr/>
          <a:lstStyle/>
          <a:p>
            <a:r>
              <a:rPr lang="en-US" altLang="ko-KR" dirty="0"/>
              <a:t>Objectives</a:t>
            </a:r>
            <a:endParaRPr lang="en-IN" dirty="0"/>
          </a:p>
        </p:txBody>
      </p:sp>
      <p:sp>
        <p:nvSpPr>
          <p:cNvPr id="3" name="Content Placeholder 2">
            <a:extLst>
              <a:ext uri="{FF2B5EF4-FFF2-40B4-BE49-F238E27FC236}">
                <a16:creationId xmlns:a16="http://schemas.microsoft.com/office/drawing/2014/main" id="{AEB6265F-F291-4371-A518-7150DAA7FB57}"/>
              </a:ext>
            </a:extLst>
          </p:cNvPr>
          <p:cNvSpPr>
            <a:spLocks noGrp="1"/>
          </p:cNvSpPr>
          <p:nvPr>
            <p:ph idx="1"/>
          </p:nvPr>
        </p:nvSpPr>
        <p:spPr/>
        <p:txBody>
          <a:bodyPr/>
          <a:lstStyle/>
          <a:p>
            <a:r>
              <a:rPr lang="en-US" b="1" cap="none" spc="0" dirty="0">
                <a:ln w="22225">
                  <a:noFill/>
                  <a:prstDash val="solid"/>
                </a:ln>
                <a:solidFill>
                  <a:srgbClr val="FF0000"/>
                </a:solidFill>
                <a:effectLst/>
              </a:rPr>
              <a:t>The Dataset of Net Migration Rate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2D6663-4AA5-4E34-8B94-DF6BD591E8B3}"/>
                  </a:ext>
                </a:extLst>
              </p:cNvPr>
              <p:cNvSpPr>
                <a:spLocks noGrp="1"/>
              </p:cNvSpPr>
              <p:nvPr>
                <p:ph idx="10"/>
              </p:nvPr>
            </p:nvSpPr>
            <p:spPr>
              <a:xfrm>
                <a:off x="1601924" y="3507854"/>
                <a:ext cx="7668344" cy="2995737"/>
              </a:xfrm>
            </p:spPr>
            <p:txBody>
              <a:bodyPr/>
              <a:lstStyle/>
              <a:p>
                <a:pPr marL="285750" indent="-285750">
                  <a:buFont typeface="Arial" panose="020B0604020202020204" pitchFamily="34" charset="0"/>
                  <a:buChar char="•"/>
                </a:pPr>
                <a:r>
                  <a:rPr lang="en-IN" dirty="0"/>
                  <a:t>Provides the net overseas migration rate in the form of number of people migrated into Canada per 1000 population.</a:t>
                </a:r>
              </a:p>
              <a:p>
                <a:pPr marL="285750" indent="-285750">
                  <a:buFont typeface="Arial" panose="020B0604020202020204" pitchFamily="34" charset="0"/>
                  <a:buChar char="•"/>
                </a:pPr>
                <a:r>
                  <a:rPr lang="en-IN" dirty="0"/>
                  <a:t>We will represent it with the variable </a:t>
                </a:r>
                <a14:m>
                  <m:oMath xmlns:m="http://schemas.openxmlformats.org/officeDocument/2006/math">
                    <m:r>
                      <a:rPr lang="en-IN" i="1">
                        <a:latin typeface="Cambria Math" panose="02040503050406030204" pitchFamily="18" charset="0"/>
                      </a:rPr>
                      <m:t>𝑁𝑂𝑀</m:t>
                    </m:r>
                  </m:oMath>
                </a14:m>
                <a:r>
                  <a:rPr lang="en-IN" dirty="0"/>
                  <a:t>.</a:t>
                </a:r>
              </a:p>
              <a:p>
                <a:pPr marL="285750" indent="-285750">
                  <a:buFont typeface="Arial" panose="020B0604020202020204" pitchFamily="34" charset="0"/>
                  <a:buChar char="•"/>
                </a:pPr>
                <a:r>
                  <a:rPr lang="en-IN" dirty="0"/>
                  <a:t>Courtesy – </a:t>
                </a:r>
                <a:r>
                  <a:rPr lang="en-IN" i="1" dirty="0"/>
                  <a:t>Canada net migration rate</a:t>
                </a:r>
              </a:p>
              <a:p>
                <a:r>
                  <a:rPr lang="en-IN" i="1" dirty="0"/>
                  <a:t>       </a:t>
                </a:r>
                <a:r>
                  <a:rPr lang="en-IN" i="1" dirty="0">
                    <a:hlinkClick r:id="rId2"/>
                  </a:rPr>
                  <a:t>https://population.un.org/wpp/</a:t>
                </a:r>
                <a:endParaRPr lang="en-IN" i="1" dirty="0"/>
              </a:p>
            </p:txBody>
          </p:sp>
        </mc:Choice>
        <mc:Fallback xmlns="">
          <p:sp>
            <p:nvSpPr>
              <p:cNvPr id="4" name="Content Placeholder 3">
                <a:extLst>
                  <a:ext uri="{FF2B5EF4-FFF2-40B4-BE49-F238E27FC236}">
                    <a16:creationId xmlns:a16="http://schemas.microsoft.com/office/drawing/2014/main" id="{B72D6663-4AA5-4E34-8B94-DF6BD591E8B3}"/>
                  </a:ext>
                </a:extLst>
              </p:cNvPr>
              <p:cNvSpPr>
                <a:spLocks noGrp="1" noRot="1" noChangeAspect="1" noMove="1" noResize="1" noEditPoints="1" noAdjustHandles="1" noChangeArrowheads="1" noChangeShapeType="1" noTextEdit="1"/>
              </p:cNvSpPr>
              <p:nvPr>
                <p:ph idx="10"/>
              </p:nvPr>
            </p:nvSpPr>
            <p:spPr>
              <a:xfrm>
                <a:off x="1601924" y="3507854"/>
                <a:ext cx="7668344" cy="2995737"/>
              </a:xfrm>
              <a:blipFill>
                <a:blip r:embed="rId3"/>
                <a:stretch>
                  <a:fillRect t="-203"/>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B718A627-39D1-4EEA-B31B-0D398274E1C0}"/>
              </a:ext>
            </a:extLst>
          </p:cNvPr>
          <p:cNvPicPr>
            <a:picLocks noChangeAspect="1"/>
          </p:cNvPicPr>
          <p:nvPr/>
        </p:nvPicPr>
        <p:blipFill>
          <a:blip r:embed="rId4"/>
          <a:stretch>
            <a:fillRect/>
          </a:stretch>
        </p:blipFill>
        <p:spPr>
          <a:xfrm>
            <a:off x="3113584" y="1551330"/>
            <a:ext cx="4536504" cy="1643933"/>
          </a:xfrm>
          <a:prstGeom prst="rect">
            <a:avLst/>
          </a:prstGeom>
        </p:spPr>
      </p:pic>
      <p:pic>
        <p:nvPicPr>
          <p:cNvPr id="9" name="Picture 8" descr="Chart, line chart&#10;&#10;Description automatically generated">
            <a:extLst>
              <a:ext uri="{FF2B5EF4-FFF2-40B4-BE49-F238E27FC236}">
                <a16:creationId xmlns:a16="http://schemas.microsoft.com/office/drawing/2014/main" id="{9D40EC4F-5C77-4AA1-8BBC-9ACA87117C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42909" y="1419622"/>
            <a:ext cx="4922012" cy="328376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0" name="Content Placeholder 2">
            <a:extLst>
              <a:ext uri="{FF2B5EF4-FFF2-40B4-BE49-F238E27FC236}">
                <a16:creationId xmlns:a16="http://schemas.microsoft.com/office/drawing/2014/main" id="{64044104-3C63-4573-9A51-032366723C02}"/>
              </a:ext>
            </a:extLst>
          </p:cNvPr>
          <p:cNvSpPr txBox="1">
            <a:spLocks/>
          </p:cNvSpPr>
          <p:nvPr/>
        </p:nvSpPr>
        <p:spPr>
          <a:xfrm>
            <a:off x="1979712" y="987574"/>
            <a:ext cx="3384376" cy="460648"/>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ln w="22225">
                  <a:noFill/>
                  <a:prstDash val="solid"/>
                </a:ln>
                <a:solidFill>
                  <a:srgbClr val="FF0000"/>
                </a:solidFill>
              </a:rPr>
              <a:t>Net Migration Rate - Trend</a:t>
            </a:r>
          </a:p>
        </p:txBody>
      </p:sp>
    </p:spTree>
    <p:extLst>
      <p:ext uri="{BB962C8B-B14F-4D97-AF65-F5344CB8AC3E}">
        <p14:creationId xmlns:p14="http://schemas.microsoft.com/office/powerpoint/2010/main" val="341559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xit" presetSubtype="0" fill="hold" nodeType="withEffect">
                                  <p:stCondLst>
                                    <p:cond delay="0"/>
                                  </p:stCondLst>
                                  <p:childTnLst>
                                    <p:animEffect transition="out" filter="fade">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
                                            <p:txEl>
                                              <p:pRg st="0" end="0"/>
                                            </p:txEl>
                                          </p:spTgt>
                                        </p:tgtEl>
                                      </p:cBhvr>
                                    </p:animEffect>
                                    <p:set>
                                      <p:cBhvr>
                                        <p:cTn id="16" dur="1" fill="hold">
                                          <p:stCondLst>
                                            <p:cond delay="499"/>
                                          </p:stCondLst>
                                        </p:cTn>
                                        <p:tgtEl>
                                          <p:spTgt spid="4">
                                            <p:txEl>
                                              <p:pRg st="0" end="0"/>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4">
                                            <p:txEl>
                                              <p:pRg st="1" end="1"/>
                                            </p:txEl>
                                          </p:spTgt>
                                        </p:tgtEl>
                                      </p:cBhvr>
                                    </p:animEffect>
                                    <p:set>
                                      <p:cBhvr>
                                        <p:cTn id="19" dur="1" fill="hold">
                                          <p:stCondLst>
                                            <p:cond delay="499"/>
                                          </p:stCondLst>
                                        </p:cTn>
                                        <p:tgtEl>
                                          <p:spTgt spid="4">
                                            <p:txEl>
                                              <p:pRg st="1" end="1"/>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
                                            <p:txEl>
                                              <p:pRg st="2" end="2"/>
                                            </p:txEl>
                                          </p:spTgt>
                                        </p:tgtEl>
                                      </p:cBhvr>
                                    </p:animEffect>
                                    <p:set>
                                      <p:cBhvr>
                                        <p:cTn id="22" dur="1" fill="hold">
                                          <p:stCondLst>
                                            <p:cond delay="499"/>
                                          </p:stCondLst>
                                        </p:cTn>
                                        <p:tgtEl>
                                          <p:spTgt spid="4">
                                            <p:txEl>
                                              <p:pRg st="2" end="2"/>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4">
                                            <p:txEl>
                                              <p:pRg st="3" end="3"/>
                                            </p:txEl>
                                          </p:spTgt>
                                        </p:tgtEl>
                                      </p:cBhvr>
                                    </p:animEffect>
                                    <p:set>
                                      <p:cBhvr>
                                        <p:cTn id="25" dur="1" fill="hold">
                                          <p:stCondLst>
                                            <p:cond delay="499"/>
                                          </p:stCondLst>
                                        </p:cTn>
                                        <p:tgtEl>
                                          <p:spTgt spid="4">
                                            <p:txEl>
                                              <p:pRg st="3" end="3"/>
                                            </p:txEl>
                                          </p:spTgt>
                                        </p:tgtEl>
                                        <p:attrNameLst>
                                          <p:attrName>style.visibility</p:attrName>
                                        </p:attrNameLst>
                                      </p:cBhvr>
                                      <p:to>
                                        <p:strVal val="hidden"/>
                                      </p:to>
                                    </p:set>
                                  </p:childTnLst>
                                </p:cTn>
                              </p:par>
                              <p:par>
                                <p:cTn id="26" presetID="31"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1000" fill="hold"/>
                                        <p:tgtEl>
                                          <p:spTgt spid="9"/>
                                        </p:tgtEl>
                                        <p:attrNameLst>
                                          <p:attrName>ppt_w</p:attrName>
                                        </p:attrNameLst>
                                      </p:cBhvr>
                                      <p:tavLst>
                                        <p:tav tm="0">
                                          <p:val>
                                            <p:fltVal val="0"/>
                                          </p:val>
                                        </p:tav>
                                        <p:tav tm="100000">
                                          <p:val>
                                            <p:strVal val="#ppt_w"/>
                                          </p:val>
                                        </p:tav>
                                      </p:tavLst>
                                    </p:anim>
                                    <p:anim calcmode="lin" valueType="num">
                                      <p:cBhvr>
                                        <p:cTn id="29" dur="1000" fill="hold"/>
                                        <p:tgtEl>
                                          <p:spTgt spid="9"/>
                                        </p:tgtEl>
                                        <p:attrNameLst>
                                          <p:attrName>ppt_h</p:attrName>
                                        </p:attrNameLst>
                                      </p:cBhvr>
                                      <p:tavLst>
                                        <p:tav tm="0">
                                          <p:val>
                                            <p:fltVal val="0"/>
                                          </p:val>
                                        </p:tav>
                                        <p:tav tm="100000">
                                          <p:val>
                                            <p:strVal val="#ppt_h"/>
                                          </p:val>
                                        </p:tav>
                                      </p:tavLst>
                                    </p:anim>
                                    <p:anim calcmode="lin" valueType="num">
                                      <p:cBhvr>
                                        <p:cTn id="30" dur="1000" fill="hold"/>
                                        <p:tgtEl>
                                          <p:spTgt spid="9"/>
                                        </p:tgtEl>
                                        <p:attrNameLst>
                                          <p:attrName>style.rotation</p:attrName>
                                        </p:attrNameLst>
                                      </p:cBhvr>
                                      <p:tavLst>
                                        <p:tav tm="0">
                                          <p:val>
                                            <p:fltVal val="90"/>
                                          </p:val>
                                        </p:tav>
                                        <p:tav tm="100000">
                                          <p:val>
                                            <p:fltVal val="0"/>
                                          </p:val>
                                        </p:tav>
                                      </p:tavLst>
                                    </p:anim>
                                    <p:animEffect transition="in" filter="fade">
                                      <p:cBhvr>
                                        <p:cTn id="31"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Objectives</a:t>
            </a:r>
            <a:endParaRPr lang="ko-KR" altLang="en-US" dirty="0"/>
          </a:p>
        </p:txBody>
      </p:sp>
      <p:sp>
        <p:nvSpPr>
          <p:cNvPr id="2" name="Content Placeholder 1"/>
          <p:cNvSpPr>
            <a:spLocks noGrp="1"/>
          </p:cNvSpPr>
          <p:nvPr>
            <p:ph idx="1"/>
          </p:nvPr>
        </p:nvSpPr>
        <p:spPr/>
        <p:txBody>
          <a:bodyPr/>
          <a:lstStyle/>
          <a:p>
            <a:pPr lvl="0"/>
            <a:r>
              <a:rPr lang="en-US" altLang="ko-KR" b="1" dirty="0"/>
              <a:t>What are our goals?</a:t>
            </a:r>
            <a:endParaRPr lang="en-US" b="1" dirty="0"/>
          </a:p>
        </p:txBody>
      </p:sp>
      <p:sp>
        <p:nvSpPr>
          <p:cNvPr id="5" name="Content Placeholder 4"/>
          <p:cNvSpPr>
            <a:spLocks noGrp="1"/>
          </p:cNvSpPr>
          <p:nvPr>
            <p:ph idx="10"/>
          </p:nvPr>
        </p:nvSpPr>
        <p:spPr>
          <a:xfrm>
            <a:off x="1979712" y="1529626"/>
            <a:ext cx="6974432" cy="3283769"/>
          </a:xfrm>
        </p:spPr>
        <p:txBody>
          <a:bodyPr/>
          <a:lstStyle/>
          <a:p>
            <a:pPr marL="285750" indent="-285750" algn="just" latinLnBrk="0">
              <a:buFont typeface="Arial" panose="020B0604020202020204" pitchFamily="34" charset="0"/>
              <a:buChar char="•"/>
            </a:pPr>
            <a:r>
              <a:rPr lang="en-IN" dirty="0"/>
              <a:t>We will function on the datasets to generate the ideas in a mathematical fashion, filter out the parts which are less relevant and arrange our dataset in resonance with the compatibility between various factors.</a:t>
            </a:r>
          </a:p>
          <a:p>
            <a:pPr algn="just" latinLnBrk="0"/>
            <a:endParaRPr lang="en-US" altLang="ko-KR" sz="1100" dirty="0"/>
          </a:p>
          <a:p>
            <a:pPr marL="285750" indent="-285750" latinLnBrk="0">
              <a:buFont typeface="Arial" panose="020B0604020202020204" pitchFamily="34" charset="0"/>
              <a:buChar char="•"/>
            </a:pPr>
            <a:r>
              <a:rPr lang="en-US" dirty="0"/>
              <a:t>We will t</a:t>
            </a:r>
            <a:r>
              <a:rPr lang="en-IN" dirty="0" err="1"/>
              <a:t>ry</a:t>
            </a:r>
            <a:r>
              <a:rPr lang="en-IN" dirty="0"/>
              <a:t> to develop a suitable mathematical relation which will link the variables. This will act as the core dependence relation for the model.</a:t>
            </a:r>
            <a:endParaRPr lang="en-US" dirty="0"/>
          </a:p>
          <a:p>
            <a:pPr marL="285750" indent="-285750" latinLnBrk="0">
              <a:buFont typeface="Arial" panose="020B0604020202020204" pitchFamily="34" charset="0"/>
              <a:buChar char="•"/>
            </a:pPr>
            <a:endParaRPr lang="en-US" dirty="0"/>
          </a:p>
          <a:p>
            <a:pPr marL="285750" indent="-285750" latinLnBrk="0">
              <a:buFont typeface="Arial" panose="020B0604020202020204" pitchFamily="34" charset="0"/>
              <a:buChar char="•"/>
            </a:pPr>
            <a:r>
              <a:rPr lang="en-IN" dirty="0"/>
              <a:t>Our mathematical model will basically be a relation among various factors we induced by analysing their correlations and producing a suitable relationship among them.</a:t>
            </a:r>
          </a:p>
          <a:p>
            <a:pPr latinLnBrk="0"/>
            <a:endParaRPr lang="en-IN" dirty="0"/>
          </a:p>
          <a:p>
            <a:pPr marL="285750" indent="-285750" latinLnBrk="0">
              <a:buFont typeface="Arial" panose="020B0604020202020204" pitchFamily="34" charset="0"/>
              <a:buChar char="•"/>
            </a:pPr>
            <a:r>
              <a:rPr lang="en-IN" dirty="0"/>
              <a:t>We will run the Vector Autoregression Model and draw conclusions in tabular and graphical forms to clearly represent the relevant results. We will then draw upon the conclusions based on this </a:t>
            </a:r>
          </a:p>
        </p:txBody>
      </p:sp>
    </p:spTree>
    <p:extLst>
      <p:ext uri="{BB962C8B-B14F-4D97-AF65-F5344CB8AC3E}">
        <p14:creationId xmlns:p14="http://schemas.microsoft.com/office/powerpoint/2010/main" val="106117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19672" y="0"/>
            <a:ext cx="3168352" cy="884466"/>
          </a:xfrm>
        </p:spPr>
        <p:txBody>
          <a:bodyPr/>
          <a:lstStyle/>
          <a:p>
            <a:r>
              <a:rPr lang="en-US" altLang="ko-KR" dirty="0"/>
              <a:t>Hypothesis</a:t>
            </a:r>
            <a:endParaRPr lang="ko-KR" altLang="en-US" dirty="0"/>
          </a:p>
        </p:txBody>
      </p:sp>
      <p:sp>
        <p:nvSpPr>
          <p:cNvPr id="6" name="Content Placeholder 5">
            <a:extLst>
              <a:ext uri="{FF2B5EF4-FFF2-40B4-BE49-F238E27FC236}">
                <a16:creationId xmlns:a16="http://schemas.microsoft.com/office/drawing/2014/main" id="{8864EEC7-E018-407E-BE53-7E290E1EEE0F}"/>
              </a:ext>
            </a:extLst>
          </p:cNvPr>
          <p:cNvSpPr>
            <a:spLocks noGrp="1"/>
          </p:cNvSpPr>
          <p:nvPr>
            <p:ph idx="1"/>
          </p:nvPr>
        </p:nvSpPr>
        <p:spPr>
          <a:xfrm>
            <a:off x="1835696" y="884466"/>
            <a:ext cx="6912768" cy="884466"/>
          </a:xfrm>
        </p:spPr>
        <p:txBody>
          <a:bodyPr/>
          <a:lstStyle/>
          <a:p>
            <a:pPr latinLnBrk="0"/>
            <a:r>
              <a:rPr lang="en-IN" sz="1600" dirty="0">
                <a:solidFill>
                  <a:srgbClr val="000000"/>
                </a:solidFill>
                <a:effectLst/>
                <a:ea typeface="Times New Roman" panose="02020603050405020304" pitchFamily="18" charset="0"/>
              </a:rPr>
              <a:t>Predicting the economic outcome of immigration is quite challenging to determine a priori of complete research and analysis because it depends on lots of variables and varies with time and place.</a:t>
            </a:r>
            <a:endParaRPr lang="en-IN" sz="1800" dirty="0"/>
          </a:p>
        </p:txBody>
      </p:sp>
      <p:sp>
        <p:nvSpPr>
          <p:cNvPr id="8" name="Content Placeholder 7">
            <a:extLst>
              <a:ext uri="{FF2B5EF4-FFF2-40B4-BE49-F238E27FC236}">
                <a16:creationId xmlns:a16="http://schemas.microsoft.com/office/drawing/2014/main" id="{062E7618-57E3-45EC-B260-E3F65CDCBD62}"/>
              </a:ext>
            </a:extLst>
          </p:cNvPr>
          <p:cNvSpPr>
            <a:spLocks noGrp="1"/>
          </p:cNvSpPr>
          <p:nvPr>
            <p:ph idx="10"/>
          </p:nvPr>
        </p:nvSpPr>
        <p:spPr>
          <a:xfrm>
            <a:off x="1475656" y="1995686"/>
            <a:ext cx="7382544" cy="2995737"/>
          </a:xfrm>
        </p:spPr>
        <p:txBody>
          <a:bodyPr/>
          <a:lstStyle/>
          <a:p>
            <a:pPr marL="285750" indent="-285750" latinLnBrk="0">
              <a:buFont typeface="Wingdings" panose="05000000000000000000" pitchFamily="2" charset="2"/>
              <a:buChar char="Ø"/>
            </a:pPr>
            <a:r>
              <a:rPr lang="en-US" sz="1600" dirty="0">
                <a:solidFill>
                  <a:srgbClr val="000000"/>
                </a:solidFill>
              </a:rPr>
              <a:t>Net immigration negatively affects unemployment in case of Canada as evident from the data of World Bank report from 1990 to 1992, and </a:t>
            </a:r>
            <a:r>
              <a:rPr lang="en-IN" sz="1600" dirty="0">
                <a:solidFill>
                  <a:srgbClr val="000000"/>
                </a:solidFill>
              </a:rPr>
              <a:t>2002-2007.</a:t>
            </a:r>
          </a:p>
          <a:p>
            <a:pPr latinLnBrk="0"/>
            <a:endParaRPr lang="en-IN" sz="1600" dirty="0">
              <a:solidFill>
                <a:srgbClr val="000000"/>
              </a:solidFill>
            </a:endParaRPr>
          </a:p>
          <a:p>
            <a:pPr marL="285750" indent="-285750" latinLnBrk="0">
              <a:buFont typeface="Wingdings" panose="05000000000000000000" pitchFamily="2" charset="2"/>
              <a:buChar char="Ø"/>
            </a:pPr>
            <a:r>
              <a:rPr lang="en-IN" sz="1600" dirty="0">
                <a:solidFill>
                  <a:srgbClr val="000000"/>
                </a:solidFill>
              </a:rPr>
              <a:t>Unemployment negatively impacts per capita real GDP; thus, immigration should positively impact it as per above statement.</a:t>
            </a:r>
          </a:p>
          <a:p>
            <a:pPr latinLnBrk="0"/>
            <a:endParaRPr lang="en-IN" sz="1600" dirty="0">
              <a:solidFill>
                <a:srgbClr val="000000"/>
              </a:solidFill>
            </a:endParaRPr>
          </a:p>
          <a:p>
            <a:pPr marL="285750" indent="-285750" latinLnBrk="0">
              <a:buFont typeface="Wingdings" panose="05000000000000000000" pitchFamily="2" charset="2"/>
              <a:buChar char="Ø"/>
            </a:pPr>
            <a:r>
              <a:rPr lang="en-IN" sz="1600" dirty="0">
                <a:solidFill>
                  <a:srgbClr val="000000"/>
                </a:solidFill>
                <a:ea typeface="Times New Roman" panose="02020603050405020304" pitchFamily="18" charset="0"/>
              </a:rPr>
              <a:t>I</a:t>
            </a:r>
            <a:r>
              <a:rPr lang="en-IN" sz="1600" dirty="0">
                <a:solidFill>
                  <a:srgbClr val="000000"/>
                </a:solidFill>
                <a:effectLst/>
                <a:ea typeface="Times New Roman" panose="02020603050405020304" pitchFamily="18" charset="0"/>
              </a:rPr>
              <a:t>mmigration must negatively impact the hourly wage rate as immigration might increase the need for jobs leading to a decrease in the hourly wage rate.</a:t>
            </a:r>
            <a:endParaRPr lang="en-IN" sz="1600" dirty="0">
              <a:effectLst/>
              <a:ea typeface="Times New Roman" panose="02020603050405020304" pitchFamily="18" charset="0"/>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1031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2655-482E-4683-975B-C84569C8381A}"/>
              </a:ext>
            </a:extLst>
          </p:cNvPr>
          <p:cNvSpPr>
            <a:spLocks noGrp="1"/>
          </p:cNvSpPr>
          <p:nvPr>
            <p:ph type="title"/>
          </p:nvPr>
        </p:nvSpPr>
        <p:spPr/>
        <p:txBody>
          <a:bodyPr/>
          <a:lstStyle/>
          <a:p>
            <a:r>
              <a:rPr lang="en-IN" b="1" dirty="0">
                <a:solidFill>
                  <a:srgbClr val="000000"/>
                </a:solidFill>
                <a:effectLst/>
                <a:ea typeface="Times New Roman" panose="02020603050405020304" pitchFamily="18" charset="0"/>
              </a:rPr>
              <a:t>Finding Order of Integration</a:t>
            </a:r>
            <a:endParaRPr lang="en-IN" dirty="0"/>
          </a:p>
        </p:txBody>
      </p:sp>
      <p:sp>
        <p:nvSpPr>
          <p:cNvPr id="3" name="Content Placeholder 2">
            <a:extLst>
              <a:ext uri="{FF2B5EF4-FFF2-40B4-BE49-F238E27FC236}">
                <a16:creationId xmlns:a16="http://schemas.microsoft.com/office/drawing/2014/main" id="{993974EF-B9D9-4D89-9760-F57B50FB216F}"/>
              </a:ext>
            </a:extLst>
          </p:cNvPr>
          <p:cNvSpPr>
            <a:spLocks noGrp="1"/>
          </p:cNvSpPr>
          <p:nvPr>
            <p:ph idx="1"/>
          </p:nvPr>
        </p:nvSpPr>
        <p:spPr>
          <a:xfrm>
            <a:off x="1970442" y="3880203"/>
            <a:ext cx="6912768" cy="1019238"/>
          </a:xfrm>
        </p:spPr>
        <p:txBody>
          <a:bodyPr/>
          <a:lstStyle/>
          <a:p>
            <a:r>
              <a:rPr lang="en-IN" sz="1600" dirty="0">
                <a:solidFill>
                  <a:srgbClr val="000000"/>
                </a:solidFill>
                <a:effectLst/>
                <a:ea typeface="Times New Roman" panose="02020603050405020304" pitchFamily="18" charset="0"/>
              </a:rPr>
              <a:t>After implementing unit root test on the first difference of the data we found that UN, HW and PGDP are integrated of order 1; but NOM is Integrated of order 2. So we will use the Vector Autoregressive model with Impulse Response and Variance decomposition.</a:t>
            </a:r>
            <a:endParaRPr lang="en-IN" sz="1600" dirty="0">
              <a:effectLst/>
              <a:ea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4511EF0A-BBCF-4D06-B956-E1C92FC4BBB2}"/>
              </a:ext>
            </a:extLst>
          </p:cNvPr>
          <p:cNvSpPr>
            <a:spLocks noGrp="1"/>
          </p:cNvSpPr>
          <p:nvPr>
            <p:ph idx="10"/>
          </p:nvPr>
        </p:nvSpPr>
        <p:spPr>
          <a:xfrm>
            <a:off x="1655479" y="884466"/>
            <a:ext cx="7020978" cy="2995737"/>
          </a:xfrm>
        </p:spPr>
        <p:txBody>
          <a:bodyPr/>
          <a:lstStyle/>
          <a:p>
            <a:r>
              <a:rPr lang="en-IN" sz="1600" dirty="0">
                <a:solidFill>
                  <a:srgbClr val="000000"/>
                </a:solidFill>
                <a:effectLst/>
                <a:ea typeface="Times New Roman" panose="02020603050405020304" pitchFamily="18" charset="0"/>
              </a:rPr>
              <a:t>Considering the test for order of integration we had the following </a:t>
            </a:r>
          </a:p>
          <a:p>
            <a:r>
              <a:rPr lang="en-IN" sz="1600" dirty="0">
                <a:solidFill>
                  <a:srgbClr val="000000"/>
                </a:solidFill>
                <a:effectLst/>
                <a:ea typeface="Times New Roman" panose="02020603050405020304" pitchFamily="18" charset="0"/>
              </a:rPr>
              <a:t>possibilities for our model:</a:t>
            </a:r>
          </a:p>
          <a:p>
            <a:pPr marL="285750" indent="-285750">
              <a:buFont typeface="Arial" panose="020B0604020202020204" pitchFamily="34" charset="0"/>
              <a:buChar char="•"/>
            </a:pPr>
            <a:r>
              <a:rPr lang="en-IN" sz="1600" dirty="0">
                <a:solidFill>
                  <a:srgbClr val="000000"/>
                </a:solidFill>
                <a:effectLst/>
                <a:ea typeface="Times New Roman" panose="02020603050405020304" pitchFamily="18" charset="0"/>
              </a:rPr>
              <a:t>If all variables were I(1) then we would have directly done </a:t>
            </a:r>
          </a:p>
          <a:p>
            <a:r>
              <a:rPr lang="en-IN" sz="1600" dirty="0">
                <a:solidFill>
                  <a:srgbClr val="000000"/>
                </a:solidFill>
                <a:effectLst/>
                <a:ea typeface="Times New Roman" panose="02020603050405020304" pitchFamily="18" charset="0"/>
              </a:rPr>
              <a:t>     cointegration</a:t>
            </a:r>
            <a:endParaRPr lang="en-IN" sz="1600" dirty="0">
              <a:effectLst/>
              <a:ea typeface="Times New Roman" panose="02020603050405020304" pitchFamily="18" charset="0"/>
            </a:endParaRPr>
          </a:p>
          <a:p>
            <a:pPr marL="285750" indent="-285750">
              <a:buFont typeface="Arial" panose="020B0604020202020204" pitchFamily="34" charset="0"/>
              <a:buChar char="•"/>
            </a:pPr>
            <a:r>
              <a:rPr lang="en-IN" sz="1600" dirty="0">
                <a:solidFill>
                  <a:srgbClr val="000000"/>
                </a:solidFill>
                <a:effectLst/>
                <a:ea typeface="Times New Roman" panose="02020603050405020304" pitchFamily="18" charset="0"/>
              </a:rPr>
              <a:t>If some variables were I(0) and some were I(1) we would have used </a:t>
            </a:r>
          </a:p>
          <a:p>
            <a:r>
              <a:rPr lang="en-IN" sz="1600" dirty="0">
                <a:solidFill>
                  <a:srgbClr val="000000"/>
                </a:solidFill>
                <a:effectLst/>
                <a:ea typeface="Times New Roman" panose="02020603050405020304" pitchFamily="18" charset="0"/>
              </a:rPr>
              <a:t>     the Autoregressive Distributed Lag (ARDL) approach to cointegration.</a:t>
            </a:r>
            <a:endParaRPr lang="en-IN" sz="1600" dirty="0">
              <a:effectLst/>
              <a:ea typeface="Times New Roman" panose="02020603050405020304" pitchFamily="18" charset="0"/>
            </a:endParaRPr>
          </a:p>
          <a:p>
            <a:pPr marL="285750" indent="-285750">
              <a:buFont typeface="Arial" panose="020B0604020202020204" pitchFamily="34" charset="0"/>
              <a:buChar char="•"/>
            </a:pPr>
            <a:r>
              <a:rPr lang="en-IN" sz="1600" dirty="0">
                <a:solidFill>
                  <a:srgbClr val="000000"/>
                </a:solidFill>
                <a:effectLst/>
                <a:ea typeface="Times New Roman" panose="02020603050405020304" pitchFamily="18" charset="0"/>
              </a:rPr>
              <a:t>If some variables were I(0), some were I(1) and some were I(2) then we would have end up using VAR approach with Impulse Response and Variance Decomposition</a:t>
            </a:r>
            <a:r>
              <a:rPr lang="en-IN" sz="1600" dirty="0">
                <a:solidFill>
                  <a:srgbClr val="000000"/>
                </a:solidFill>
                <a:ea typeface="Times New Roman" panose="02020603050405020304" pitchFamily="18" charset="0"/>
              </a:rPr>
              <a:t>.</a:t>
            </a:r>
            <a:endParaRPr lang="en-IN" sz="1600" dirty="0"/>
          </a:p>
        </p:txBody>
      </p:sp>
    </p:spTree>
    <p:extLst>
      <p:ext uri="{BB962C8B-B14F-4D97-AF65-F5344CB8AC3E}">
        <p14:creationId xmlns:p14="http://schemas.microsoft.com/office/powerpoint/2010/main" val="3579195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678E-C4CE-4E73-99B7-3C8C5ADD63AE}"/>
              </a:ext>
            </a:extLst>
          </p:cNvPr>
          <p:cNvSpPr>
            <a:spLocks noGrp="1"/>
          </p:cNvSpPr>
          <p:nvPr>
            <p:ph type="title"/>
          </p:nvPr>
        </p:nvSpPr>
        <p:spPr/>
        <p:txBody>
          <a:bodyPr/>
          <a:lstStyle/>
          <a:p>
            <a:r>
              <a:rPr lang="en-US" dirty="0"/>
              <a:t>Vector Autoregression Model</a:t>
            </a:r>
            <a:endParaRPr lang="en-IN"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E0BD5B9-2C73-4905-8CC9-7D2B584A406E}"/>
                  </a:ext>
                </a:extLst>
              </p:cNvPr>
              <p:cNvSpPr>
                <a:spLocks noGrp="1"/>
              </p:cNvSpPr>
              <p:nvPr>
                <p:ph idx="10"/>
              </p:nvPr>
            </p:nvSpPr>
            <p:spPr>
              <a:xfrm>
                <a:off x="1475656" y="902742"/>
                <a:ext cx="7344816" cy="2995737"/>
              </a:xfrm>
            </p:spPr>
            <p:txBody>
              <a:bodyPr/>
              <a:lstStyle/>
              <a:p>
                <a:pPr marL="285750" indent="-285750" latinLnBrk="0">
                  <a:buFont typeface="Arial" panose="020B0604020202020204" pitchFamily="34" charset="0"/>
                  <a:buChar char="•"/>
                </a:pPr>
                <a:r>
                  <a:rPr lang="en-IN" altLang="ko-KR" dirty="0">
                    <a:solidFill>
                      <a:schemeClr val="tx1"/>
                    </a:solidFill>
                  </a:rPr>
                  <a:t>Autoregressive models considers affect of all variables on each other unlike in classical regression where just the some predictor variables gives some prediction, which is required in our case as most of our variables affect each other. </a:t>
                </a:r>
              </a:p>
              <a:p>
                <a:pPr marL="285750" indent="-285750" latinLnBrk="0">
                  <a:buFont typeface="Arial" panose="020B0604020202020204" pitchFamily="34" charset="0"/>
                  <a:buChar char="•"/>
                </a:pPr>
                <a:r>
                  <a:rPr lang="en-IN" b="0" i="0" dirty="0">
                    <a:solidFill>
                      <a:schemeClr val="tx1"/>
                    </a:solidFill>
                    <a:effectLst/>
                  </a:rPr>
                  <a:t>A VAR model is a extension of a univariate autoregressive model, to a </a:t>
                </a:r>
                <a:r>
                  <a:rPr lang="en-IN" b="1" i="0" dirty="0">
                    <a:solidFill>
                      <a:schemeClr val="tx1"/>
                    </a:solidFill>
                    <a:effectLst/>
                  </a:rPr>
                  <a:t>k</a:t>
                </a:r>
                <a:r>
                  <a:rPr lang="en-IN" b="0" i="0" dirty="0">
                    <a:solidFill>
                      <a:schemeClr val="tx1"/>
                    </a:solidFill>
                    <a:effectLst/>
                  </a:rPr>
                  <a:t> time series regressions,  where the lagged values of </a:t>
                </a:r>
                <a:r>
                  <a:rPr lang="en-IN" b="0" i="1" dirty="0">
                    <a:solidFill>
                      <a:schemeClr val="tx1"/>
                    </a:solidFill>
                    <a:effectLst/>
                  </a:rPr>
                  <a:t>all</a:t>
                </a:r>
                <a:r>
                  <a:rPr lang="en-IN" b="0" i="0" dirty="0">
                    <a:solidFill>
                      <a:schemeClr val="tx1"/>
                    </a:solidFill>
                    <a:effectLst/>
                  </a:rPr>
                  <a:t> </a:t>
                </a:r>
                <a:r>
                  <a:rPr lang="en-IN" b="1" i="0" dirty="0">
                    <a:solidFill>
                      <a:schemeClr val="tx1"/>
                    </a:solidFill>
                    <a:effectLst/>
                  </a:rPr>
                  <a:t>k</a:t>
                </a:r>
                <a:r>
                  <a:rPr lang="en-IN" b="0" i="0" dirty="0">
                    <a:solidFill>
                      <a:schemeClr val="tx1"/>
                    </a:solidFill>
                    <a:effectLst/>
                  </a:rPr>
                  <a:t> series appear as regressors. Its equation is given as:</a:t>
                </a:r>
                <a:endParaRPr lang="en-IN" altLang="ko-KR" dirty="0">
                  <a:solidFill>
                    <a:schemeClr val="tx1"/>
                  </a:solidFill>
                </a:endParaRPr>
              </a:p>
              <a:p>
                <a:pPr marL="285750" indent="-285750" latinLnBrk="0">
                  <a:buFont typeface="Arial" panose="020B0604020202020204" pitchFamily="34" charset="0"/>
                  <a:buChar char="•"/>
                </a:pPr>
                <a14:m>
                  <m:oMath xmlns:m="http://schemas.openxmlformats.org/officeDocument/2006/math">
                    <m:sSub>
                      <m:sSubPr>
                        <m:ctrlPr>
                          <a:rPr lang="en-IN" altLang="ko-KR" i="1" smtClean="0">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𝑌</m:t>
                        </m:r>
                      </m:e>
                      <m:sub>
                        <m:r>
                          <a:rPr lang="en-US" altLang="ko-KR" b="0" i="1" smtClean="0">
                            <a:solidFill>
                              <a:schemeClr val="tx1"/>
                            </a:solidFill>
                            <a:latin typeface="Cambria Math" panose="02040503050406030204" pitchFamily="18" charset="0"/>
                          </a:rPr>
                          <m:t>𝑡</m:t>
                        </m:r>
                      </m:sub>
                    </m:sSub>
                    <m:r>
                      <a:rPr lang="en-US" altLang="ko-KR" b="0" i="1" smtClean="0">
                        <a:solidFill>
                          <a:schemeClr val="tx1"/>
                        </a:solidFill>
                        <a:latin typeface="Cambria Math" panose="02040503050406030204" pitchFamily="18" charset="0"/>
                      </a:rPr>
                      <m:t>= </m:t>
                    </m:r>
                    <m:r>
                      <m:rPr>
                        <m:sty m:val="p"/>
                      </m:rPr>
                      <a:rPr lang="el-GR" altLang="ko-KR" b="0" i="1" smtClean="0">
                        <a:solidFill>
                          <a:schemeClr val="tx1"/>
                        </a:solidFill>
                        <a:latin typeface="Cambria Math" panose="02040503050406030204" pitchFamily="18" charset="0"/>
                      </a:rPr>
                      <m:t>α</m:t>
                    </m:r>
                    <m:r>
                      <a:rPr lang="en-US" altLang="ko-KR" b="0" i="1" smtClean="0">
                        <a:solidFill>
                          <a:schemeClr val="tx1"/>
                        </a:solidFill>
                        <a:latin typeface="Cambria Math" panose="02040503050406030204" pitchFamily="18" charset="0"/>
                      </a:rPr>
                      <m:t>+ </m:t>
                    </m:r>
                    <m:sSub>
                      <m:sSubPr>
                        <m:ctrlPr>
                          <a:rPr lang="en-US" altLang="ko-KR" b="0" i="1" smtClean="0">
                            <a:solidFill>
                              <a:schemeClr val="tx1"/>
                            </a:solidFill>
                            <a:latin typeface="Cambria Math" panose="02040503050406030204" pitchFamily="18" charset="0"/>
                          </a:rPr>
                        </m:ctrlPr>
                      </m:sSubPr>
                      <m:e>
                        <m:r>
                          <m:rPr>
                            <m:nor/>
                          </m:rPr>
                          <a:rPr lang="en-IN" altLang="ko-KR" dirty="0">
                            <a:solidFill>
                              <a:schemeClr val="tx1"/>
                            </a:solidFill>
                          </a:rPr>
                          <m:t>β</m:t>
                        </m:r>
                      </m:e>
                      <m:sub>
                        <m:r>
                          <a:rPr lang="en-US" altLang="ko-KR" b="0" i="1" smtClean="0">
                            <a:solidFill>
                              <a:schemeClr val="tx1"/>
                            </a:solidFill>
                            <a:latin typeface="Cambria Math" panose="02040503050406030204" pitchFamily="18" charset="0"/>
                          </a:rPr>
                          <m:t>1</m:t>
                        </m:r>
                      </m:sub>
                    </m:sSub>
                    <m:sSub>
                      <m:sSubPr>
                        <m:ctrlPr>
                          <a:rPr lang="en-US" altLang="ko-KR" b="0" i="1" smtClean="0">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𝑌</m:t>
                        </m:r>
                      </m:e>
                      <m:sub>
                        <m:r>
                          <a:rPr lang="en-US" altLang="ko-KR" b="0" i="1" smtClean="0">
                            <a:solidFill>
                              <a:schemeClr val="tx1"/>
                            </a:solidFill>
                            <a:latin typeface="Cambria Math" panose="02040503050406030204" pitchFamily="18" charset="0"/>
                          </a:rPr>
                          <m:t>𝑡</m:t>
                        </m:r>
                        <m:r>
                          <a:rPr lang="en-US" altLang="ko-KR" b="0" i="1" smtClean="0">
                            <a:solidFill>
                              <a:schemeClr val="tx1"/>
                            </a:solidFill>
                            <a:latin typeface="Cambria Math" panose="02040503050406030204" pitchFamily="18" charset="0"/>
                          </a:rPr>
                          <m:t>−1</m:t>
                        </m:r>
                      </m:sub>
                    </m:sSub>
                    <m:r>
                      <a:rPr lang="en-US" altLang="ko-KR" b="0" i="1" smtClean="0">
                        <a:solidFill>
                          <a:schemeClr val="tx1"/>
                        </a:solidFill>
                        <a:latin typeface="Cambria Math" panose="02040503050406030204" pitchFamily="18" charset="0"/>
                      </a:rPr>
                      <m:t>+ </m:t>
                    </m:r>
                    <m:sSub>
                      <m:sSubPr>
                        <m:ctrlPr>
                          <a:rPr lang="en-US" altLang="ko-KR" b="0" i="1" smtClean="0">
                            <a:solidFill>
                              <a:schemeClr val="tx1"/>
                            </a:solidFill>
                            <a:latin typeface="Cambria Math" panose="02040503050406030204" pitchFamily="18" charset="0"/>
                          </a:rPr>
                        </m:ctrlPr>
                      </m:sSubPr>
                      <m:e>
                        <m:r>
                          <m:rPr>
                            <m:nor/>
                          </m:rPr>
                          <a:rPr lang="en-IN" altLang="ko-KR" dirty="0">
                            <a:solidFill>
                              <a:schemeClr val="tx1"/>
                            </a:solidFill>
                          </a:rPr>
                          <m:t>β</m:t>
                        </m:r>
                      </m:e>
                      <m:sub>
                        <m:r>
                          <a:rPr lang="en-US" altLang="ko-KR" b="0" i="1" smtClean="0">
                            <a:solidFill>
                              <a:schemeClr val="tx1"/>
                            </a:solidFill>
                            <a:latin typeface="Cambria Math" panose="02040503050406030204" pitchFamily="18" charset="0"/>
                          </a:rPr>
                          <m:t>2</m:t>
                        </m:r>
                      </m:sub>
                    </m:sSub>
                    <m:sSub>
                      <m:sSubPr>
                        <m:ctrlPr>
                          <a:rPr lang="en-US" altLang="ko-KR" b="0" i="1" smtClean="0">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𝑌</m:t>
                        </m:r>
                      </m:e>
                      <m:sub>
                        <m:r>
                          <a:rPr lang="en-US" altLang="ko-KR" b="0" i="1" smtClean="0">
                            <a:solidFill>
                              <a:schemeClr val="tx1"/>
                            </a:solidFill>
                            <a:latin typeface="Cambria Math" panose="02040503050406030204" pitchFamily="18" charset="0"/>
                          </a:rPr>
                          <m:t>𝑡</m:t>
                        </m:r>
                        <m:r>
                          <a:rPr lang="en-US" altLang="ko-KR" b="0" i="1" smtClean="0">
                            <a:solidFill>
                              <a:schemeClr val="tx1"/>
                            </a:solidFill>
                            <a:latin typeface="Cambria Math" panose="02040503050406030204" pitchFamily="18" charset="0"/>
                          </a:rPr>
                          <m:t>−2 </m:t>
                        </m:r>
                      </m:sub>
                    </m:sSub>
                    <m:r>
                      <a:rPr lang="en-US" altLang="ko-KR" b="0" i="1" smtClean="0">
                        <a:solidFill>
                          <a:schemeClr val="tx1"/>
                        </a:solidFill>
                        <a:latin typeface="Cambria Math" panose="02040503050406030204" pitchFamily="18" charset="0"/>
                      </a:rPr>
                      <m:t>+ ……. +</m:t>
                    </m:r>
                    <m:sSub>
                      <m:sSubPr>
                        <m:ctrlPr>
                          <a:rPr lang="en-US" altLang="ko-KR" b="0" i="1" smtClean="0">
                            <a:solidFill>
                              <a:schemeClr val="tx1"/>
                            </a:solidFill>
                            <a:latin typeface="Cambria Math" panose="02040503050406030204" pitchFamily="18" charset="0"/>
                          </a:rPr>
                        </m:ctrlPr>
                      </m:sSubPr>
                      <m:e>
                        <m:r>
                          <m:rPr>
                            <m:nor/>
                          </m:rPr>
                          <a:rPr lang="en-IN" altLang="ko-KR" dirty="0">
                            <a:solidFill>
                              <a:schemeClr val="tx1"/>
                            </a:solidFill>
                          </a:rPr>
                          <m:t>β</m:t>
                        </m:r>
                      </m:e>
                      <m:sub>
                        <m:r>
                          <a:rPr lang="en-US" altLang="ko-KR" b="0" i="1" smtClean="0">
                            <a:solidFill>
                              <a:schemeClr val="tx1"/>
                            </a:solidFill>
                            <a:latin typeface="Cambria Math" panose="02040503050406030204" pitchFamily="18" charset="0"/>
                          </a:rPr>
                          <m:t>𝑘</m:t>
                        </m:r>
                      </m:sub>
                    </m:sSub>
                    <m:sSub>
                      <m:sSubPr>
                        <m:ctrlPr>
                          <a:rPr lang="en-US" altLang="ko-KR" b="0" i="1" smtClean="0">
                            <a:solidFill>
                              <a:schemeClr val="tx1"/>
                            </a:solidFill>
                            <a:latin typeface="Cambria Math" panose="02040503050406030204" pitchFamily="18" charset="0"/>
                          </a:rPr>
                        </m:ctrlPr>
                      </m:sSubPr>
                      <m:e>
                        <m:r>
                          <a:rPr lang="en-US" altLang="ko-KR" b="0" i="1" smtClean="0">
                            <a:solidFill>
                              <a:schemeClr val="tx1"/>
                            </a:solidFill>
                            <a:latin typeface="Cambria Math" panose="02040503050406030204" pitchFamily="18" charset="0"/>
                          </a:rPr>
                          <m:t>𝑌</m:t>
                        </m:r>
                      </m:e>
                      <m:sub>
                        <m:r>
                          <a:rPr lang="en-US" altLang="ko-KR" b="0" i="1" smtClean="0">
                            <a:solidFill>
                              <a:schemeClr val="tx1"/>
                            </a:solidFill>
                            <a:latin typeface="Cambria Math" panose="02040503050406030204" pitchFamily="18" charset="0"/>
                          </a:rPr>
                          <m:t>𝑡</m:t>
                        </m:r>
                        <m:r>
                          <a:rPr lang="en-US" altLang="ko-KR" b="0" i="1" smtClean="0">
                            <a:solidFill>
                              <a:schemeClr val="tx1"/>
                            </a:solidFill>
                            <a:latin typeface="Cambria Math" panose="02040503050406030204" pitchFamily="18" charset="0"/>
                          </a:rPr>
                          <m:t>−</m:t>
                        </m:r>
                        <m:r>
                          <a:rPr lang="en-US" altLang="ko-KR" b="0" i="1" smtClean="0">
                            <a:solidFill>
                              <a:schemeClr val="tx1"/>
                            </a:solidFill>
                            <a:latin typeface="Cambria Math" panose="02040503050406030204" pitchFamily="18" charset="0"/>
                          </a:rPr>
                          <m:t>𝑘</m:t>
                        </m:r>
                      </m:sub>
                    </m:sSub>
                    <m:r>
                      <a:rPr lang="en-US" altLang="ko-KR" b="0" i="1" smtClean="0">
                        <a:solidFill>
                          <a:schemeClr val="tx1"/>
                        </a:solidFill>
                        <a:latin typeface="Cambria Math" panose="02040503050406030204" pitchFamily="18" charset="0"/>
                      </a:rPr>
                      <m:t>+</m:t>
                    </m:r>
                    <m:sSub>
                      <m:sSubPr>
                        <m:ctrlPr>
                          <a:rPr lang="en-US" altLang="ko-KR" b="0" i="1" smtClean="0">
                            <a:solidFill>
                              <a:schemeClr val="tx1"/>
                            </a:solidFill>
                            <a:latin typeface="Cambria Math" panose="02040503050406030204" pitchFamily="18" charset="0"/>
                          </a:rPr>
                        </m:ctrlPr>
                      </m:sSubPr>
                      <m:e>
                        <m:r>
                          <m:rPr>
                            <m:sty m:val="p"/>
                          </m:rPr>
                          <a:rPr lang="el-GR" altLang="ko-KR" i="1">
                            <a:solidFill>
                              <a:schemeClr val="tx1"/>
                            </a:solidFill>
                            <a:latin typeface="Cambria Math" panose="02040503050406030204" pitchFamily="18" charset="0"/>
                          </a:rPr>
                          <m:t>ε</m:t>
                        </m:r>
                      </m:e>
                      <m:sub>
                        <m:r>
                          <a:rPr lang="en-US" altLang="ko-KR" b="0" i="1" smtClean="0">
                            <a:solidFill>
                              <a:schemeClr val="tx1"/>
                            </a:solidFill>
                            <a:latin typeface="Cambria Math" panose="02040503050406030204" pitchFamily="18" charset="0"/>
                          </a:rPr>
                          <m:t>𝑡</m:t>
                        </m:r>
                      </m:sub>
                    </m:sSub>
                  </m:oMath>
                </a14:m>
                <a:endParaRPr lang="en-IN" altLang="ko-KR" dirty="0">
                  <a:solidFill>
                    <a:schemeClr val="tx1"/>
                  </a:solidFill>
                </a:endParaRPr>
              </a:p>
              <a:p>
                <a:pPr marL="285750" indent="-285750" latinLnBrk="0">
                  <a:buFont typeface="Arial" panose="020B0604020202020204" pitchFamily="34" charset="0"/>
                  <a:buChar char="•"/>
                </a:pPr>
                <a:r>
                  <a:rPr lang="en-IN" altLang="ko-KR" dirty="0">
                    <a:solidFill>
                      <a:schemeClr val="tx1"/>
                    </a:solidFill>
                  </a:rPr>
                  <a:t>Here the β</a:t>
                </a:r>
                <a:r>
                  <a:rPr lang="en-IN" altLang="ko-KR" sz="1000" dirty="0">
                    <a:solidFill>
                      <a:schemeClr val="tx1"/>
                    </a:solidFill>
                  </a:rPr>
                  <a:t>s</a:t>
                </a:r>
                <a:r>
                  <a:rPr lang="en-IN" altLang="ko-KR" dirty="0">
                    <a:solidFill>
                      <a:schemeClr val="tx1"/>
                    </a:solidFill>
                  </a:rPr>
                  <a:t> and </a:t>
                </a:r>
                <a:r>
                  <a:rPr lang="el-GR" altLang="ko-KR" dirty="0">
                    <a:solidFill>
                      <a:schemeClr val="tx1"/>
                    </a:solidFill>
                  </a:rPr>
                  <a:t>α</a:t>
                </a:r>
                <a:r>
                  <a:rPr lang="en-IN" altLang="ko-KR" sz="1050" dirty="0">
                    <a:solidFill>
                      <a:schemeClr val="tx1"/>
                    </a:solidFill>
                  </a:rPr>
                  <a:t>s</a:t>
                </a:r>
                <a:r>
                  <a:rPr lang="en-IN" altLang="ko-KR" dirty="0">
                    <a:solidFill>
                      <a:schemeClr val="tx1"/>
                    </a:solidFill>
                  </a:rPr>
                  <a:t> are estimated using OLS estimator and in order to use VAR models the data must be stationary as in order to get good fit regression and not undergo the problem of spurious regression.</a:t>
                </a:r>
              </a:p>
              <a:p>
                <a:pPr marL="285750" indent="-285750" latinLnBrk="0">
                  <a:buFont typeface="Arial" panose="020B0604020202020204" pitchFamily="34" charset="0"/>
                  <a:buChar char="•"/>
                </a:pPr>
                <a:r>
                  <a:rPr lang="en-IN" altLang="ko-KR" dirty="0">
                    <a:solidFill>
                      <a:schemeClr val="tx1"/>
                    </a:solidFill>
                  </a:rPr>
                  <a:t>Stationarity basically means that the properties of time series data doesn't change over time.</a:t>
                </a:r>
              </a:p>
              <a:p>
                <a:pPr marL="285750" indent="-285750" latinLnBrk="0">
                  <a:buFont typeface="Arial" panose="020B0604020202020204" pitchFamily="34" charset="0"/>
                  <a:buChar char="•"/>
                </a:pPr>
                <a:r>
                  <a:rPr lang="en-IN" altLang="ko-KR" dirty="0">
                    <a:solidFill>
                      <a:schemeClr val="tx1"/>
                    </a:solidFill>
                  </a:rPr>
                  <a:t>Some of the tests for stationarity is the Augmented Dickey-Fuller test and Phillips-Perron test.</a:t>
                </a:r>
              </a:p>
              <a:p>
                <a:endParaRPr lang="en-IN" dirty="0">
                  <a:solidFill>
                    <a:schemeClr val="tx1"/>
                  </a:solidFill>
                </a:endParaRPr>
              </a:p>
            </p:txBody>
          </p:sp>
        </mc:Choice>
        <mc:Fallback xmlns="">
          <p:sp>
            <p:nvSpPr>
              <p:cNvPr id="4" name="Content Placeholder 3">
                <a:extLst>
                  <a:ext uri="{FF2B5EF4-FFF2-40B4-BE49-F238E27FC236}">
                    <a16:creationId xmlns:a16="http://schemas.microsoft.com/office/drawing/2014/main" id="{DE0BD5B9-2C73-4905-8CC9-7D2B584A406E}"/>
                  </a:ext>
                </a:extLst>
              </p:cNvPr>
              <p:cNvSpPr>
                <a:spLocks noGrp="1" noRot="1" noChangeAspect="1" noMove="1" noResize="1" noEditPoints="1" noAdjustHandles="1" noChangeArrowheads="1" noChangeShapeType="1" noTextEdit="1"/>
              </p:cNvSpPr>
              <p:nvPr>
                <p:ph idx="10"/>
              </p:nvPr>
            </p:nvSpPr>
            <p:spPr>
              <a:xfrm>
                <a:off x="1475656" y="902742"/>
                <a:ext cx="7344816" cy="2995737"/>
              </a:xfrm>
              <a:blipFill>
                <a:blip r:embed="rId2"/>
                <a:stretch>
                  <a:fillRect t="-407" r="-332" b="-11992"/>
                </a:stretch>
              </a:blipFill>
            </p:spPr>
            <p:txBody>
              <a:bodyPr/>
              <a:lstStyle/>
              <a:p>
                <a:r>
                  <a:rPr lang="en-IN">
                    <a:noFill/>
                  </a:rPr>
                  <a:t> </a:t>
                </a:r>
              </a:p>
            </p:txBody>
          </p:sp>
        </mc:Fallback>
      </mc:AlternateContent>
    </p:spTree>
    <p:extLst>
      <p:ext uri="{BB962C8B-B14F-4D97-AF65-F5344CB8AC3E}">
        <p14:creationId xmlns:p14="http://schemas.microsoft.com/office/powerpoint/2010/main" val="144062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1000"/>
                                        <p:tgtEl>
                                          <p:spTgt spid="4">
                                            <p:txEl>
                                              <p:pRg st="2" end="2"/>
                                            </p:txEl>
                                          </p:spTgt>
                                        </p:tgtEl>
                                      </p:cBhvr>
                                    </p:animEffect>
                                    <p:anim calcmode="lin" valueType="num">
                                      <p:cBhvr>
                                        <p:cTn id="8"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3" end="3"/>
                                            </p:txEl>
                                          </p:spTgt>
                                        </p:tgtEl>
                                        <p:attrNameLst>
                                          <p:attrName>style.visibility</p:attrName>
                                        </p:attrNameLst>
                                      </p:cBhvr>
                                      <p:to>
                                        <p:strVal val="visible"/>
                                      </p:to>
                                    </p:set>
                                    <p:animEffect transition="in" filter="fade">
                                      <p:cBhvr>
                                        <p:cTn id="14" dur="1000"/>
                                        <p:tgtEl>
                                          <p:spTgt spid="4">
                                            <p:txEl>
                                              <p:pRg st="3" end="3"/>
                                            </p:txEl>
                                          </p:spTgt>
                                        </p:tgtEl>
                                      </p:cBhvr>
                                    </p:animEffect>
                                    <p:anim calcmode="lin" valueType="num">
                                      <p:cBhvr>
                                        <p:cTn id="15"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1000"/>
                                        <p:tgtEl>
                                          <p:spTgt spid="4">
                                            <p:txEl>
                                              <p:pRg st="5" end="5"/>
                                            </p:txEl>
                                          </p:spTgt>
                                        </p:tgtEl>
                                      </p:cBhvr>
                                    </p:animEffect>
                                    <p:anim calcmode="lin" valueType="num">
                                      <p:cBhvr>
                                        <p:cTn id="29"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2304CE-4882-4406-98B2-F94359419FE3}"/>
              </a:ext>
            </a:extLst>
          </p:cNvPr>
          <p:cNvSpPr>
            <a:spLocks noGrp="1"/>
          </p:cNvSpPr>
          <p:nvPr>
            <p:ph type="title"/>
          </p:nvPr>
        </p:nvSpPr>
        <p:spPr>
          <a:xfrm>
            <a:off x="1619672" y="-21265"/>
            <a:ext cx="7524328" cy="884466"/>
          </a:xfrm>
        </p:spPr>
        <p:txBody>
          <a:bodyPr/>
          <a:lstStyle/>
          <a:p>
            <a:r>
              <a:rPr lang="en-IN" dirty="0"/>
              <a:t>Model Equations :	</a:t>
            </a:r>
          </a:p>
        </p:txBody>
      </p:sp>
      <p:sp>
        <p:nvSpPr>
          <p:cNvPr id="7" name="Rectangle 6">
            <a:extLst>
              <a:ext uri="{FF2B5EF4-FFF2-40B4-BE49-F238E27FC236}">
                <a16:creationId xmlns:a16="http://schemas.microsoft.com/office/drawing/2014/main" id="{597AACCE-12C5-4EE2-A8DC-F458E9C7A0F8}"/>
              </a:ext>
            </a:extLst>
          </p:cNvPr>
          <p:cNvSpPr/>
          <p:nvPr/>
        </p:nvSpPr>
        <p:spPr>
          <a:xfrm>
            <a:off x="1763688" y="771550"/>
            <a:ext cx="4320480" cy="338775"/>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r>
              <a:rPr lang="en-US" dirty="0"/>
              <a:t>Basic VAR equations:  </a:t>
            </a:r>
            <a:endParaRPr lang="en-IN" dirty="0"/>
          </a:p>
        </p:txBody>
      </p:sp>
      <p:sp>
        <p:nvSpPr>
          <p:cNvPr id="10" name="Rectangle 9">
            <a:extLst>
              <a:ext uri="{FF2B5EF4-FFF2-40B4-BE49-F238E27FC236}">
                <a16:creationId xmlns:a16="http://schemas.microsoft.com/office/drawing/2014/main" id="{47D0D041-81D9-4266-9F7F-579026E72359}"/>
              </a:ext>
            </a:extLst>
          </p:cNvPr>
          <p:cNvSpPr/>
          <p:nvPr/>
        </p:nvSpPr>
        <p:spPr>
          <a:xfrm>
            <a:off x="1763688" y="1635646"/>
            <a:ext cx="7128792" cy="2952328"/>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BDF60342-0821-443C-B120-3CF65CD7F57D}"/>
                  </a:ext>
                </a:extLst>
              </p:cNvPr>
              <p:cNvSpPr/>
              <p:nvPr/>
            </p:nvSpPr>
            <p:spPr>
              <a:xfrm>
                <a:off x="1763688" y="1882770"/>
                <a:ext cx="7128792" cy="1368152"/>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nSpc>
                    <a:spcPct val="115000"/>
                  </a:lnSpc>
                  <a:spcAft>
                    <a:spcPts val="1000"/>
                  </a:spcAft>
                </a:pP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r>
                  <a:rPr lang="en-IN" sz="900" i="1" dirty="0">
                    <a:solidFill>
                      <a:srgbClr val="1F497D"/>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dirty="0"/>
                  <a:t> </a:t>
                </a:r>
                <a14:m>
                  <m:oMath xmlns:m="http://schemas.openxmlformats.org/officeDocument/2006/math">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a:latin typeface="Cambria Math" panose="02040503050406030204" pitchFamily="18" charset="0"/>
                                    </a:rPr>
                                    <m:t>1</m:t>
                                  </m:r>
                                </m:sub>
                              </m:sSub>
                            </m:e>
                          </m:mr>
                          <m:m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a:latin typeface="Cambria Math" panose="02040503050406030204" pitchFamily="18" charset="0"/>
                                    </a:rPr>
                                    <m:t>2</m:t>
                                  </m:r>
                                </m:sub>
                              </m:sSub>
                            </m:e>
                          </m:mr>
                          <m:mr>
                            <m:e>
                              <m:m>
                                <m:mPr>
                                  <m:mcs>
                                    <m:mc>
                                      <m:mcPr>
                                        <m:count m:val="1"/>
                                        <m:mcJc m:val="center"/>
                                      </m:mcPr>
                                    </m:mc>
                                  </m:mcs>
                                  <m:ctrlPr>
                                    <a:rPr lang="en-IN" i="1">
                                      <a:latin typeface="Cambria Math" panose="02040503050406030204" pitchFamily="18" charset="0"/>
                                    </a:rPr>
                                  </m:ctrlPr>
                                </m:mPr>
                                <m:mr>
                                  <m:e>
                                    <m:r>
                                      <a:rPr lang="en-IN">
                                        <a:latin typeface="Cambria Math" panose="02040503050406030204" pitchFamily="18" charset="0"/>
                                      </a:rPr>
                                      <m:t>⋮</m:t>
                                    </m:r>
                                  </m:e>
                                </m:mr>
                                <m:m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𝑘</m:t>
                                        </m:r>
                                      </m:sub>
                                    </m:sSub>
                                  </m:e>
                                </m:mr>
                              </m:m>
                            </m:e>
                          </m:mr>
                        </m:m>
                      </m:e>
                    </m:d>
                    <m:r>
                      <a:rPr lang="en-IN">
                        <a:latin typeface="Cambria Math" panose="02040503050406030204" pitchFamily="18" charset="0"/>
                      </a:rPr>
                      <m:t>=</m:t>
                    </m:r>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a:latin typeface="Cambria Math" panose="02040503050406030204" pitchFamily="18" charset="0"/>
                                    </a:rPr>
                                    <m:t>1</m:t>
                                  </m:r>
                                </m:sub>
                              </m:sSub>
                            </m:e>
                          </m:mr>
                          <m:m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a:latin typeface="Cambria Math" panose="02040503050406030204" pitchFamily="18" charset="0"/>
                                    </a:rPr>
                                    <m:t>2</m:t>
                                  </m:r>
                                </m:sub>
                              </m:sSub>
                            </m:e>
                          </m:mr>
                          <m:mr>
                            <m:e>
                              <m:m>
                                <m:mPr>
                                  <m:mcs>
                                    <m:mc>
                                      <m:mcPr>
                                        <m:count m:val="1"/>
                                        <m:mcJc m:val="center"/>
                                      </m:mcPr>
                                    </m:mc>
                                  </m:mcs>
                                  <m:ctrlPr>
                                    <a:rPr lang="en-IN" i="1">
                                      <a:latin typeface="Cambria Math" panose="02040503050406030204" pitchFamily="18" charset="0"/>
                                    </a:rPr>
                                  </m:ctrlPr>
                                </m:mPr>
                                <m:mr>
                                  <m:e>
                                    <m:r>
                                      <a:rPr lang="en-IN">
                                        <a:latin typeface="Cambria Math" panose="02040503050406030204" pitchFamily="18" charset="0"/>
                                      </a:rPr>
                                      <m:t>⋮</m:t>
                                    </m:r>
                                  </m:e>
                                </m:mr>
                                <m:mr>
                                  <m:e>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𝑘</m:t>
                                        </m:r>
                                      </m:sub>
                                    </m:sSub>
                                  </m:e>
                                </m:mr>
                              </m:m>
                            </m:e>
                          </m:mr>
                        </m:m>
                      </m:e>
                    </m:d>
                    <m:r>
                      <a:rPr lang="en-IN">
                        <a:latin typeface="Cambria Math" panose="02040503050406030204" pitchFamily="18" charset="0"/>
                      </a:rPr>
                      <m:t>+</m:t>
                    </m:r>
                    <m:d>
                      <m:dPr>
                        <m:begChr m:val="["/>
                        <m:endChr m:val="]"/>
                        <m:ctrlPr>
                          <a:rPr lang="en-IN" i="1">
                            <a:latin typeface="Cambria Math" panose="02040503050406030204" pitchFamily="18" charset="0"/>
                          </a:rPr>
                        </m:ctrlPr>
                      </m:dPr>
                      <m:e>
                        <m:m>
                          <m:mPr>
                            <m:mcs>
                              <m:mc>
                                <m:mcPr>
                                  <m:count m:val="2"/>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a:latin typeface="Cambria Math" panose="02040503050406030204" pitchFamily="18" charset="0"/>
                                    </a:rPr>
                                    <m:t>11</m:t>
                                  </m:r>
                                </m:sub>
                              </m:sSub>
                            </m:e>
                            <m:e>
                              <m:r>
                                <a:rPr lang="en-IN">
                                  <a:latin typeface="Cambria Math" panose="02040503050406030204" pitchFamily="18" charset="0"/>
                                </a:rPr>
                                <m:t>⋮</m:t>
                              </m:r>
                            </m:e>
                          </m:mr>
                          <m:m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a:latin typeface="Cambria Math" panose="02040503050406030204" pitchFamily="18" charset="0"/>
                                          </a:rPr>
                                          <m:t>21</m:t>
                                        </m:r>
                                      </m:sub>
                                    </m:sSub>
                                  </m:e>
                                </m:mr>
                                <m:mr>
                                  <m:e>
                                    <m:r>
                                      <a:rPr lang="en-IN">
                                        <a:latin typeface="Cambria Math" panose="02040503050406030204" pitchFamily="18" charset="0"/>
                                      </a:rPr>
                                      <m:t>⋮</m:t>
                                    </m:r>
                                  </m:e>
                                </m:mr>
                                <m:mr>
                                  <m:e>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𝑘</m:t>
                                        </m:r>
                                        <m:r>
                                          <a:rPr lang="en-IN">
                                            <a:latin typeface="Cambria Math" panose="02040503050406030204" pitchFamily="18" charset="0"/>
                                          </a:rPr>
                                          <m:t>1</m:t>
                                        </m:r>
                                      </m:sub>
                                    </m:sSub>
                                  </m:e>
                                </m:mr>
                              </m:m>
                            </m:e>
                            <m:e>
                              <m:m>
                                <m:mPr>
                                  <m:mcs>
                                    <m:mc>
                                      <m:mcPr>
                                        <m:count m:val="1"/>
                                        <m:mcJc m:val="center"/>
                                      </m:mcPr>
                                    </m:mc>
                                  </m:mcs>
                                  <m:ctrlPr>
                                    <a:rPr lang="en-IN" i="1">
                                      <a:latin typeface="Cambria Math" panose="02040503050406030204" pitchFamily="18" charset="0"/>
                                    </a:rPr>
                                  </m:ctrlPr>
                                </m:mPr>
                                <m:mr>
                                  <m:e>
                                    <m:r>
                                      <a:rPr lang="en-IN">
                                        <a:latin typeface="Cambria Math" panose="02040503050406030204" pitchFamily="18" charset="0"/>
                                      </a:rPr>
                                      <m:t>⋮</m:t>
                                    </m:r>
                                  </m:e>
                                </m:mr>
                                <m:mr>
                                  <m:e>
                                    <m:r>
                                      <a:rPr lang="en-IN">
                                        <a:latin typeface="Cambria Math" panose="02040503050406030204" pitchFamily="18" charset="0"/>
                                      </a:rPr>
                                      <m:t>⋮</m:t>
                                    </m:r>
                                  </m:e>
                                </m:mr>
                                <m:mr>
                                  <m:e>
                                    <m:r>
                                      <a:rPr lang="en-IN">
                                        <a:latin typeface="Cambria Math" panose="02040503050406030204" pitchFamily="18" charset="0"/>
                                      </a:rPr>
                                      <m:t>⋮</m:t>
                                    </m:r>
                                  </m:e>
                                </m:mr>
                              </m:m>
                            </m:e>
                          </m:mr>
                        </m:m>
                      </m:e>
                    </m:d>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a:latin typeface="Cambria Math" panose="02040503050406030204" pitchFamily="18" charset="0"/>
                                    </a:rPr>
                                    <m:t>1</m:t>
                                  </m:r>
                                </m:sub>
                              </m:sSub>
                              <m:r>
                                <a:rPr lang="en-IN">
                                  <a:latin typeface="Cambria Math" panose="02040503050406030204" pitchFamily="18" charset="0"/>
                                </a:rPr>
                                <m:t>(</m:t>
                              </m:r>
                              <m:r>
                                <a:rPr lang="en-IN" i="1">
                                  <a:latin typeface="Cambria Math" panose="02040503050406030204" pitchFamily="18" charset="0"/>
                                </a:rPr>
                                <m:t>𝑡</m:t>
                              </m:r>
                              <m:r>
                                <a:rPr lang="en-IN" i="1">
                                  <a:latin typeface="Cambria Math" panose="02040503050406030204" pitchFamily="18" charset="0"/>
                                </a:rPr>
                                <m:t>−</m:t>
                              </m:r>
                              <m:r>
                                <a:rPr lang="en-IN">
                                  <a:latin typeface="Cambria Math" panose="02040503050406030204" pitchFamily="18" charset="0"/>
                                </a:rPr>
                                <m:t>1)</m:t>
                              </m:r>
                            </m:e>
                          </m:mr>
                          <m:m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a:latin typeface="Cambria Math" panose="02040503050406030204" pitchFamily="18" charset="0"/>
                                    </a:rPr>
                                    <m:t>2</m:t>
                                  </m:r>
                                </m:sub>
                              </m:sSub>
                              <m:r>
                                <a:rPr lang="en-IN">
                                  <a:latin typeface="Cambria Math" panose="02040503050406030204" pitchFamily="18" charset="0"/>
                                </a:rPr>
                                <m:t>(</m:t>
                              </m:r>
                              <m:r>
                                <a:rPr lang="en-IN" i="1">
                                  <a:latin typeface="Cambria Math" panose="02040503050406030204" pitchFamily="18" charset="0"/>
                                </a:rPr>
                                <m:t>𝑡</m:t>
                              </m:r>
                              <m:r>
                                <a:rPr lang="en-IN" i="1">
                                  <a:latin typeface="Cambria Math" panose="02040503050406030204" pitchFamily="18" charset="0"/>
                                </a:rPr>
                                <m:t>−</m:t>
                              </m:r>
                              <m:r>
                                <a:rPr lang="en-IN">
                                  <a:latin typeface="Cambria Math" panose="02040503050406030204" pitchFamily="18" charset="0"/>
                                </a:rPr>
                                <m:t>1)</m:t>
                              </m:r>
                            </m:e>
                          </m:mr>
                          <m:mr>
                            <m:e>
                              <m:m>
                                <m:mPr>
                                  <m:mcs>
                                    <m:mc>
                                      <m:mcPr>
                                        <m:count m:val="1"/>
                                        <m:mcJc m:val="center"/>
                                      </m:mcPr>
                                    </m:mc>
                                  </m:mcs>
                                  <m:ctrlPr>
                                    <a:rPr lang="en-IN" i="1">
                                      <a:latin typeface="Cambria Math" panose="02040503050406030204" pitchFamily="18" charset="0"/>
                                    </a:rPr>
                                  </m:ctrlPr>
                                </m:mPr>
                                <m:mr>
                                  <m:e>
                                    <m:r>
                                      <a:rPr lang="en-IN">
                                        <a:latin typeface="Cambria Math" panose="02040503050406030204" pitchFamily="18" charset="0"/>
                                      </a:rPr>
                                      <m:t>⋮</m:t>
                                    </m:r>
                                  </m:e>
                                </m:mr>
                                <m:m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𝑘</m:t>
                                        </m:r>
                                      </m:sub>
                                    </m:sSub>
                                    <m:r>
                                      <a:rPr lang="en-IN">
                                        <a:latin typeface="Cambria Math" panose="02040503050406030204" pitchFamily="18" charset="0"/>
                                      </a:rPr>
                                      <m:t>(</m:t>
                                    </m:r>
                                    <m:r>
                                      <a:rPr lang="en-IN" i="1">
                                        <a:latin typeface="Cambria Math" panose="02040503050406030204" pitchFamily="18" charset="0"/>
                                      </a:rPr>
                                      <m:t>𝑡</m:t>
                                    </m:r>
                                    <m:r>
                                      <a:rPr lang="en-IN" i="1">
                                        <a:latin typeface="Cambria Math" panose="02040503050406030204" pitchFamily="18" charset="0"/>
                                      </a:rPr>
                                      <m:t>−</m:t>
                                    </m:r>
                                    <m:r>
                                      <a:rPr lang="en-IN">
                                        <a:latin typeface="Cambria Math" panose="02040503050406030204" pitchFamily="18" charset="0"/>
                                      </a:rPr>
                                      <m:t>1)</m:t>
                                    </m:r>
                                  </m:e>
                                </m:mr>
                              </m:m>
                            </m:e>
                          </m:mr>
                        </m:m>
                      </m:e>
                    </m:d>
                    <m:r>
                      <a:rPr lang="en-IN">
                        <a:latin typeface="Cambria Math" panose="02040503050406030204" pitchFamily="18" charset="0"/>
                      </a:rPr>
                      <m:t>+…</m:t>
                    </m:r>
                    <m:d>
                      <m:dPr>
                        <m:begChr m:val="["/>
                        <m:endChr m:val="]"/>
                        <m:ctrlPr>
                          <a:rPr lang="en-IN" i="1">
                            <a:latin typeface="Cambria Math" panose="02040503050406030204" pitchFamily="18" charset="0"/>
                          </a:rPr>
                        </m:ctrlPr>
                      </m:dPr>
                      <m:e>
                        <m:m>
                          <m:mPr>
                            <m:mcs>
                              <m:mc>
                                <m:mcPr>
                                  <m:count m:val="2"/>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a:latin typeface="Cambria Math" panose="02040503050406030204" pitchFamily="18" charset="0"/>
                                    </a:rPr>
                                    <m:t>11</m:t>
                                  </m:r>
                                </m:sub>
                              </m:sSub>
                            </m:e>
                            <m:e>
                              <m:r>
                                <a:rPr lang="en-IN">
                                  <a:latin typeface="Cambria Math" panose="02040503050406030204" pitchFamily="18" charset="0"/>
                                </a:rPr>
                                <m:t>⋮</m:t>
                              </m:r>
                            </m:e>
                          </m:mr>
                          <m:m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a:latin typeface="Cambria Math" panose="02040503050406030204" pitchFamily="18" charset="0"/>
                                          </a:rPr>
                                          <m:t>21</m:t>
                                        </m:r>
                                      </m:sub>
                                    </m:sSub>
                                  </m:e>
                                </m:mr>
                                <m:mr>
                                  <m:e>
                                    <m:r>
                                      <a:rPr lang="en-IN">
                                        <a:latin typeface="Cambria Math" panose="02040503050406030204" pitchFamily="18" charset="0"/>
                                      </a:rPr>
                                      <m:t>⋮</m:t>
                                    </m:r>
                                  </m:e>
                                </m:mr>
                                <m:mr>
                                  <m:e>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𝑘</m:t>
                                        </m:r>
                                        <m:r>
                                          <a:rPr lang="en-IN">
                                            <a:latin typeface="Cambria Math" panose="02040503050406030204" pitchFamily="18" charset="0"/>
                                          </a:rPr>
                                          <m:t>1</m:t>
                                        </m:r>
                                      </m:sub>
                                    </m:sSub>
                                  </m:e>
                                </m:mr>
                              </m:m>
                            </m:e>
                            <m:e>
                              <m:m>
                                <m:mPr>
                                  <m:mcs>
                                    <m:mc>
                                      <m:mcPr>
                                        <m:count m:val="1"/>
                                        <m:mcJc m:val="center"/>
                                      </m:mcPr>
                                    </m:mc>
                                  </m:mcs>
                                  <m:ctrlPr>
                                    <a:rPr lang="en-IN" i="1">
                                      <a:latin typeface="Cambria Math" panose="02040503050406030204" pitchFamily="18" charset="0"/>
                                    </a:rPr>
                                  </m:ctrlPr>
                                </m:mPr>
                                <m:mr>
                                  <m:e>
                                    <m:r>
                                      <a:rPr lang="en-IN">
                                        <a:latin typeface="Cambria Math" panose="02040503050406030204" pitchFamily="18" charset="0"/>
                                      </a:rPr>
                                      <m:t>⋮</m:t>
                                    </m:r>
                                  </m:e>
                                </m:mr>
                                <m:mr>
                                  <m:e>
                                    <m:r>
                                      <a:rPr lang="en-IN">
                                        <a:latin typeface="Cambria Math" panose="02040503050406030204" pitchFamily="18" charset="0"/>
                                      </a:rPr>
                                      <m:t>⋮</m:t>
                                    </m:r>
                                  </m:e>
                                </m:mr>
                                <m:mr>
                                  <m:e>
                                    <m:r>
                                      <a:rPr lang="en-IN">
                                        <a:latin typeface="Cambria Math" panose="02040503050406030204" pitchFamily="18" charset="0"/>
                                      </a:rPr>
                                      <m:t>⋮</m:t>
                                    </m:r>
                                  </m:e>
                                </m:mr>
                              </m:m>
                            </m:e>
                          </m:mr>
                        </m:m>
                      </m:e>
                    </m:d>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a:latin typeface="Cambria Math" panose="02040503050406030204" pitchFamily="18" charset="0"/>
                                    </a:rPr>
                                    <m:t>1</m:t>
                                  </m:r>
                                </m:sub>
                              </m:sSub>
                              <m:r>
                                <a:rPr lang="en-IN">
                                  <a:latin typeface="Cambria Math" panose="02040503050406030204" pitchFamily="18" charset="0"/>
                                </a:rPr>
                                <m:t>(</m:t>
                              </m:r>
                              <m:r>
                                <a:rPr lang="en-IN" i="1">
                                  <a:latin typeface="Cambria Math" panose="02040503050406030204" pitchFamily="18" charset="0"/>
                                </a:rPr>
                                <m:t>𝑡</m:t>
                              </m:r>
                              <m:r>
                                <a:rPr lang="en-IN" i="1">
                                  <a:latin typeface="Cambria Math" panose="02040503050406030204" pitchFamily="18" charset="0"/>
                                </a:rPr>
                                <m:t>−</m:t>
                              </m:r>
                              <m:r>
                                <m:rPr>
                                  <m:sty m:val="p"/>
                                </m:rPr>
                                <a:rPr lang="en-IN">
                                  <a:latin typeface="Cambria Math" panose="02040503050406030204" pitchFamily="18" charset="0"/>
                                </a:rPr>
                                <m:t>p</m:t>
                              </m:r>
                              <m:r>
                                <a:rPr lang="en-IN">
                                  <a:latin typeface="Cambria Math" panose="02040503050406030204" pitchFamily="18" charset="0"/>
                                </a:rPr>
                                <m:t>)</m:t>
                              </m:r>
                            </m:e>
                          </m:mr>
                          <m:m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a:latin typeface="Cambria Math" panose="02040503050406030204" pitchFamily="18" charset="0"/>
                                    </a:rPr>
                                    <m:t>2</m:t>
                                  </m:r>
                                </m:sub>
                              </m:sSub>
                              <m:r>
                                <a:rPr lang="en-IN">
                                  <a:latin typeface="Cambria Math" panose="02040503050406030204" pitchFamily="18" charset="0"/>
                                </a:rPr>
                                <m:t>(</m:t>
                              </m:r>
                              <m:r>
                                <a:rPr lang="en-IN" i="1">
                                  <a:latin typeface="Cambria Math" panose="02040503050406030204" pitchFamily="18" charset="0"/>
                                </a:rPr>
                                <m:t>𝑡</m:t>
                              </m:r>
                              <m:r>
                                <a:rPr lang="en-IN" i="1">
                                  <a:latin typeface="Cambria Math" panose="02040503050406030204" pitchFamily="18" charset="0"/>
                                </a:rPr>
                                <m:t>−</m:t>
                              </m:r>
                              <m:r>
                                <m:rPr>
                                  <m:sty m:val="p"/>
                                </m:rPr>
                                <a:rPr lang="en-IN">
                                  <a:latin typeface="Cambria Math" panose="02040503050406030204" pitchFamily="18" charset="0"/>
                                </a:rPr>
                                <m:t>p</m:t>
                              </m:r>
                              <m:r>
                                <a:rPr lang="en-IN">
                                  <a:latin typeface="Cambria Math" panose="02040503050406030204" pitchFamily="18" charset="0"/>
                                </a:rPr>
                                <m:t>)</m:t>
                              </m:r>
                            </m:e>
                          </m:mr>
                          <m:mr>
                            <m:e>
                              <m:m>
                                <m:mPr>
                                  <m:mcs>
                                    <m:mc>
                                      <m:mcPr>
                                        <m:count m:val="1"/>
                                        <m:mcJc m:val="center"/>
                                      </m:mcPr>
                                    </m:mc>
                                  </m:mcs>
                                  <m:ctrlPr>
                                    <a:rPr lang="en-IN" i="1">
                                      <a:latin typeface="Cambria Math" panose="02040503050406030204" pitchFamily="18" charset="0"/>
                                    </a:rPr>
                                  </m:ctrlPr>
                                </m:mPr>
                                <m:mr>
                                  <m:e>
                                    <m:r>
                                      <a:rPr lang="en-IN">
                                        <a:latin typeface="Cambria Math" panose="02040503050406030204" pitchFamily="18" charset="0"/>
                                      </a:rPr>
                                      <m:t>⋮</m:t>
                                    </m:r>
                                  </m:e>
                                </m:mr>
                                <m:m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𝑘</m:t>
                                        </m:r>
                                      </m:sub>
                                    </m:sSub>
                                    <m:r>
                                      <a:rPr lang="en-IN">
                                        <a:latin typeface="Cambria Math" panose="02040503050406030204" pitchFamily="18" charset="0"/>
                                      </a:rPr>
                                      <m:t>(</m:t>
                                    </m:r>
                                    <m:r>
                                      <a:rPr lang="en-IN" i="1">
                                        <a:latin typeface="Cambria Math" panose="02040503050406030204" pitchFamily="18" charset="0"/>
                                      </a:rPr>
                                      <m:t>𝑡</m:t>
                                    </m:r>
                                    <m:r>
                                      <a:rPr lang="en-IN" i="1">
                                        <a:latin typeface="Cambria Math" panose="02040503050406030204" pitchFamily="18" charset="0"/>
                                      </a:rPr>
                                      <m:t>−</m:t>
                                    </m:r>
                                    <m:r>
                                      <m:rPr>
                                        <m:sty m:val="p"/>
                                      </m:rPr>
                                      <a:rPr lang="en-IN">
                                        <a:latin typeface="Cambria Math" panose="02040503050406030204" pitchFamily="18" charset="0"/>
                                      </a:rPr>
                                      <m:t>p</m:t>
                                    </m:r>
                                    <m:r>
                                      <a:rPr lang="en-IN">
                                        <a:latin typeface="Cambria Math" panose="02040503050406030204" pitchFamily="18" charset="0"/>
                                      </a:rPr>
                                      <m:t>)</m:t>
                                    </m:r>
                                  </m:e>
                                </m:mr>
                              </m:m>
                            </m:e>
                          </m:mr>
                        </m:m>
                      </m:e>
                    </m:d>
                    <m:r>
                      <a:rPr lang="en-IN">
                        <a:latin typeface="Cambria Math" panose="02040503050406030204" pitchFamily="18" charset="0"/>
                      </a:rPr>
                      <m:t>+</m:t>
                    </m:r>
                    <m:d>
                      <m:dPr>
                        <m:begChr m:val="["/>
                        <m:endChr m:val="]"/>
                        <m:ctrlPr>
                          <a:rPr lang="en-IN" i="1">
                            <a:latin typeface="Cambria Math" panose="02040503050406030204" pitchFamily="18" charset="0"/>
                          </a:rPr>
                        </m:ctrlPr>
                      </m:dPr>
                      <m:e>
                        <m:m>
                          <m:mPr>
                            <m:mcs>
                              <m:mc>
                                <m:mcPr>
                                  <m:count m:val="1"/>
                                  <m:mcJc m:val="center"/>
                                </m:mcPr>
                              </m:mc>
                            </m:mcs>
                            <m:ctrlPr>
                              <a:rPr lang="en-IN" i="1">
                                <a:latin typeface="Cambria Math" panose="02040503050406030204" pitchFamily="18" charset="0"/>
                              </a:rPr>
                            </m:ctrlPr>
                          </m:mPr>
                          <m:mr>
                            <m:e>
                              <m:sSub>
                                <m:sSubPr>
                                  <m:ctrlPr>
                                    <a:rPr lang="en-IN" i="1">
                                      <a:latin typeface="Cambria Math" panose="02040503050406030204" pitchFamily="18" charset="0"/>
                                    </a:rPr>
                                  </m:ctrlPr>
                                </m:sSubPr>
                                <m:e>
                                  <m:r>
                                    <a:rPr lang="en-IN" i="1">
                                      <a:latin typeface="Cambria Math" panose="02040503050406030204" pitchFamily="18" charset="0"/>
                                    </a:rPr>
                                    <m:t>𝑒</m:t>
                                  </m:r>
                                </m:e>
                                <m:sub>
                                  <m:r>
                                    <a:rPr lang="en-IN">
                                      <a:latin typeface="Cambria Math" panose="02040503050406030204" pitchFamily="18" charset="0"/>
                                    </a:rPr>
                                    <m:t>1</m:t>
                                  </m:r>
                                </m:sub>
                              </m:sSub>
                            </m:e>
                          </m:mr>
                          <m:mr>
                            <m:e>
                              <m:sSub>
                                <m:sSubPr>
                                  <m:ctrlPr>
                                    <a:rPr lang="en-IN" i="1">
                                      <a:latin typeface="Cambria Math" panose="02040503050406030204" pitchFamily="18" charset="0"/>
                                    </a:rPr>
                                  </m:ctrlPr>
                                </m:sSubPr>
                                <m:e>
                                  <m:r>
                                    <a:rPr lang="en-IN" i="1">
                                      <a:latin typeface="Cambria Math" panose="02040503050406030204" pitchFamily="18" charset="0"/>
                                    </a:rPr>
                                    <m:t>𝑒</m:t>
                                  </m:r>
                                </m:e>
                                <m:sub>
                                  <m:r>
                                    <a:rPr lang="en-IN">
                                      <a:latin typeface="Cambria Math" panose="02040503050406030204" pitchFamily="18" charset="0"/>
                                    </a:rPr>
                                    <m:t>2</m:t>
                                  </m:r>
                                </m:sub>
                              </m:sSub>
                            </m:e>
                          </m:mr>
                          <m:mr>
                            <m:e>
                              <m:m>
                                <m:mPr>
                                  <m:mcs>
                                    <m:mc>
                                      <m:mcPr>
                                        <m:count m:val="1"/>
                                        <m:mcJc m:val="center"/>
                                      </m:mcPr>
                                    </m:mc>
                                  </m:mcs>
                                  <m:ctrlPr>
                                    <a:rPr lang="en-IN" i="1">
                                      <a:latin typeface="Cambria Math" panose="02040503050406030204" pitchFamily="18" charset="0"/>
                                    </a:rPr>
                                  </m:ctrlPr>
                                </m:mPr>
                                <m:mr>
                                  <m:e>
                                    <m:r>
                                      <a:rPr lang="en-IN">
                                        <a:latin typeface="Cambria Math" panose="02040503050406030204" pitchFamily="18" charset="0"/>
                                      </a:rPr>
                                      <m:t>⋮</m:t>
                                    </m:r>
                                  </m:e>
                                </m:mr>
                                <m:mr>
                                  <m:e>
                                    <m:sSub>
                                      <m:sSubPr>
                                        <m:ctrlPr>
                                          <a:rPr lang="en-IN" i="1">
                                            <a:latin typeface="Cambria Math" panose="02040503050406030204" pitchFamily="18" charset="0"/>
                                          </a:rPr>
                                        </m:ctrlPr>
                                      </m:sSubPr>
                                      <m:e>
                                        <m:r>
                                          <a:rPr lang="en-IN" i="1">
                                            <a:latin typeface="Cambria Math" panose="02040503050406030204" pitchFamily="18" charset="0"/>
                                          </a:rPr>
                                          <m:t>𝑒</m:t>
                                        </m:r>
                                      </m:e>
                                      <m:sub>
                                        <m:r>
                                          <a:rPr lang="en-IN" i="1">
                                            <a:latin typeface="Cambria Math" panose="02040503050406030204" pitchFamily="18" charset="0"/>
                                          </a:rPr>
                                          <m:t>𝑘</m:t>
                                        </m:r>
                                      </m:sub>
                                    </m:sSub>
                                  </m:e>
                                </m:mr>
                              </m:m>
                            </m:e>
                          </m:mr>
                        </m:m>
                      </m:e>
                    </m:d>
                  </m:oMath>
                </a14:m>
                <a:endParaRPr lang="en-IN" dirty="0"/>
              </a:p>
              <a:p>
                <a:r>
                  <a:rPr lang="en-IN" dirty="0"/>
                  <a:t>		  </a:t>
                </a:r>
              </a:p>
              <a:p>
                <a:pPr>
                  <a:spcAft>
                    <a:spcPts val="1000"/>
                  </a:spcAft>
                </a:pP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a:p>
                <a:r>
                  <a:rPr lang="en-IN" sz="9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dirty="0"/>
              </a:p>
              <a:p>
                <a:pPr/>
                <a14:m>
                  <m:oMathPara xmlns:m="http://schemas.openxmlformats.org/officeDocument/2006/math">
                    <m:oMathParaPr>
                      <m:jc m:val="centerGroup"/>
                    </m:oMathParaPr>
                    <m:oMath xmlns:m="http://schemas.openxmlformats.org/officeDocument/2006/math">
                      <m:d>
                        <m:dPr>
                          <m:begChr m:val="["/>
                          <m:endChr m:val="]"/>
                          <m:ctrlPr>
                            <a:rPr lang="en-IN" i="1">
                              <a:latin typeface="Cambria Math" panose="02040503050406030204" pitchFamily="18" charset="0"/>
                            </a:rPr>
                          </m:ctrlPr>
                        </m:dPr>
                        <m:e>
                          <m:r>
                            <a:rPr lang="en-IN" i="1">
                              <a:latin typeface="Cambria Math" panose="02040503050406030204" pitchFamily="18" charset="0"/>
                            </a:rPr>
                            <m:t>𝑦</m:t>
                          </m:r>
                        </m:e>
                      </m:d>
                      <m:r>
                        <a:rPr lang="en-IN" i="1">
                          <a:latin typeface="Cambria Math" panose="02040503050406030204" pitchFamily="18" charset="0"/>
                        </a:rPr>
                        <m:t> = [</m:t>
                      </m:r>
                      <m:sSub>
                        <m:sSubPr>
                          <m:ctrlPr>
                            <a:rPr lang="en-IN" i="1">
                              <a:latin typeface="Cambria Math" panose="02040503050406030204" pitchFamily="18" charset="0"/>
                            </a:rPr>
                          </m:ctrlPr>
                        </m:sSubPr>
                        <m:e>
                          <m:r>
                            <a:rPr lang="en-IN" i="1">
                              <a:latin typeface="Cambria Math" panose="02040503050406030204" pitchFamily="18" charset="0"/>
                            </a:rPr>
                            <m:t>𝑎</m:t>
                          </m:r>
                        </m:e>
                        <m:sub>
                          <m:r>
                            <a:rPr lang="en-IN" i="1">
                              <a:latin typeface="Cambria Math" panose="02040503050406030204" pitchFamily="18" charset="0"/>
                            </a:rPr>
                            <m:t>1</m:t>
                          </m:r>
                        </m:sub>
                      </m:sSub>
                      <m:r>
                        <a:rPr lang="en-IN" i="1">
                          <a:latin typeface="Cambria Math" panose="02040503050406030204" pitchFamily="18" charset="0"/>
                        </a:rPr>
                        <m:t>] + </m:t>
                      </m:r>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1</m:t>
                              </m:r>
                            </m:sub>
                          </m:sSub>
                        </m:e>
                      </m:d>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r>
                            <a:rPr lang="en-IN">
                              <a:latin typeface="Cambria Math" panose="02040503050406030204" pitchFamily="18" charset="0"/>
                            </a:rPr>
                            <m:t>(</m:t>
                          </m:r>
                          <m:r>
                            <a:rPr lang="en-IN" i="1">
                              <a:latin typeface="Cambria Math" panose="02040503050406030204" pitchFamily="18" charset="0"/>
                            </a:rPr>
                            <m:t>𝑡</m:t>
                          </m:r>
                          <m:r>
                            <a:rPr lang="en-IN" i="1">
                              <a:latin typeface="Cambria Math" panose="02040503050406030204" pitchFamily="18" charset="0"/>
                            </a:rPr>
                            <m:t>−</m:t>
                          </m:r>
                          <m:r>
                            <a:rPr lang="en-IN">
                              <a:latin typeface="Cambria Math" panose="02040503050406030204" pitchFamily="18" charset="0"/>
                            </a:rPr>
                            <m:t>1)</m:t>
                          </m:r>
                        </m:e>
                      </m:d>
                      <m:r>
                        <a:rPr lang="en-IN" i="1">
                          <a:latin typeface="Cambria Math" panose="02040503050406030204" pitchFamily="18" charset="0"/>
                        </a:rPr>
                        <m:t>+… </m:t>
                      </m:r>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𝑝</m:t>
                              </m:r>
                            </m:sub>
                          </m:sSub>
                        </m:e>
                      </m:d>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1</m:t>
                              </m:r>
                            </m:sub>
                          </m:sSub>
                          <m:r>
                            <a:rPr lang="en-IN">
                              <a:latin typeface="Cambria Math" panose="02040503050406030204" pitchFamily="18" charset="0"/>
                            </a:rPr>
                            <m:t>(</m:t>
                          </m:r>
                          <m:r>
                            <a:rPr lang="en-IN" i="1">
                              <a:latin typeface="Cambria Math" panose="02040503050406030204" pitchFamily="18" charset="0"/>
                            </a:rPr>
                            <m:t>𝑡</m:t>
                          </m:r>
                          <m:r>
                            <a:rPr lang="en-IN" i="1">
                              <a:latin typeface="Cambria Math" panose="02040503050406030204" pitchFamily="18" charset="0"/>
                            </a:rPr>
                            <m:t>−</m:t>
                          </m:r>
                          <m:r>
                            <m:rPr>
                              <m:sty m:val="p"/>
                            </m:rPr>
                            <a:rPr lang="en-IN">
                              <a:latin typeface="Cambria Math" panose="02040503050406030204" pitchFamily="18" charset="0"/>
                            </a:rPr>
                            <m:t>p</m:t>
                          </m:r>
                          <m:r>
                            <a:rPr lang="en-IN">
                              <a:latin typeface="Cambria Math" panose="02040503050406030204" pitchFamily="18" charset="0"/>
                            </a:rPr>
                            <m:t>)</m:t>
                          </m:r>
                        </m:e>
                      </m:d>
                      <m:r>
                        <a:rPr lang="en-IN" i="1">
                          <a:latin typeface="Cambria Math" panose="02040503050406030204" pitchFamily="18" charset="0"/>
                        </a:rPr>
                        <m:t>+ </m:t>
                      </m:r>
                      <m:d>
                        <m:dPr>
                          <m:begChr m:val="["/>
                          <m:endChr m:val="]"/>
                          <m:ctrlPr>
                            <a:rPr lang="en-IN" i="1">
                              <a:latin typeface="Cambria Math" panose="02040503050406030204" pitchFamily="18" charset="0"/>
                            </a:rPr>
                          </m:ctrlPr>
                        </m:dPr>
                        <m:e>
                          <m:r>
                            <a:rPr lang="en-IN" i="1">
                              <a:latin typeface="Cambria Math" panose="02040503050406030204" pitchFamily="18" charset="0"/>
                            </a:rPr>
                            <m:t>𝑒</m:t>
                          </m:r>
                        </m:e>
                      </m:d>
                    </m:oMath>
                  </m:oMathPara>
                </a14:m>
                <a:endParaRPr lang="en-IN" dirty="0"/>
              </a:p>
              <a:p>
                <a:r>
                  <a:rPr lang="en-IN" dirty="0"/>
                  <a:t> </a:t>
                </a:r>
              </a:p>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𝑦</m:t>
                      </m:r>
                      <m:d>
                        <m:dPr>
                          <m:ctrlPr>
                            <a:rPr lang="en-IN" i="1">
                              <a:latin typeface="Cambria Math" panose="02040503050406030204" pitchFamily="18" charset="0"/>
                            </a:rPr>
                          </m:ctrlPr>
                        </m:dPr>
                        <m:e>
                          <m:r>
                            <a:rPr lang="en-IN" i="1">
                              <a:latin typeface="Cambria Math" panose="02040503050406030204" pitchFamily="18" charset="0"/>
                            </a:rPr>
                            <m:t>𝑡</m:t>
                          </m:r>
                        </m:e>
                      </m:d>
                      <m:r>
                        <a:rPr lang="en-IN" i="1">
                          <a:latin typeface="Cambria Math" panose="02040503050406030204" pitchFamily="18" charset="0"/>
                        </a:rPr>
                        <m:t>=</m:t>
                      </m:r>
                      <m:r>
                        <a:rPr lang="en-IN" i="1">
                          <a:latin typeface="Cambria Math" panose="02040503050406030204" pitchFamily="18" charset="0"/>
                        </a:rPr>
                        <m:t>𝑎</m:t>
                      </m:r>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1</m:t>
                          </m:r>
                        </m:sub>
                      </m:sSub>
                      <m:r>
                        <a:rPr lang="en-IN" i="1">
                          <a:latin typeface="Cambria Math" panose="02040503050406030204" pitchFamily="18" charset="0"/>
                        </a:rPr>
                        <m:t>∗</m:t>
                      </m:r>
                      <m:r>
                        <a:rPr lang="en-IN" i="1">
                          <a:latin typeface="Cambria Math" panose="02040503050406030204" pitchFamily="18" charset="0"/>
                        </a:rPr>
                        <m:t>𝑦</m:t>
                      </m:r>
                      <m:d>
                        <m:dPr>
                          <m:ctrlPr>
                            <a:rPr lang="en-IN" i="1">
                              <a:latin typeface="Cambria Math" panose="02040503050406030204" pitchFamily="18" charset="0"/>
                            </a:rPr>
                          </m:ctrlPr>
                        </m:dPr>
                        <m:e>
                          <m:r>
                            <a:rPr lang="en-IN" i="1">
                              <a:latin typeface="Cambria Math" panose="02040503050406030204" pitchFamily="18" charset="0"/>
                            </a:rPr>
                            <m:t>𝑡</m:t>
                          </m:r>
                          <m:r>
                            <a:rPr lang="en-IN" i="1">
                              <a:latin typeface="Cambria Math" panose="02040503050406030204" pitchFamily="18" charset="0"/>
                            </a:rPr>
                            <m:t>−1</m:t>
                          </m:r>
                        </m:e>
                      </m:d>
                      <m:r>
                        <a:rPr lang="en-IN" i="1">
                          <a:latin typeface="Cambria Math" panose="02040503050406030204" pitchFamily="18" charset="0"/>
                        </a:rPr>
                        <m:t>+ … + </m:t>
                      </m:r>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𝑝</m:t>
                          </m:r>
                        </m:sub>
                      </m:sSub>
                      <m:r>
                        <a:rPr lang="en-IN" i="1">
                          <a:latin typeface="Cambria Math" panose="02040503050406030204" pitchFamily="18" charset="0"/>
                        </a:rPr>
                        <m:t>∗</m:t>
                      </m:r>
                      <m:r>
                        <a:rPr lang="en-IN" i="1">
                          <a:latin typeface="Cambria Math" panose="02040503050406030204" pitchFamily="18" charset="0"/>
                        </a:rPr>
                        <m:t>𝑦</m:t>
                      </m:r>
                      <m:d>
                        <m:dPr>
                          <m:ctrlPr>
                            <a:rPr lang="en-IN" i="1">
                              <a:latin typeface="Cambria Math" panose="02040503050406030204" pitchFamily="18" charset="0"/>
                            </a:rPr>
                          </m:ctrlPr>
                        </m:dPr>
                        <m:e>
                          <m:r>
                            <a:rPr lang="en-IN" i="1">
                              <a:latin typeface="Cambria Math" panose="02040503050406030204" pitchFamily="18" charset="0"/>
                            </a:rPr>
                            <m:t>𝑡</m:t>
                          </m:r>
                          <m:r>
                            <a:rPr lang="en-IN" i="1">
                              <a:latin typeface="Cambria Math" panose="02040503050406030204" pitchFamily="18" charset="0"/>
                            </a:rPr>
                            <m:t>−</m:t>
                          </m:r>
                          <m:r>
                            <a:rPr lang="en-IN" i="1">
                              <a:latin typeface="Cambria Math" panose="02040503050406030204" pitchFamily="18" charset="0"/>
                            </a:rPr>
                            <m:t>𝑝</m:t>
                          </m:r>
                        </m:e>
                      </m:d>
                      <m:r>
                        <a:rPr lang="en-IN" i="1">
                          <a:latin typeface="Cambria Math" panose="02040503050406030204" pitchFamily="18" charset="0"/>
                        </a:rPr>
                        <m:t>+ </m:t>
                      </m:r>
                      <m:r>
                        <a:rPr lang="en-IN" i="1">
                          <a:latin typeface="Cambria Math" panose="02040503050406030204" pitchFamily="18" charset="0"/>
                        </a:rPr>
                        <m:t>𝜀</m:t>
                      </m:r>
                      <m:r>
                        <a:rPr lang="en-IN" i="1">
                          <a:latin typeface="Cambria Math" panose="02040503050406030204" pitchFamily="18" charset="0"/>
                        </a:rPr>
                        <m:t>𝑡</m:t>
                      </m:r>
                    </m:oMath>
                  </m:oMathPara>
                </a14:m>
                <a:endParaRPr lang="en-IN" dirty="0"/>
              </a:p>
              <a:p>
                <a:r>
                  <a:rPr lang="en-IN" dirty="0"/>
                  <a:t>		  </a:t>
                </a:r>
              </a:p>
              <a:p>
                <a:endParaRPr lang="en-IN" sz="900" dirty="0"/>
              </a:p>
            </p:txBody>
          </p:sp>
        </mc:Choice>
        <mc:Fallback xmlns="">
          <p:sp>
            <p:nvSpPr>
              <p:cNvPr id="12" name="Rectangle 11">
                <a:extLst>
                  <a:ext uri="{FF2B5EF4-FFF2-40B4-BE49-F238E27FC236}">
                    <a16:creationId xmlns:a16="http://schemas.microsoft.com/office/drawing/2014/main" id="{BDF60342-0821-443C-B120-3CF65CD7F57D}"/>
                  </a:ext>
                </a:extLst>
              </p:cNvPr>
              <p:cNvSpPr>
                <a:spLocks noRot="1" noChangeAspect="1" noMove="1" noResize="1" noEditPoints="1" noAdjustHandles="1" noChangeArrowheads="1" noChangeShapeType="1" noTextEdit="1"/>
              </p:cNvSpPr>
              <p:nvPr/>
            </p:nvSpPr>
            <p:spPr>
              <a:xfrm>
                <a:off x="1763688" y="1882770"/>
                <a:ext cx="7128792" cy="1368152"/>
              </a:xfrm>
              <a:prstGeom prst="rect">
                <a:avLst/>
              </a:prstGeom>
              <a:blipFill>
                <a:blip r:embed="rId2"/>
                <a:stretch>
                  <a:fillRect t="-38839" b="-56696"/>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53827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2" end="2"/>
                                            </p:txEl>
                                          </p:spTgt>
                                        </p:tgtEl>
                                        <p:attrNameLst>
                                          <p:attrName>style.visibility</p:attrName>
                                        </p:attrNameLst>
                                      </p:cBhvr>
                                      <p:to>
                                        <p:strVal val="visible"/>
                                      </p:to>
                                    </p:set>
                                    <p:animEffect transition="in" filter="fade">
                                      <p:cBhvr>
                                        <p:cTn id="10" dur="500"/>
                                        <p:tgtEl>
                                          <p:spTgt spid="1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animEffect transition="in" filter="fade">
                                      <p:cBhvr>
                                        <p:cTn id="13" dur="500"/>
                                        <p:tgtEl>
                                          <p:spTgt spid="1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xEl>
                                              <p:pRg st="8" end="8"/>
                                            </p:txEl>
                                          </p:spTgt>
                                        </p:tgtEl>
                                        <p:attrNameLst>
                                          <p:attrName>style.visibility</p:attrName>
                                        </p:attrNameLst>
                                      </p:cBhvr>
                                      <p:to>
                                        <p:strVal val="visible"/>
                                      </p:to>
                                    </p:set>
                                    <p:animEffect transition="in" filter="fade">
                                      <p:cBhvr>
                                        <p:cTn id="16" dur="500"/>
                                        <p:tgtEl>
                                          <p:spTgt spid="12">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xEl>
                                              <p:pRg st="7" end="7"/>
                                            </p:txEl>
                                          </p:spTgt>
                                        </p:tgtEl>
                                        <p:attrNameLst>
                                          <p:attrName>style.visibility</p:attrName>
                                        </p:attrNameLst>
                                      </p:cBhvr>
                                      <p:to>
                                        <p:strVal val="visible"/>
                                      </p:to>
                                    </p:set>
                                    <p:animEffect transition="in" filter="fade">
                                      <p:cBhvr>
                                        <p:cTn id="19" dur="500"/>
                                        <p:tgtEl>
                                          <p:spTgt spid="12">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xEl>
                                              <p:pRg st="5" end="5"/>
                                            </p:txEl>
                                          </p:spTgt>
                                        </p:tgtEl>
                                        <p:attrNameLst>
                                          <p:attrName>style.visibility</p:attrName>
                                        </p:attrNameLst>
                                      </p:cBhvr>
                                      <p:to>
                                        <p:strVal val="visible"/>
                                      </p:to>
                                    </p:set>
                                    <p:animEffect transition="in" filter="fade">
                                      <p:cBhvr>
                                        <p:cTn id="22" dur="500"/>
                                        <p:tgtEl>
                                          <p:spTgt spid="1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animEffect transition="in" filter="fade">
                                      <p:cBhvr>
                                        <p:cTn id="25" dur="500"/>
                                        <p:tgtEl>
                                          <p:spTgt spid="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CF07D-20DE-4DBF-B4A8-BC10E66AEE89}"/>
              </a:ext>
            </a:extLst>
          </p:cNvPr>
          <p:cNvSpPr>
            <a:spLocks noGrp="1"/>
          </p:cNvSpPr>
          <p:nvPr>
            <p:ph type="title"/>
          </p:nvPr>
        </p:nvSpPr>
        <p:spPr/>
        <p:txBody>
          <a:bodyPr/>
          <a:lstStyle/>
          <a:p>
            <a:r>
              <a:rPr lang="en-US" dirty="0">
                <a:solidFill>
                  <a:schemeClr val="tx1"/>
                </a:solidFill>
              </a:rPr>
              <a:t>Analysis </a:t>
            </a:r>
            <a:endParaRPr lang="en-IN" dirty="0">
              <a:solidFill>
                <a:schemeClr val="tx1"/>
              </a:solidFill>
            </a:endParaRPr>
          </a:p>
        </p:txBody>
      </p:sp>
      <p:sp>
        <p:nvSpPr>
          <p:cNvPr id="3" name="Content Placeholder 2">
            <a:extLst>
              <a:ext uri="{FF2B5EF4-FFF2-40B4-BE49-F238E27FC236}">
                <a16:creationId xmlns:a16="http://schemas.microsoft.com/office/drawing/2014/main" id="{600269F5-3852-48BD-99A3-85350CE8FDFC}"/>
              </a:ext>
            </a:extLst>
          </p:cNvPr>
          <p:cNvSpPr>
            <a:spLocks noGrp="1"/>
          </p:cNvSpPr>
          <p:nvPr>
            <p:ph idx="1"/>
          </p:nvPr>
        </p:nvSpPr>
        <p:spPr>
          <a:xfrm>
            <a:off x="1979712" y="987574"/>
            <a:ext cx="6912768" cy="648072"/>
          </a:xfrm>
        </p:spPr>
        <p:txBody>
          <a:bodyPr/>
          <a:lstStyle/>
          <a:p>
            <a:r>
              <a:rPr lang="en-US" dirty="0">
                <a:solidFill>
                  <a:schemeClr val="tx1"/>
                </a:solidFill>
              </a:rPr>
              <a:t>Correlation matrix of residuals showing dependence of one variable on another.</a:t>
            </a:r>
            <a:endParaRPr lang="en-IN" dirty="0">
              <a:solidFill>
                <a:schemeClr val="tx1"/>
              </a:solidFill>
            </a:endParaRPr>
          </a:p>
        </p:txBody>
      </p:sp>
      <p:graphicFrame>
        <p:nvGraphicFramePr>
          <p:cNvPr id="5" name="Table 5">
            <a:extLst>
              <a:ext uri="{FF2B5EF4-FFF2-40B4-BE49-F238E27FC236}">
                <a16:creationId xmlns:a16="http://schemas.microsoft.com/office/drawing/2014/main" id="{9E8C13D4-33E4-4849-B675-11553B306EFC}"/>
              </a:ext>
            </a:extLst>
          </p:cNvPr>
          <p:cNvGraphicFramePr>
            <a:graphicFrameLocks noGrp="1"/>
          </p:cNvGraphicFramePr>
          <p:nvPr>
            <p:ph idx="10"/>
            <p:extLst>
              <p:ext uri="{D42A27DB-BD31-4B8C-83A1-F6EECF244321}">
                <p14:modId xmlns:p14="http://schemas.microsoft.com/office/powerpoint/2010/main" val="1508655357"/>
              </p:ext>
            </p:extLst>
          </p:nvPr>
        </p:nvGraphicFramePr>
        <p:xfrm>
          <a:off x="1989933" y="1942728"/>
          <a:ext cx="6911975" cy="1854200"/>
        </p:xfrm>
        <a:graphic>
          <a:graphicData uri="http://schemas.openxmlformats.org/drawingml/2006/table">
            <a:tbl>
              <a:tblPr firstRow="1" bandRow="1">
                <a:tableStyleId>{18603FDC-E32A-4AB5-989C-0864C3EAD2B8}</a:tableStyleId>
              </a:tblPr>
              <a:tblGrid>
                <a:gridCol w="1382395">
                  <a:extLst>
                    <a:ext uri="{9D8B030D-6E8A-4147-A177-3AD203B41FA5}">
                      <a16:colId xmlns:a16="http://schemas.microsoft.com/office/drawing/2014/main" val="192919767"/>
                    </a:ext>
                  </a:extLst>
                </a:gridCol>
                <a:gridCol w="1382395">
                  <a:extLst>
                    <a:ext uri="{9D8B030D-6E8A-4147-A177-3AD203B41FA5}">
                      <a16:colId xmlns:a16="http://schemas.microsoft.com/office/drawing/2014/main" val="209110152"/>
                    </a:ext>
                  </a:extLst>
                </a:gridCol>
                <a:gridCol w="1382395">
                  <a:extLst>
                    <a:ext uri="{9D8B030D-6E8A-4147-A177-3AD203B41FA5}">
                      <a16:colId xmlns:a16="http://schemas.microsoft.com/office/drawing/2014/main" val="4193437998"/>
                    </a:ext>
                  </a:extLst>
                </a:gridCol>
                <a:gridCol w="1382395">
                  <a:extLst>
                    <a:ext uri="{9D8B030D-6E8A-4147-A177-3AD203B41FA5}">
                      <a16:colId xmlns:a16="http://schemas.microsoft.com/office/drawing/2014/main" val="2869040243"/>
                    </a:ext>
                  </a:extLst>
                </a:gridCol>
                <a:gridCol w="1382395">
                  <a:extLst>
                    <a:ext uri="{9D8B030D-6E8A-4147-A177-3AD203B41FA5}">
                      <a16:colId xmlns:a16="http://schemas.microsoft.com/office/drawing/2014/main" val="1511321945"/>
                    </a:ext>
                  </a:extLst>
                </a:gridCol>
              </a:tblGrid>
              <a:tr h="370840">
                <a:tc>
                  <a:txBody>
                    <a:bodyPr/>
                    <a:lstStyle/>
                    <a:p>
                      <a:endParaRPr lang="en-IN" sz="1800" dirty="0"/>
                    </a:p>
                  </a:txBody>
                  <a:tcPr/>
                </a:tc>
                <a:tc>
                  <a:txBody>
                    <a:bodyPr/>
                    <a:lstStyle/>
                    <a:p>
                      <a:r>
                        <a:rPr lang="en-US" sz="1800" dirty="0"/>
                        <a:t>NOM</a:t>
                      </a:r>
                      <a:endParaRPr lang="en-IN" sz="1800" dirty="0"/>
                    </a:p>
                  </a:txBody>
                  <a:tcPr/>
                </a:tc>
                <a:tc>
                  <a:txBody>
                    <a:bodyPr/>
                    <a:lstStyle/>
                    <a:p>
                      <a:r>
                        <a:rPr lang="en-US" sz="1800" dirty="0"/>
                        <a:t>HW</a:t>
                      </a:r>
                      <a:endParaRPr lang="en-IN" sz="1800" dirty="0"/>
                    </a:p>
                  </a:txBody>
                  <a:tcPr/>
                </a:tc>
                <a:tc>
                  <a:txBody>
                    <a:bodyPr/>
                    <a:lstStyle/>
                    <a:p>
                      <a:r>
                        <a:rPr lang="en-US" sz="1800" dirty="0"/>
                        <a:t>UN</a:t>
                      </a:r>
                      <a:endParaRPr lang="en-IN" sz="1800" dirty="0"/>
                    </a:p>
                  </a:txBody>
                  <a:tcPr/>
                </a:tc>
                <a:tc>
                  <a:txBody>
                    <a:bodyPr/>
                    <a:lstStyle/>
                    <a:p>
                      <a:r>
                        <a:rPr lang="en-US" sz="1800" dirty="0"/>
                        <a:t>GDP</a:t>
                      </a:r>
                      <a:endParaRPr lang="en-IN" sz="1800" dirty="0"/>
                    </a:p>
                  </a:txBody>
                  <a:tcPr/>
                </a:tc>
                <a:extLst>
                  <a:ext uri="{0D108BD9-81ED-4DB2-BD59-A6C34878D82A}">
                    <a16:rowId xmlns:a16="http://schemas.microsoft.com/office/drawing/2014/main" val="972642075"/>
                  </a:ext>
                </a:extLst>
              </a:tr>
              <a:tr h="370840">
                <a:tc>
                  <a:txBody>
                    <a:bodyPr/>
                    <a:lstStyle/>
                    <a:p>
                      <a:r>
                        <a:rPr lang="en-US" sz="1800" dirty="0"/>
                        <a:t>NOM</a:t>
                      </a:r>
                      <a:endParaRPr lang="en-IN" sz="1800" dirty="0"/>
                    </a:p>
                  </a:txBody>
                  <a:tcPr/>
                </a:tc>
                <a:tc>
                  <a:txBody>
                    <a:bodyPr/>
                    <a:lstStyle/>
                    <a:p>
                      <a:r>
                        <a:rPr lang="en-US" sz="1800" dirty="0"/>
                        <a:t>1.000000</a:t>
                      </a:r>
                      <a:endParaRPr lang="en-IN" sz="1800" dirty="0"/>
                    </a:p>
                  </a:txBody>
                  <a:tcPr/>
                </a:tc>
                <a:tc>
                  <a:txBody>
                    <a:bodyPr/>
                    <a:lstStyle/>
                    <a:p>
                      <a:r>
                        <a:rPr lang="en-US" sz="1800" dirty="0"/>
                        <a:t>0.116917</a:t>
                      </a:r>
                      <a:endParaRPr lang="en-IN" sz="1800" dirty="0"/>
                    </a:p>
                  </a:txBody>
                  <a:tcPr/>
                </a:tc>
                <a:tc>
                  <a:txBody>
                    <a:bodyPr/>
                    <a:lstStyle/>
                    <a:p>
                      <a:r>
                        <a:rPr lang="en-US" sz="1800" dirty="0"/>
                        <a:t>-0.809114</a:t>
                      </a:r>
                      <a:endParaRPr lang="en-IN" sz="1800" dirty="0"/>
                    </a:p>
                  </a:txBody>
                  <a:tcPr/>
                </a:tc>
                <a:tc>
                  <a:txBody>
                    <a:bodyPr/>
                    <a:lstStyle/>
                    <a:p>
                      <a:r>
                        <a:rPr lang="en-US" sz="1800" dirty="0"/>
                        <a:t>0.724953</a:t>
                      </a:r>
                      <a:endParaRPr lang="en-IN" sz="1800" dirty="0"/>
                    </a:p>
                  </a:txBody>
                  <a:tcPr/>
                </a:tc>
                <a:extLst>
                  <a:ext uri="{0D108BD9-81ED-4DB2-BD59-A6C34878D82A}">
                    <a16:rowId xmlns:a16="http://schemas.microsoft.com/office/drawing/2014/main" val="1005066772"/>
                  </a:ext>
                </a:extLst>
              </a:tr>
              <a:tr h="370840">
                <a:tc>
                  <a:txBody>
                    <a:bodyPr/>
                    <a:lstStyle/>
                    <a:p>
                      <a:r>
                        <a:rPr lang="en-US" sz="1800" dirty="0"/>
                        <a:t>HW</a:t>
                      </a:r>
                      <a:endParaRPr lang="en-IN" sz="1800" dirty="0"/>
                    </a:p>
                  </a:txBody>
                  <a:tcPr/>
                </a:tc>
                <a:tc>
                  <a:txBody>
                    <a:bodyPr/>
                    <a:lstStyle/>
                    <a:p>
                      <a:r>
                        <a:rPr lang="en-US" sz="1800" dirty="0"/>
                        <a:t>0.116917</a:t>
                      </a:r>
                      <a:endParaRPr lang="en-IN" sz="1800" dirty="0"/>
                    </a:p>
                  </a:txBody>
                  <a:tcPr/>
                </a:tc>
                <a:tc>
                  <a:txBody>
                    <a:bodyPr/>
                    <a:lstStyle/>
                    <a:p>
                      <a:r>
                        <a:rPr lang="en-US" sz="1800" dirty="0"/>
                        <a:t>1.000000</a:t>
                      </a:r>
                      <a:endParaRPr lang="en-IN" sz="1800" dirty="0"/>
                    </a:p>
                  </a:txBody>
                  <a:tcPr/>
                </a:tc>
                <a:tc>
                  <a:txBody>
                    <a:bodyPr/>
                    <a:lstStyle/>
                    <a:p>
                      <a:r>
                        <a:rPr lang="en-US" sz="1800" dirty="0"/>
                        <a:t>-0.385461</a:t>
                      </a:r>
                      <a:endParaRPr lang="en-IN" sz="1800" dirty="0"/>
                    </a:p>
                  </a:txBody>
                  <a:tcPr/>
                </a:tc>
                <a:tc>
                  <a:txBody>
                    <a:bodyPr/>
                    <a:lstStyle/>
                    <a:p>
                      <a:r>
                        <a:rPr lang="en-US" sz="1800" dirty="0"/>
                        <a:t>0.639119</a:t>
                      </a:r>
                      <a:endParaRPr lang="en-IN" sz="1800" dirty="0"/>
                    </a:p>
                  </a:txBody>
                  <a:tcPr/>
                </a:tc>
                <a:extLst>
                  <a:ext uri="{0D108BD9-81ED-4DB2-BD59-A6C34878D82A}">
                    <a16:rowId xmlns:a16="http://schemas.microsoft.com/office/drawing/2014/main" val="378056114"/>
                  </a:ext>
                </a:extLst>
              </a:tr>
              <a:tr h="370840">
                <a:tc>
                  <a:txBody>
                    <a:bodyPr/>
                    <a:lstStyle/>
                    <a:p>
                      <a:r>
                        <a:rPr lang="en-US" sz="1800" dirty="0"/>
                        <a:t>UN</a:t>
                      </a:r>
                      <a:endParaRPr lang="en-IN" sz="1800" dirty="0"/>
                    </a:p>
                  </a:txBody>
                  <a:tcPr/>
                </a:tc>
                <a:tc>
                  <a:txBody>
                    <a:bodyPr/>
                    <a:lstStyle/>
                    <a:p>
                      <a:r>
                        <a:rPr lang="en-US" sz="1800" dirty="0"/>
                        <a:t>-0.809114</a:t>
                      </a:r>
                      <a:endParaRPr lang="en-IN" sz="1800" dirty="0"/>
                    </a:p>
                  </a:txBody>
                  <a:tcPr/>
                </a:tc>
                <a:tc>
                  <a:txBody>
                    <a:bodyPr/>
                    <a:lstStyle/>
                    <a:p>
                      <a:r>
                        <a:rPr lang="en-US" sz="1800" dirty="0"/>
                        <a:t>-0.385461</a:t>
                      </a:r>
                      <a:endParaRPr lang="en-IN" sz="1800" dirty="0"/>
                    </a:p>
                  </a:txBody>
                  <a:tcPr/>
                </a:tc>
                <a:tc>
                  <a:txBody>
                    <a:bodyPr/>
                    <a:lstStyle/>
                    <a:p>
                      <a:r>
                        <a:rPr lang="en-US" sz="1800" dirty="0"/>
                        <a:t>1.000000</a:t>
                      </a:r>
                      <a:endParaRPr lang="en-IN" sz="1800" dirty="0"/>
                    </a:p>
                  </a:txBody>
                  <a:tcPr/>
                </a:tc>
                <a:tc>
                  <a:txBody>
                    <a:bodyPr/>
                    <a:lstStyle/>
                    <a:p>
                      <a:r>
                        <a:rPr lang="en-US" sz="1800" dirty="0"/>
                        <a:t>-0.911902</a:t>
                      </a:r>
                      <a:endParaRPr lang="en-IN" sz="1800" dirty="0"/>
                    </a:p>
                  </a:txBody>
                  <a:tcPr/>
                </a:tc>
                <a:extLst>
                  <a:ext uri="{0D108BD9-81ED-4DB2-BD59-A6C34878D82A}">
                    <a16:rowId xmlns:a16="http://schemas.microsoft.com/office/drawing/2014/main" val="4102492929"/>
                  </a:ext>
                </a:extLst>
              </a:tr>
              <a:tr h="370840">
                <a:tc>
                  <a:txBody>
                    <a:bodyPr/>
                    <a:lstStyle/>
                    <a:p>
                      <a:r>
                        <a:rPr lang="en-US" sz="1800" dirty="0"/>
                        <a:t>GDP</a:t>
                      </a:r>
                      <a:endParaRPr lang="en-IN" sz="1800" dirty="0"/>
                    </a:p>
                  </a:txBody>
                  <a:tcPr/>
                </a:tc>
                <a:tc>
                  <a:txBody>
                    <a:bodyPr/>
                    <a:lstStyle/>
                    <a:p>
                      <a:r>
                        <a:rPr lang="en-US" sz="1800" dirty="0"/>
                        <a:t>0.724953</a:t>
                      </a:r>
                      <a:endParaRPr lang="en-IN" sz="1800" dirty="0"/>
                    </a:p>
                  </a:txBody>
                  <a:tcPr/>
                </a:tc>
                <a:tc>
                  <a:txBody>
                    <a:bodyPr/>
                    <a:lstStyle/>
                    <a:p>
                      <a:r>
                        <a:rPr lang="en-US" sz="1800" dirty="0"/>
                        <a:t>0.639119</a:t>
                      </a:r>
                      <a:endParaRPr lang="en-IN" sz="1800" dirty="0"/>
                    </a:p>
                  </a:txBody>
                  <a:tcPr/>
                </a:tc>
                <a:tc>
                  <a:txBody>
                    <a:bodyPr/>
                    <a:lstStyle/>
                    <a:p>
                      <a:r>
                        <a:rPr lang="en-US" sz="1800" dirty="0"/>
                        <a:t>-0.911902</a:t>
                      </a:r>
                      <a:endParaRPr lang="en-IN" sz="1800" dirty="0"/>
                    </a:p>
                  </a:txBody>
                  <a:tcPr/>
                </a:tc>
                <a:tc>
                  <a:txBody>
                    <a:bodyPr/>
                    <a:lstStyle/>
                    <a:p>
                      <a:r>
                        <a:rPr lang="en-US" sz="1800" dirty="0"/>
                        <a:t>1.000000</a:t>
                      </a:r>
                      <a:endParaRPr lang="en-IN" sz="1800" dirty="0"/>
                    </a:p>
                  </a:txBody>
                  <a:tcPr/>
                </a:tc>
                <a:extLst>
                  <a:ext uri="{0D108BD9-81ED-4DB2-BD59-A6C34878D82A}">
                    <a16:rowId xmlns:a16="http://schemas.microsoft.com/office/drawing/2014/main" val="1468919458"/>
                  </a:ext>
                </a:extLst>
              </a:tr>
            </a:tbl>
          </a:graphicData>
        </a:graphic>
      </p:graphicFrame>
      <p:sp>
        <p:nvSpPr>
          <p:cNvPr id="7" name="Content Placeholder 2">
            <a:extLst>
              <a:ext uri="{FF2B5EF4-FFF2-40B4-BE49-F238E27FC236}">
                <a16:creationId xmlns:a16="http://schemas.microsoft.com/office/drawing/2014/main" id="{24B640ED-A4EF-4E96-9F45-9043402F3F03}"/>
              </a:ext>
            </a:extLst>
          </p:cNvPr>
          <p:cNvSpPr txBox="1">
            <a:spLocks/>
          </p:cNvSpPr>
          <p:nvPr/>
        </p:nvSpPr>
        <p:spPr>
          <a:xfrm>
            <a:off x="3635896" y="4678495"/>
            <a:ext cx="5508105" cy="353390"/>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sz="1200" dirty="0">
                <a:solidFill>
                  <a:schemeClr val="tx1"/>
                </a:solidFill>
              </a:rPr>
              <a:t>*Analysis has been performed on </a:t>
            </a:r>
            <a:r>
              <a:rPr lang="en-US" sz="1200" b="1" dirty="0">
                <a:solidFill>
                  <a:schemeClr val="tx1"/>
                </a:solidFill>
              </a:rPr>
              <a:t>log scale data </a:t>
            </a:r>
            <a:r>
              <a:rPr lang="en-US" sz="1200" dirty="0">
                <a:solidFill>
                  <a:schemeClr val="tx1"/>
                </a:solidFill>
              </a:rPr>
              <a:t>to get more accurate results.</a:t>
            </a:r>
            <a:endParaRPr lang="en-IN" sz="1200" dirty="0">
              <a:solidFill>
                <a:schemeClr val="tx1"/>
              </a:solidFill>
            </a:endParaRPr>
          </a:p>
        </p:txBody>
      </p:sp>
    </p:spTree>
    <p:extLst>
      <p:ext uri="{BB962C8B-B14F-4D97-AF65-F5344CB8AC3E}">
        <p14:creationId xmlns:p14="http://schemas.microsoft.com/office/powerpoint/2010/main" val="1469074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A2C53-5754-40E3-9FE6-7EE0F0483541}"/>
              </a:ext>
            </a:extLst>
          </p:cNvPr>
          <p:cNvSpPr>
            <a:spLocks noGrp="1"/>
          </p:cNvSpPr>
          <p:nvPr>
            <p:ph type="title"/>
          </p:nvPr>
        </p:nvSpPr>
        <p:spPr/>
        <p:txBody>
          <a:bodyPr/>
          <a:lstStyle/>
          <a:p>
            <a:r>
              <a:rPr lang="en-IN" dirty="0"/>
              <a:t>Our Team</a:t>
            </a:r>
          </a:p>
        </p:txBody>
      </p:sp>
      <p:sp>
        <p:nvSpPr>
          <p:cNvPr id="4" name="Content Placeholder 3">
            <a:extLst>
              <a:ext uri="{FF2B5EF4-FFF2-40B4-BE49-F238E27FC236}">
                <a16:creationId xmlns:a16="http://schemas.microsoft.com/office/drawing/2014/main" id="{B78F90ED-E121-4125-9924-14DCF213A0D4}"/>
              </a:ext>
            </a:extLst>
          </p:cNvPr>
          <p:cNvSpPr>
            <a:spLocks noGrp="1"/>
          </p:cNvSpPr>
          <p:nvPr>
            <p:ph idx="10"/>
          </p:nvPr>
        </p:nvSpPr>
        <p:spPr>
          <a:xfrm>
            <a:off x="2267744" y="1131591"/>
            <a:ext cx="6048672" cy="3067745"/>
          </a:xfrm>
        </p:spPr>
        <p:txBody>
          <a:bodyPr>
            <a:normAutofit fontScale="92500" lnSpcReduction="20000"/>
          </a:bodyPr>
          <a:lstStyle/>
          <a:p>
            <a:pPr marL="285743" indent="-285743">
              <a:buFont typeface="Arial" panose="020B0604020202020204" pitchFamily="34" charset="0"/>
              <a:buChar char="•"/>
            </a:pPr>
            <a:r>
              <a:rPr lang="en-IN" sz="1800" b="1" dirty="0" err="1">
                <a:ln>
                  <a:solidFill>
                    <a:srgbClr val="FF0000"/>
                  </a:solidFill>
                </a:ln>
                <a:latin typeface="Eras Demi ITC" panose="020B0805030504020804" pitchFamily="34" charset="0"/>
              </a:rPr>
              <a:t>Sanskar</a:t>
            </a:r>
            <a:r>
              <a:rPr lang="en-IN" sz="1800" b="1" dirty="0">
                <a:ln>
                  <a:solidFill>
                    <a:srgbClr val="FF0000"/>
                  </a:solidFill>
                </a:ln>
                <a:latin typeface="Eras Demi ITC" panose="020B0805030504020804" pitchFamily="34" charset="0"/>
              </a:rPr>
              <a:t> Sanjay Shah</a:t>
            </a:r>
          </a:p>
          <a:p>
            <a:pPr marL="285743" indent="-285743">
              <a:buFont typeface="Arial" panose="020B0604020202020204" pitchFamily="34" charset="0"/>
              <a:buChar char="•"/>
            </a:pPr>
            <a:r>
              <a:rPr lang="en-IN" sz="1800" dirty="0" err="1">
                <a:latin typeface="Bahnschrift" panose="020B0502040204020203" pitchFamily="34" charset="0"/>
              </a:rPr>
              <a:t>Sparsh</a:t>
            </a:r>
            <a:r>
              <a:rPr lang="en-IN" sz="1800" dirty="0">
                <a:latin typeface="Bahnschrift" panose="020B0502040204020203" pitchFamily="34" charset="0"/>
              </a:rPr>
              <a:t> </a:t>
            </a:r>
            <a:r>
              <a:rPr lang="en-IN" sz="1800" dirty="0" err="1">
                <a:latin typeface="Bahnschrift" panose="020B0502040204020203" pitchFamily="34" charset="0"/>
              </a:rPr>
              <a:t>Sihotiya</a:t>
            </a:r>
            <a:endParaRPr lang="en-IN" sz="1800" dirty="0">
              <a:latin typeface="Bahnschrift" panose="020B0502040204020203" pitchFamily="34" charset="0"/>
            </a:endParaRPr>
          </a:p>
          <a:p>
            <a:pPr marL="285743" indent="-285743">
              <a:buFont typeface="Arial" panose="020B0604020202020204" pitchFamily="34" charset="0"/>
              <a:buChar char="•"/>
            </a:pPr>
            <a:r>
              <a:rPr lang="en-IN" sz="1800" dirty="0">
                <a:latin typeface="Bahnschrift" panose="020B0502040204020203" pitchFamily="34" charset="0"/>
              </a:rPr>
              <a:t>Aryash Pateriya</a:t>
            </a:r>
          </a:p>
          <a:p>
            <a:pPr marL="285743" indent="-285743">
              <a:buFont typeface="Arial" panose="020B0604020202020204" pitchFamily="34" charset="0"/>
              <a:buChar char="•"/>
            </a:pPr>
            <a:r>
              <a:rPr lang="en-IN" sz="1800" dirty="0" err="1">
                <a:latin typeface="Bahnschrift" panose="020B0502040204020203" pitchFamily="34" charset="0"/>
              </a:rPr>
              <a:t>Ayush</a:t>
            </a:r>
            <a:r>
              <a:rPr lang="en-IN" sz="1800" dirty="0">
                <a:latin typeface="Bahnschrift" panose="020B0502040204020203" pitchFamily="34" charset="0"/>
              </a:rPr>
              <a:t> Gupta</a:t>
            </a:r>
          </a:p>
          <a:p>
            <a:pPr marL="285743" indent="-285743">
              <a:buFont typeface="Arial" panose="020B0604020202020204" pitchFamily="34" charset="0"/>
              <a:buChar char="•"/>
            </a:pPr>
            <a:r>
              <a:rPr lang="en-IN" sz="1800" dirty="0" err="1">
                <a:latin typeface="Bahnschrift" panose="020B0502040204020203" pitchFamily="34" charset="0"/>
              </a:rPr>
              <a:t>Roushan</a:t>
            </a:r>
            <a:r>
              <a:rPr lang="en-IN" sz="1800" dirty="0">
                <a:latin typeface="Bahnschrift" panose="020B0502040204020203" pitchFamily="34" charset="0"/>
              </a:rPr>
              <a:t> Prakash</a:t>
            </a:r>
          </a:p>
          <a:p>
            <a:pPr marL="285743" indent="-285743">
              <a:buFont typeface="Arial" panose="020B0604020202020204" pitchFamily="34" charset="0"/>
              <a:buChar char="•"/>
            </a:pPr>
            <a:r>
              <a:rPr lang="en-IN" sz="1800" dirty="0">
                <a:latin typeface="Bahnschrift" panose="020B0502040204020203" pitchFamily="34" charset="0"/>
              </a:rPr>
              <a:t>Abhinav Raj Singh</a:t>
            </a:r>
          </a:p>
          <a:p>
            <a:pPr marL="285743" indent="-285743">
              <a:buFont typeface="Arial" panose="020B0604020202020204" pitchFamily="34" charset="0"/>
              <a:buChar char="•"/>
            </a:pPr>
            <a:r>
              <a:rPr lang="en-IN" sz="1800" dirty="0">
                <a:latin typeface="Bahnschrift" panose="020B0502040204020203" pitchFamily="34" charset="0"/>
              </a:rPr>
              <a:t>Mohammad Imad Khan</a:t>
            </a:r>
          </a:p>
          <a:p>
            <a:pPr marL="285743" indent="-285743">
              <a:buFont typeface="Arial" panose="020B0604020202020204" pitchFamily="34" charset="0"/>
              <a:buChar char="•"/>
            </a:pPr>
            <a:r>
              <a:rPr lang="en-IN" sz="1800" dirty="0" err="1">
                <a:latin typeface="Bahnschrift" panose="020B0502040204020203" pitchFamily="34" charset="0"/>
              </a:rPr>
              <a:t>Srajan</a:t>
            </a:r>
            <a:r>
              <a:rPr lang="en-IN" sz="1800" dirty="0">
                <a:latin typeface="Bahnschrift" panose="020B0502040204020203" pitchFamily="34" charset="0"/>
              </a:rPr>
              <a:t> Jain</a:t>
            </a:r>
          </a:p>
          <a:p>
            <a:pPr marL="285743" indent="-285743">
              <a:buFont typeface="Arial" panose="020B0604020202020204" pitchFamily="34" charset="0"/>
              <a:buChar char="•"/>
            </a:pPr>
            <a:r>
              <a:rPr lang="en-IN" sz="1800" dirty="0" err="1">
                <a:latin typeface="Bahnschrift" panose="020B0502040204020203" pitchFamily="34" charset="0"/>
              </a:rPr>
              <a:t>Ishit</a:t>
            </a:r>
            <a:r>
              <a:rPr lang="en-IN" sz="1800" dirty="0">
                <a:latin typeface="Bahnschrift" panose="020B0502040204020203" pitchFamily="34" charset="0"/>
              </a:rPr>
              <a:t> </a:t>
            </a:r>
            <a:r>
              <a:rPr lang="en-IN" sz="1800" dirty="0" err="1">
                <a:latin typeface="Bahnschrift" panose="020B0502040204020203" pitchFamily="34" charset="0"/>
              </a:rPr>
              <a:t>Manojkumar</a:t>
            </a:r>
            <a:r>
              <a:rPr lang="en-IN" sz="1800" dirty="0">
                <a:latin typeface="Bahnschrift" panose="020B0502040204020203" pitchFamily="34" charset="0"/>
              </a:rPr>
              <a:t> </a:t>
            </a:r>
            <a:r>
              <a:rPr lang="en-IN" sz="1800" dirty="0" err="1">
                <a:latin typeface="Bahnschrift" panose="020B0502040204020203" pitchFamily="34" charset="0"/>
              </a:rPr>
              <a:t>Darania</a:t>
            </a:r>
            <a:endParaRPr lang="en-IN" sz="1800" dirty="0">
              <a:latin typeface="Bahnschrift" panose="020B0502040204020203" pitchFamily="34" charset="0"/>
            </a:endParaRPr>
          </a:p>
          <a:p>
            <a:pPr marL="285743" indent="-285743">
              <a:buFont typeface="Arial" panose="020B0604020202020204" pitchFamily="34" charset="0"/>
              <a:buChar char="•"/>
            </a:pPr>
            <a:r>
              <a:rPr lang="en-IN" sz="1800" dirty="0" err="1">
                <a:latin typeface="Bahnschrift" panose="020B0502040204020203" pitchFamily="34" charset="0"/>
              </a:rPr>
              <a:t>Ansh</a:t>
            </a:r>
            <a:r>
              <a:rPr lang="en-IN" sz="1800" dirty="0">
                <a:latin typeface="Bahnschrift" panose="020B0502040204020203" pitchFamily="34" charset="0"/>
              </a:rPr>
              <a:t> Saxena</a:t>
            </a:r>
          </a:p>
        </p:txBody>
      </p:sp>
      <p:sp>
        <p:nvSpPr>
          <p:cNvPr id="5" name="TextBox 4">
            <a:extLst>
              <a:ext uri="{FF2B5EF4-FFF2-40B4-BE49-F238E27FC236}">
                <a16:creationId xmlns:a16="http://schemas.microsoft.com/office/drawing/2014/main" id="{6E863144-DF93-497E-888E-50615D188412}"/>
              </a:ext>
            </a:extLst>
          </p:cNvPr>
          <p:cNvSpPr txBox="1"/>
          <p:nvPr/>
        </p:nvSpPr>
        <p:spPr>
          <a:xfrm>
            <a:off x="5796136" y="987574"/>
            <a:ext cx="1394934" cy="461665"/>
          </a:xfrm>
          <a:prstGeom prst="rect">
            <a:avLst/>
          </a:prstGeom>
          <a:noFill/>
        </p:spPr>
        <p:txBody>
          <a:bodyPr wrap="none" rtlCol="0">
            <a:spAutoFit/>
          </a:bodyPr>
          <a:lstStyle/>
          <a:p>
            <a:pPr defTabSz="685800" latinLnBrk="0"/>
            <a:r>
              <a:rPr lang="en-IN" sz="2400" b="1" dirty="0">
                <a:ln>
                  <a:solidFill>
                    <a:srgbClr val="FF0000"/>
                  </a:solidFill>
                </a:ln>
                <a:solidFill>
                  <a:prstClr val="white"/>
                </a:solidFill>
                <a:latin typeface="Eras Demi ITC" panose="020B0805030504020804" pitchFamily="34" charset="0"/>
              </a:rPr>
              <a:t>(Leader)</a:t>
            </a:r>
          </a:p>
        </p:txBody>
      </p:sp>
    </p:spTree>
    <p:extLst>
      <p:ext uri="{BB962C8B-B14F-4D97-AF65-F5344CB8AC3E}">
        <p14:creationId xmlns:p14="http://schemas.microsoft.com/office/powerpoint/2010/main" val="417580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4">
                                            <p:txEl>
                                              <p:pRg st="0" end="0"/>
                                            </p:txEl>
                                          </p:spTgt>
                                        </p:tgtEl>
                                      </p:cBhvr>
                                      <p:by x="150000" y="150000"/>
                                    </p:animScale>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24A3-CAA2-42F0-AB98-0D47B4559F7B}"/>
              </a:ext>
            </a:extLst>
          </p:cNvPr>
          <p:cNvSpPr>
            <a:spLocks noGrp="1"/>
          </p:cNvSpPr>
          <p:nvPr>
            <p:ph type="title"/>
          </p:nvPr>
        </p:nvSpPr>
        <p:spPr/>
        <p:txBody>
          <a:bodyPr/>
          <a:lstStyle/>
          <a:p>
            <a:r>
              <a:rPr lang="en-IN" dirty="0"/>
              <a:t>The outcome of our research	</a:t>
            </a:r>
          </a:p>
        </p:txBody>
      </p:sp>
      <p:sp>
        <p:nvSpPr>
          <p:cNvPr id="4" name="Content Placeholder 3">
            <a:extLst>
              <a:ext uri="{FF2B5EF4-FFF2-40B4-BE49-F238E27FC236}">
                <a16:creationId xmlns:a16="http://schemas.microsoft.com/office/drawing/2014/main" id="{1365506A-0F8E-44AE-93D3-DF7388CABDDB}"/>
              </a:ext>
            </a:extLst>
          </p:cNvPr>
          <p:cNvSpPr>
            <a:spLocks noGrp="1"/>
          </p:cNvSpPr>
          <p:nvPr>
            <p:ph idx="10"/>
          </p:nvPr>
        </p:nvSpPr>
        <p:spPr>
          <a:xfrm>
            <a:off x="1267396" y="1347614"/>
            <a:ext cx="7848872" cy="2995737"/>
          </a:xfrm>
        </p:spPr>
        <p:txBody>
          <a:bodyPr/>
          <a:lstStyle/>
          <a:p>
            <a:pPr marL="285750" indent="-285750" latinLnBrk="0">
              <a:buFont typeface="Arial" panose="020B0604020202020204" pitchFamily="34" charset="0"/>
              <a:buChar char="•"/>
            </a:pPr>
            <a:endParaRPr lang="en-IN" b="1" dirty="0"/>
          </a:p>
          <a:p>
            <a:endParaRPr lang="en-IN" dirty="0"/>
          </a:p>
        </p:txBody>
      </p:sp>
      <p:sp>
        <p:nvSpPr>
          <p:cNvPr id="8" name="Content Placeholder 2">
            <a:extLst>
              <a:ext uri="{FF2B5EF4-FFF2-40B4-BE49-F238E27FC236}">
                <a16:creationId xmlns:a16="http://schemas.microsoft.com/office/drawing/2014/main" id="{BC605C26-DF4C-48C8-BD07-1224B017175F}"/>
              </a:ext>
            </a:extLst>
          </p:cNvPr>
          <p:cNvSpPr>
            <a:spLocks noGrp="1"/>
          </p:cNvSpPr>
          <p:nvPr>
            <p:ph idx="1"/>
          </p:nvPr>
        </p:nvSpPr>
        <p:spPr>
          <a:xfrm>
            <a:off x="1979712" y="987574"/>
            <a:ext cx="2736304" cy="359028"/>
          </a:xfrm>
        </p:spPr>
        <p:txBody>
          <a:bodyPr/>
          <a:lstStyle/>
          <a:p>
            <a:r>
              <a:rPr lang="en-IN" b="1" dirty="0">
                <a:solidFill>
                  <a:schemeClr val="bg2">
                    <a:lumMod val="50000"/>
                  </a:schemeClr>
                </a:solidFill>
              </a:rPr>
              <a:t>Unemployment Rate</a:t>
            </a:r>
          </a:p>
        </p:txBody>
      </p:sp>
      <p:sp>
        <p:nvSpPr>
          <p:cNvPr id="9" name="Content Placeholder 3">
            <a:extLst>
              <a:ext uri="{FF2B5EF4-FFF2-40B4-BE49-F238E27FC236}">
                <a16:creationId xmlns:a16="http://schemas.microsoft.com/office/drawing/2014/main" id="{D9ADD70E-15E3-4449-8A92-3F6511B39F3B}"/>
              </a:ext>
            </a:extLst>
          </p:cNvPr>
          <p:cNvSpPr txBox="1">
            <a:spLocks/>
          </p:cNvSpPr>
          <p:nvPr/>
        </p:nvSpPr>
        <p:spPr>
          <a:xfrm>
            <a:off x="1763688" y="3505900"/>
            <a:ext cx="6964101" cy="1500287"/>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latinLnBrk="0">
              <a:buFont typeface="Arial" panose="020B0604020202020204" pitchFamily="34" charset="0"/>
              <a:buChar char="•"/>
            </a:pPr>
            <a:r>
              <a:rPr lang="en-IN" dirty="0">
                <a:latin typeface="Cambria" panose="02040503050406030204" pitchFamily="18" charset="0"/>
                <a:ea typeface="Times New Roman" panose="02020603050405020304" pitchFamily="18" charset="0"/>
                <a:cs typeface="Times New Roman" panose="02020603050405020304" pitchFamily="18" charset="0"/>
              </a:rPr>
              <a:t>The Unemployment Rate is supposed to decrease in Canada for upcoming years (positive effect).</a:t>
            </a:r>
          </a:p>
          <a:p>
            <a:pPr marL="285750" indent="-285750" latinLnBrk="0">
              <a:buFont typeface="Arial" panose="020B0604020202020204" pitchFamily="34" charset="0"/>
              <a:buChar char="•"/>
            </a:pPr>
            <a:r>
              <a:rPr lang="en-IN" dirty="0">
                <a:latin typeface="Cambria" panose="02040503050406030204" pitchFamily="18" charset="0"/>
                <a:ea typeface="Times New Roman" panose="02020603050405020304" pitchFamily="18" charset="0"/>
                <a:cs typeface="Times New Roman" panose="02020603050405020304" pitchFamily="18" charset="0"/>
              </a:rPr>
              <a:t>Possible reason – More skilled migrants come to Canada in search of work from Asia, Africa and South America in search of opportunity as compared to just liabilities.</a:t>
            </a:r>
          </a:p>
          <a:p>
            <a:pPr marL="285750" indent="-285750" latinLnBrk="0">
              <a:buFont typeface="Arial" panose="020B0604020202020204" pitchFamily="34" charset="0"/>
              <a:buChar char="•"/>
            </a:pPr>
            <a:endParaRPr lang="en-IN" dirty="0">
              <a:latin typeface="Cambria" panose="02040503050406030204" pitchFamily="18" charset="0"/>
              <a:ea typeface="Times New Roman" panose="02020603050405020304" pitchFamily="18" charset="0"/>
              <a:cs typeface="Times New Roman" panose="02020603050405020304" pitchFamily="18" charset="0"/>
            </a:endParaRPr>
          </a:p>
          <a:p>
            <a:pPr marL="285750" indent="-285750" latinLnBrk="0">
              <a:buFont typeface="Arial" panose="020B0604020202020204" pitchFamily="34" charset="0"/>
              <a:buChar char="•"/>
            </a:pPr>
            <a:endParaRPr lang="en-IN" sz="1100" dirty="0"/>
          </a:p>
          <a:p>
            <a:pPr marL="285750" indent="-285750" latinLnBrk="0">
              <a:buFont typeface="Arial" panose="020B0604020202020204" pitchFamily="34" charset="0"/>
              <a:buChar char="•"/>
            </a:pPr>
            <a:endParaRPr lang="en-IN" b="1" dirty="0"/>
          </a:p>
          <a:p>
            <a:pPr marL="285750" indent="-285750" latinLnBrk="0">
              <a:buFont typeface="Arial" panose="020B0604020202020204" pitchFamily="34" charset="0"/>
              <a:buChar char="•"/>
            </a:pPr>
            <a:endParaRPr lang="en-IN" sz="1100" b="1" dirty="0"/>
          </a:p>
          <a:p>
            <a:endParaRPr lang="en-IN" sz="1100" dirty="0"/>
          </a:p>
        </p:txBody>
      </p:sp>
      <p:pic>
        <p:nvPicPr>
          <p:cNvPr id="11" name="Picture 10" descr="Diagram&#10;&#10;Description automatically generated">
            <a:extLst>
              <a:ext uri="{FF2B5EF4-FFF2-40B4-BE49-F238E27FC236}">
                <a16:creationId xmlns:a16="http://schemas.microsoft.com/office/drawing/2014/main" id="{78BB94F9-E187-4C6C-8C15-3AA408F18A67}"/>
              </a:ext>
            </a:extLst>
          </p:cNvPr>
          <p:cNvPicPr>
            <a:picLocks noChangeAspect="1"/>
          </p:cNvPicPr>
          <p:nvPr/>
        </p:nvPicPr>
        <p:blipFill rotWithShape="1">
          <a:blip r:embed="rId2">
            <a:extLst>
              <a:ext uri="{28A0092B-C50C-407E-A947-70E740481C1C}">
                <a14:useLocalDpi xmlns:a14="http://schemas.microsoft.com/office/drawing/2010/main" val="0"/>
              </a:ext>
            </a:extLst>
          </a:blip>
          <a:srcRect l="68167" t="48600" b="24801"/>
          <a:stretch/>
        </p:blipFill>
        <p:spPr>
          <a:xfrm>
            <a:off x="6228184" y="1649526"/>
            <a:ext cx="1648420" cy="1368152"/>
          </a:xfrm>
          <a:prstGeom prst="rect">
            <a:avLst/>
          </a:prstGeom>
        </p:spPr>
      </p:pic>
      <p:pic>
        <p:nvPicPr>
          <p:cNvPr id="12" name="Picture 11" descr="Diagram&#10;&#10;Description automatically generated">
            <a:extLst>
              <a:ext uri="{FF2B5EF4-FFF2-40B4-BE49-F238E27FC236}">
                <a16:creationId xmlns:a16="http://schemas.microsoft.com/office/drawing/2014/main" id="{2ABB3DEA-1391-4F12-85E2-8B186BE8564F}"/>
              </a:ext>
            </a:extLst>
          </p:cNvPr>
          <p:cNvPicPr>
            <a:picLocks noChangeAspect="1"/>
          </p:cNvPicPr>
          <p:nvPr/>
        </p:nvPicPr>
        <p:blipFill rotWithShape="1">
          <a:blip r:embed="rId2">
            <a:extLst>
              <a:ext uri="{28A0092B-C50C-407E-A947-70E740481C1C}">
                <a14:useLocalDpi xmlns:a14="http://schemas.microsoft.com/office/drawing/2010/main" val="0"/>
              </a:ext>
            </a:extLst>
          </a:blip>
          <a:srcRect t="48600" r="19279" b="24801"/>
          <a:stretch/>
        </p:blipFill>
        <p:spPr>
          <a:xfrm>
            <a:off x="2696258" y="1649526"/>
            <a:ext cx="4179998" cy="1368152"/>
          </a:xfrm>
          <a:prstGeom prst="rect">
            <a:avLst/>
          </a:prstGeom>
        </p:spPr>
      </p:pic>
      <p:pic>
        <p:nvPicPr>
          <p:cNvPr id="14" name="Picture 13" descr="A picture containing sky, power line&#10;&#10;Description automatically generated">
            <a:extLst>
              <a:ext uri="{FF2B5EF4-FFF2-40B4-BE49-F238E27FC236}">
                <a16:creationId xmlns:a16="http://schemas.microsoft.com/office/drawing/2014/main" id="{FE42475F-2F51-439B-A900-49AD209ACCD0}"/>
              </a:ext>
            </a:extLst>
          </p:cNvPr>
          <p:cNvPicPr>
            <a:picLocks noChangeAspect="1"/>
          </p:cNvPicPr>
          <p:nvPr/>
        </p:nvPicPr>
        <p:blipFill rotWithShape="1">
          <a:blip r:embed="rId3">
            <a:extLst>
              <a:ext uri="{28A0092B-C50C-407E-A947-70E740481C1C}">
                <a14:useLocalDpi xmlns:a14="http://schemas.microsoft.com/office/drawing/2010/main" val="0"/>
              </a:ext>
            </a:extLst>
          </a:blip>
          <a:srcRect l="5158" t="51695" b="28216"/>
          <a:stretch/>
        </p:blipFill>
        <p:spPr>
          <a:xfrm>
            <a:off x="2915816" y="2845482"/>
            <a:ext cx="4960787" cy="1033315"/>
          </a:xfrm>
          <a:prstGeom prst="rect">
            <a:avLst/>
          </a:prstGeom>
        </p:spPr>
      </p:pic>
    </p:spTree>
    <p:extLst>
      <p:ext uri="{BB962C8B-B14F-4D97-AF65-F5344CB8AC3E}">
        <p14:creationId xmlns:p14="http://schemas.microsoft.com/office/powerpoint/2010/main" val="102380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ircle(out)">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2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14"/>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fade">
                                      <p:cBhvr>
                                        <p:cTn id="24" dur="500"/>
                                        <p:tgtEl>
                                          <p:spTgt spid="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Effect transition="in" filter="fade">
                                      <p:cBhvr>
                                        <p:cTn id="29"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24A3-CAA2-42F0-AB98-0D47B4559F7B}"/>
              </a:ext>
            </a:extLst>
          </p:cNvPr>
          <p:cNvSpPr>
            <a:spLocks noGrp="1"/>
          </p:cNvSpPr>
          <p:nvPr>
            <p:ph type="title"/>
          </p:nvPr>
        </p:nvSpPr>
        <p:spPr/>
        <p:txBody>
          <a:bodyPr/>
          <a:lstStyle/>
          <a:p>
            <a:r>
              <a:rPr lang="en-IN" dirty="0"/>
              <a:t>The outcome of our research	</a:t>
            </a:r>
          </a:p>
        </p:txBody>
      </p:sp>
      <p:sp>
        <p:nvSpPr>
          <p:cNvPr id="4" name="Content Placeholder 3">
            <a:extLst>
              <a:ext uri="{FF2B5EF4-FFF2-40B4-BE49-F238E27FC236}">
                <a16:creationId xmlns:a16="http://schemas.microsoft.com/office/drawing/2014/main" id="{1365506A-0F8E-44AE-93D3-DF7388CABDDB}"/>
              </a:ext>
            </a:extLst>
          </p:cNvPr>
          <p:cNvSpPr>
            <a:spLocks noGrp="1"/>
          </p:cNvSpPr>
          <p:nvPr>
            <p:ph idx="10"/>
          </p:nvPr>
        </p:nvSpPr>
        <p:spPr>
          <a:xfrm>
            <a:off x="1267396" y="1347614"/>
            <a:ext cx="7848872" cy="2995737"/>
          </a:xfrm>
        </p:spPr>
        <p:txBody>
          <a:bodyPr/>
          <a:lstStyle/>
          <a:p>
            <a:pPr marL="285750" indent="-285750" latinLnBrk="0">
              <a:buFont typeface="Arial" panose="020B0604020202020204" pitchFamily="34" charset="0"/>
              <a:buChar char="•"/>
            </a:pPr>
            <a:endParaRPr lang="en-IN" b="1" dirty="0"/>
          </a:p>
          <a:p>
            <a:endParaRPr lang="en-IN" dirty="0"/>
          </a:p>
        </p:txBody>
      </p:sp>
      <p:sp>
        <p:nvSpPr>
          <p:cNvPr id="9" name="Content Placeholder 3">
            <a:extLst>
              <a:ext uri="{FF2B5EF4-FFF2-40B4-BE49-F238E27FC236}">
                <a16:creationId xmlns:a16="http://schemas.microsoft.com/office/drawing/2014/main" id="{D9ADD70E-15E3-4449-8A92-3F6511B39F3B}"/>
              </a:ext>
            </a:extLst>
          </p:cNvPr>
          <p:cNvSpPr txBox="1">
            <a:spLocks/>
          </p:cNvSpPr>
          <p:nvPr/>
        </p:nvSpPr>
        <p:spPr>
          <a:xfrm>
            <a:off x="1619672" y="3232076"/>
            <a:ext cx="7344816" cy="1500287"/>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latinLnBrk="0">
              <a:buFont typeface="Arial" panose="020B0604020202020204" pitchFamily="34" charset="0"/>
              <a:buChar char="•"/>
            </a:pPr>
            <a:r>
              <a:rPr lang="en-IN" dirty="0">
                <a:latin typeface="Cambria" panose="02040503050406030204" pitchFamily="18" charset="0"/>
                <a:ea typeface="Times New Roman" panose="02020603050405020304" pitchFamily="18" charset="0"/>
                <a:cs typeface="Times New Roman" panose="02020603050405020304" pitchFamily="18" charset="0"/>
              </a:rPr>
              <a:t>As per the forecast, minimum wage rate will keep on increasing for upcoming years in Canada.</a:t>
            </a:r>
          </a:p>
          <a:p>
            <a:pPr marL="285750" indent="-285750" latinLnBrk="0">
              <a:buFont typeface="Arial" panose="020B0604020202020204" pitchFamily="34" charset="0"/>
              <a:buChar char="•"/>
            </a:pPr>
            <a:r>
              <a:rPr lang="en-IN" dirty="0">
                <a:latin typeface="Cambria" panose="02040503050406030204" pitchFamily="18" charset="0"/>
                <a:ea typeface="Times New Roman" panose="02020603050405020304" pitchFamily="18" charset="0"/>
                <a:cs typeface="Times New Roman" panose="02020603050405020304" pitchFamily="18" charset="0"/>
              </a:rPr>
              <a:t>Inferences–</a:t>
            </a:r>
          </a:p>
          <a:p>
            <a:pPr marL="285750" indent="-285750" latinLnBrk="0">
              <a:buFont typeface="Arial" panose="020B0604020202020204" pitchFamily="34" charset="0"/>
              <a:buChar char="•"/>
            </a:pPr>
            <a:r>
              <a:rPr lang="en-IN" dirty="0">
                <a:latin typeface="Cambria" panose="02040503050406030204" pitchFamily="18" charset="0"/>
                <a:ea typeface="Times New Roman" panose="02020603050405020304" pitchFamily="18" charset="0"/>
                <a:cs typeface="Times New Roman" panose="02020603050405020304" pitchFamily="18" charset="0"/>
              </a:rPr>
              <a:t>This is concrete evidence in support of immigration as despite ever increasing population in Canada, HW increases which means skilled immigrants get good income in the country which makes Canada a good choice to settle if you think you can contribute to the country’s skilled workforce.</a:t>
            </a:r>
            <a:endParaRPr lang="en-IN" sz="1100" dirty="0"/>
          </a:p>
          <a:p>
            <a:pPr marL="285750" indent="-285750" latinLnBrk="0">
              <a:buFont typeface="Arial" panose="020B0604020202020204" pitchFamily="34" charset="0"/>
              <a:buChar char="•"/>
            </a:pPr>
            <a:endParaRPr lang="en-IN" b="1" dirty="0"/>
          </a:p>
          <a:p>
            <a:pPr marL="285750" indent="-285750" latinLnBrk="0">
              <a:buFont typeface="Arial" panose="020B0604020202020204" pitchFamily="34" charset="0"/>
              <a:buChar char="•"/>
            </a:pPr>
            <a:endParaRPr lang="en-IN" sz="1100" b="1" dirty="0"/>
          </a:p>
          <a:p>
            <a:endParaRPr lang="en-IN" sz="1100" dirty="0"/>
          </a:p>
        </p:txBody>
      </p:sp>
      <p:sp>
        <p:nvSpPr>
          <p:cNvPr id="10" name="Content Placeholder 2">
            <a:extLst>
              <a:ext uri="{FF2B5EF4-FFF2-40B4-BE49-F238E27FC236}">
                <a16:creationId xmlns:a16="http://schemas.microsoft.com/office/drawing/2014/main" id="{17D953CF-2F21-40E4-BF7D-569EA7172270}"/>
              </a:ext>
            </a:extLst>
          </p:cNvPr>
          <p:cNvSpPr>
            <a:spLocks noGrp="1"/>
          </p:cNvSpPr>
          <p:nvPr>
            <p:ph idx="1"/>
          </p:nvPr>
        </p:nvSpPr>
        <p:spPr>
          <a:xfrm>
            <a:off x="1979613" y="987425"/>
            <a:ext cx="6913562" cy="460375"/>
          </a:xfrm>
        </p:spPr>
        <p:txBody>
          <a:bodyPr/>
          <a:lstStyle/>
          <a:p>
            <a:r>
              <a:rPr lang="en-US" b="1" cap="none" spc="0" dirty="0">
                <a:ln w="22225">
                  <a:noFill/>
                  <a:prstDash val="solid"/>
                </a:ln>
                <a:solidFill>
                  <a:srgbClr val="AA8D12"/>
                </a:solidFill>
                <a:effectLst/>
              </a:rPr>
              <a:t>Minimum Wages</a:t>
            </a:r>
          </a:p>
        </p:txBody>
      </p:sp>
      <p:sp>
        <p:nvSpPr>
          <p:cNvPr id="15" name="Content Placeholder 2">
            <a:extLst>
              <a:ext uri="{FF2B5EF4-FFF2-40B4-BE49-F238E27FC236}">
                <a16:creationId xmlns:a16="http://schemas.microsoft.com/office/drawing/2014/main" id="{9B0B3899-4F68-45BD-9C74-4228F470653C}"/>
              </a:ext>
            </a:extLst>
          </p:cNvPr>
          <p:cNvSpPr txBox="1">
            <a:spLocks/>
          </p:cNvSpPr>
          <p:nvPr/>
        </p:nvSpPr>
        <p:spPr>
          <a:xfrm>
            <a:off x="1979712" y="987574"/>
            <a:ext cx="6912768" cy="460648"/>
          </a:xfrm>
          <a:prstGeom prst="rect">
            <a:avLst/>
          </a:prstGeom>
        </p:spPr>
        <p:txBody>
          <a:bodyPr anchor="ctr"/>
          <a:lstStyle>
            <a:lvl1pPr marL="0" indent="0" algn="l" defTabSz="914400" rtl="0" eaLnBrk="1" latinLnBrk="1" hangingPunct="1">
              <a:spcBef>
                <a:spcPct val="20000"/>
              </a:spcBef>
              <a:buFont typeface="Arial" pitchFamily="34" charset="0"/>
              <a:buNone/>
              <a:defRPr sz="20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b="1">
                <a:ln w="22225">
                  <a:noFill/>
                  <a:prstDash val="solid"/>
                </a:ln>
                <a:solidFill>
                  <a:srgbClr val="AA8D12"/>
                </a:solidFill>
              </a:rPr>
              <a:t>Minimum Wages</a:t>
            </a:r>
            <a:endParaRPr lang="en-US" b="1" dirty="0">
              <a:ln w="22225">
                <a:noFill/>
                <a:prstDash val="solid"/>
              </a:ln>
              <a:solidFill>
                <a:srgbClr val="AA8D12"/>
              </a:solidFill>
            </a:endParaRPr>
          </a:p>
        </p:txBody>
      </p:sp>
      <p:pic>
        <p:nvPicPr>
          <p:cNvPr id="18" name="Picture 17" descr="Diagram&#10;&#10;Description automatically generated">
            <a:extLst>
              <a:ext uri="{FF2B5EF4-FFF2-40B4-BE49-F238E27FC236}">
                <a16:creationId xmlns:a16="http://schemas.microsoft.com/office/drawing/2014/main" id="{9DCFA5B5-14A3-415A-A960-C0B527AF8CFF}"/>
              </a:ext>
            </a:extLst>
          </p:cNvPr>
          <p:cNvPicPr>
            <a:picLocks noChangeAspect="1"/>
          </p:cNvPicPr>
          <p:nvPr/>
        </p:nvPicPr>
        <p:blipFill rotWithShape="1">
          <a:blip r:embed="rId3">
            <a:extLst>
              <a:ext uri="{28A0092B-C50C-407E-A947-70E740481C1C}">
                <a14:useLocalDpi xmlns:a14="http://schemas.microsoft.com/office/drawing/2010/main" val="0"/>
              </a:ext>
            </a:extLst>
          </a:blip>
          <a:srcRect l="77872" t="24801" b="48600"/>
          <a:stretch/>
        </p:blipFill>
        <p:spPr>
          <a:xfrm>
            <a:off x="6724439" y="1641649"/>
            <a:ext cx="1145864" cy="1368152"/>
          </a:xfrm>
          <a:prstGeom prst="rect">
            <a:avLst/>
          </a:prstGeom>
        </p:spPr>
      </p:pic>
      <p:pic>
        <p:nvPicPr>
          <p:cNvPr id="19" name="Picture 18" descr="Diagram&#10;&#10;Description automatically generated">
            <a:extLst>
              <a:ext uri="{FF2B5EF4-FFF2-40B4-BE49-F238E27FC236}">
                <a16:creationId xmlns:a16="http://schemas.microsoft.com/office/drawing/2014/main" id="{392CFAEE-E495-4B4C-AF90-619C2627F4E9}"/>
              </a:ext>
            </a:extLst>
          </p:cNvPr>
          <p:cNvPicPr>
            <a:picLocks noChangeAspect="1"/>
          </p:cNvPicPr>
          <p:nvPr/>
        </p:nvPicPr>
        <p:blipFill rotWithShape="1">
          <a:blip r:embed="rId3">
            <a:extLst>
              <a:ext uri="{28A0092B-C50C-407E-A947-70E740481C1C}">
                <a14:useLocalDpi xmlns:a14="http://schemas.microsoft.com/office/drawing/2010/main" val="0"/>
              </a:ext>
            </a:extLst>
          </a:blip>
          <a:srcRect t="24801" r="19509" b="48600"/>
          <a:stretch/>
        </p:blipFill>
        <p:spPr>
          <a:xfrm>
            <a:off x="2691991" y="1641649"/>
            <a:ext cx="4168080" cy="1368152"/>
          </a:xfrm>
          <a:prstGeom prst="rect">
            <a:avLst/>
          </a:prstGeom>
        </p:spPr>
      </p:pic>
      <p:pic>
        <p:nvPicPr>
          <p:cNvPr id="21" name="Picture 20" descr="A picture containing sky, power line&#10;&#10;Description automatically generated">
            <a:extLst>
              <a:ext uri="{FF2B5EF4-FFF2-40B4-BE49-F238E27FC236}">
                <a16:creationId xmlns:a16="http://schemas.microsoft.com/office/drawing/2014/main" id="{2F7B0684-254F-482D-ACB1-87627BC87E5E}"/>
              </a:ext>
            </a:extLst>
          </p:cNvPr>
          <p:cNvPicPr>
            <a:picLocks noChangeAspect="1"/>
          </p:cNvPicPr>
          <p:nvPr/>
        </p:nvPicPr>
        <p:blipFill rotWithShape="1">
          <a:blip r:embed="rId4">
            <a:extLst>
              <a:ext uri="{28A0092B-C50C-407E-A947-70E740481C1C}">
                <a14:useLocalDpi xmlns:a14="http://schemas.microsoft.com/office/drawing/2010/main" val="0"/>
              </a:ext>
            </a:extLst>
          </a:blip>
          <a:srcRect l="6255" t="27596" b="51399"/>
          <a:stretch/>
        </p:blipFill>
        <p:spPr>
          <a:xfrm>
            <a:off x="2963477" y="2792934"/>
            <a:ext cx="4906825" cy="1080368"/>
          </a:xfrm>
          <a:prstGeom prst="rect">
            <a:avLst/>
          </a:prstGeom>
        </p:spPr>
      </p:pic>
    </p:spTree>
    <p:extLst>
      <p:ext uri="{BB962C8B-B14F-4D97-AF65-F5344CB8AC3E}">
        <p14:creationId xmlns:p14="http://schemas.microsoft.com/office/powerpoint/2010/main" val="3564186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ircle(out)">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2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20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21"/>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fade">
                                      <p:cBhvr>
                                        <p:cTn id="24" dur="500"/>
                                        <p:tgtEl>
                                          <p:spTgt spid="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Effect transition="in" filter="fade">
                                      <p:cBhvr>
                                        <p:cTn id="29" dur="500"/>
                                        <p:tgtEl>
                                          <p:spTgt spid="9">
                                            <p:txEl>
                                              <p:pRg st="1" end="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fade">
                                      <p:cBhvr>
                                        <p:cTn id="3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24A3-CAA2-42F0-AB98-0D47B4559F7B}"/>
              </a:ext>
            </a:extLst>
          </p:cNvPr>
          <p:cNvSpPr>
            <a:spLocks noGrp="1"/>
          </p:cNvSpPr>
          <p:nvPr>
            <p:ph type="title"/>
          </p:nvPr>
        </p:nvSpPr>
        <p:spPr/>
        <p:txBody>
          <a:bodyPr/>
          <a:lstStyle/>
          <a:p>
            <a:r>
              <a:rPr lang="en-IN" dirty="0"/>
              <a:t>The outcome of our research	</a:t>
            </a:r>
          </a:p>
        </p:txBody>
      </p:sp>
      <p:sp>
        <p:nvSpPr>
          <p:cNvPr id="4" name="Content Placeholder 3">
            <a:extLst>
              <a:ext uri="{FF2B5EF4-FFF2-40B4-BE49-F238E27FC236}">
                <a16:creationId xmlns:a16="http://schemas.microsoft.com/office/drawing/2014/main" id="{1365506A-0F8E-44AE-93D3-DF7388CABDDB}"/>
              </a:ext>
            </a:extLst>
          </p:cNvPr>
          <p:cNvSpPr>
            <a:spLocks noGrp="1"/>
          </p:cNvSpPr>
          <p:nvPr>
            <p:ph idx="10"/>
          </p:nvPr>
        </p:nvSpPr>
        <p:spPr>
          <a:xfrm>
            <a:off x="1267396" y="1347614"/>
            <a:ext cx="7848872" cy="2995737"/>
          </a:xfrm>
        </p:spPr>
        <p:txBody>
          <a:bodyPr/>
          <a:lstStyle/>
          <a:p>
            <a:pPr marL="285750" indent="-285750" latinLnBrk="0">
              <a:buFont typeface="Arial" panose="020B0604020202020204" pitchFamily="34" charset="0"/>
              <a:buChar char="•"/>
            </a:pPr>
            <a:endParaRPr lang="en-IN" b="1" dirty="0"/>
          </a:p>
          <a:p>
            <a:endParaRPr lang="en-IN" dirty="0"/>
          </a:p>
        </p:txBody>
      </p:sp>
      <p:sp>
        <p:nvSpPr>
          <p:cNvPr id="9" name="Content Placeholder 3">
            <a:extLst>
              <a:ext uri="{FF2B5EF4-FFF2-40B4-BE49-F238E27FC236}">
                <a16:creationId xmlns:a16="http://schemas.microsoft.com/office/drawing/2014/main" id="{D9ADD70E-15E3-4449-8A92-3F6511B39F3B}"/>
              </a:ext>
            </a:extLst>
          </p:cNvPr>
          <p:cNvSpPr txBox="1">
            <a:spLocks/>
          </p:cNvSpPr>
          <p:nvPr/>
        </p:nvSpPr>
        <p:spPr>
          <a:xfrm>
            <a:off x="1709428" y="3335060"/>
            <a:ext cx="7344816" cy="1500287"/>
          </a:xfrm>
          <a:prstGeom prst="rect">
            <a:avLst/>
          </a:prstGeom>
        </p:spPr>
        <p:txBody>
          <a:bodyPr lIns="396000" anchor="t"/>
          <a:lstStyle>
            <a:lvl1pPr marL="0" indent="0" algn="l" defTabSz="914400" rtl="0" eaLnBrk="1" latinLnBrk="1" hangingPunct="1">
              <a:spcBef>
                <a:spcPct val="20000"/>
              </a:spcBef>
              <a:buFont typeface="Arial" pitchFamily="34" charset="0"/>
              <a:buNone/>
              <a:defRPr sz="1400" kern="1200">
                <a:solidFill>
                  <a:schemeClr val="tx1">
                    <a:lumMod val="75000"/>
                    <a:lumOff val="25000"/>
                  </a:schemeClr>
                </a:solidFill>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lumMod val="75000"/>
                    <a:lumOff val="25000"/>
                  </a:prstClr>
                </a:solidFill>
                <a:effectLst/>
                <a:uLnTx/>
                <a:uFillTx/>
                <a:latin typeface="Cambria" panose="02040503050406030204" pitchFamily="18" charset="0"/>
                <a:ea typeface="Times New Roman" panose="02020603050405020304" pitchFamily="18" charset="0"/>
                <a:cs typeface="Times New Roman" panose="02020603050405020304" pitchFamily="18" charset="0"/>
              </a:rPr>
              <a:t>The Per</a:t>
            </a:r>
            <a:r>
              <a:rPr kumimoji="0" lang="en-IN" sz="1200" b="0" i="0" u="none" strike="noStrike" kern="1200" cap="none" spc="0" normalizeH="0" noProof="0" dirty="0">
                <a:ln>
                  <a:noFill/>
                </a:ln>
                <a:solidFill>
                  <a:prstClr val="black">
                    <a:lumMod val="75000"/>
                    <a:lumOff val="25000"/>
                  </a:prstClr>
                </a:solidFill>
                <a:effectLst/>
                <a:uLnTx/>
                <a:uFillTx/>
                <a:latin typeface="Cambria" panose="02040503050406030204" pitchFamily="18" charset="0"/>
                <a:ea typeface="Times New Roman" panose="02020603050405020304" pitchFamily="18" charset="0"/>
                <a:cs typeface="Times New Roman" panose="02020603050405020304" pitchFamily="18" charset="0"/>
              </a:rPr>
              <a:t> Capita GDP rate is supposed to go dow</a:t>
            </a:r>
            <a:r>
              <a:rPr lang="en-IN" sz="1200" noProof="0" dirty="0">
                <a:solidFill>
                  <a:prstClr val="black">
                    <a:lumMod val="75000"/>
                    <a:lumOff val="25000"/>
                  </a:prstClr>
                </a:solidFill>
                <a:latin typeface="Cambria" panose="02040503050406030204" pitchFamily="18" charset="0"/>
                <a:ea typeface="Times New Roman" panose="02020603050405020304" pitchFamily="18" charset="0"/>
                <a:cs typeface="Times New Roman" panose="02020603050405020304" pitchFamily="18" charset="0"/>
              </a:rPr>
              <a:t>n a bit and will then </a:t>
            </a:r>
            <a:r>
              <a:rPr lang="en-IN" sz="1200" dirty="0">
                <a:solidFill>
                  <a:prstClr val="black">
                    <a:lumMod val="75000"/>
                    <a:lumOff val="25000"/>
                  </a:prstClr>
                </a:solidFill>
                <a:latin typeface="Cambria" panose="02040503050406030204" pitchFamily="18" charset="0"/>
                <a:ea typeface="Times New Roman" panose="02020603050405020304" pitchFamily="18" charset="0"/>
                <a:cs typeface="Times New Roman" panose="02020603050405020304" pitchFamily="18" charset="0"/>
              </a:rPr>
              <a:t>start to increase again.</a:t>
            </a:r>
            <a:endParaRPr kumimoji="0" lang="en-IN" sz="1200" b="0" i="0" u="none" strike="noStrike" kern="1200" cap="none" spc="0" normalizeH="0" baseline="0" noProof="0" dirty="0">
              <a:ln>
                <a:noFill/>
              </a:ln>
              <a:solidFill>
                <a:prstClr val="black">
                  <a:lumMod val="75000"/>
                  <a:lumOff val="25000"/>
                </a:prstClr>
              </a:solidFill>
              <a:effectLst/>
              <a:uLnTx/>
              <a:uFillTx/>
              <a:latin typeface="Cambria" panose="02040503050406030204" pitchFamily="18" charset="0"/>
              <a:ea typeface="Times New Roman" panose="02020603050405020304" pitchFamily="18" charset="0"/>
              <a:cs typeface="Times New Roman" panose="02020603050405020304" pitchFamily="18" charset="0"/>
            </a:endParaRPr>
          </a:p>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endParaRPr kumimoji="0" lang="en-IN" sz="1100" b="0" i="0" u="none" strike="noStrike" kern="1200" cap="none" spc="0" normalizeH="0" baseline="0" noProof="0" dirty="0">
              <a:ln>
                <a:noFill/>
              </a:ln>
              <a:solidFill>
                <a:prstClr val="black">
                  <a:lumMod val="75000"/>
                  <a:lumOff val="25000"/>
                </a:prstClr>
              </a:solidFill>
              <a:effectLst/>
              <a:uLnTx/>
              <a:uFillTx/>
              <a:latin typeface="Arial" pitchFamily="34" charset="0"/>
              <a:ea typeface="+mn-ea"/>
              <a:cs typeface="Arial" pitchFamily="34" charset="0"/>
            </a:endParaRPr>
          </a:p>
        </p:txBody>
      </p:sp>
      <p:sp>
        <p:nvSpPr>
          <p:cNvPr id="11" name="Content Placeholder 2">
            <a:extLst>
              <a:ext uri="{FF2B5EF4-FFF2-40B4-BE49-F238E27FC236}">
                <a16:creationId xmlns:a16="http://schemas.microsoft.com/office/drawing/2014/main" id="{AC65B785-59B9-4736-9894-B05F7B937D15}"/>
              </a:ext>
            </a:extLst>
          </p:cNvPr>
          <p:cNvSpPr>
            <a:spLocks noGrp="1"/>
          </p:cNvSpPr>
          <p:nvPr>
            <p:ph idx="1"/>
          </p:nvPr>
        </p:nvSpPr>
        <p:spPr>
          <a:xfrm>
            <a:off x="1979613" y="987425"/>
            <a:ext cx="6913562" cy="460375"/>
          </a:xfrm>
        </p:spPr>
        <p:txBody>
          <a:bodyPr/>
          <a:lstStyle/>
          <a:p>
            <a:r>
              <a:rPr lang="en-US" b="1" cap="none" spc="0" dirty="0">
                <a:ln w="22225">
                  <a:noFill/>
                  <a:prstDash val="solid"/>
                </a:ln>
                <a:solidFill>
                  <a:srgbClr val="0070C0"/>
                </a:solidFill>
                <a:effectLst/>
              </a:rPr>
              <a:t>Per Capita GDP</a:t>
            </a:r>
          </a:p>
        </p:txBody>
      </p:sp>
      <p:pic>
        <p:nvPicPr>
          <p:cNvPr id="17" name="Picture 16" descr="Diagram&#10;&#10;Description automatically generated">
            <a:extLst>
              <a:ext uri="{FF2B5EF4-FFF2-40B4-BE49-F238E27FC236}">
                <a16:creationId xmlns:a16="http://schemas.microsoft.com/office/drawing/2014/main" id="{0963538F-4313-44B0-B86E-57DDCD88A908}"/>
              </a:ext>
            </a:extLst>
          </p:cNvPr>
          <p:cNvPicPr>
            <a:picLocks noChangeAspect="1"/>
          </p:cNvPicPr>
          <p:nvPr/>
        </p:nvPicPr>
        <p:blipFill rotWithShape="1">
          <a:blip r:embed="rId3">
            <a:extLst>
              <a:ext uri="{28A0092B-C50C-407E-A947-70E740481C1C}">
                <a14:useLocalDpi xmlns:a14="http://schemas.microsoft.com/office/drawing/2010/main" val="0"/>
              </a:ext>
            </a:extLst>
          </a:blip>
          <a:srcRect l="75300" t="72400"/>
          <a:stretch/>
        </p:blipFill>
        <p:spPr>
          <a:xfrm>
            <a:off x="6588224" y="1636191"/>
            <a:ext cx="1279022" cy="1419622"/>
          </a:xfrm>
          <a:prstGeom prst="rect">
            <a:avLst/>
          </a:prstGeom>
        </p:spPr>
      </p:pic>
      <p:pic>
        <p:nvPicPr>
          <p:cNvPr id="18" name="Picture 17" descr="Diagram&#10;&#10;Description automatically generated">
            <a:extLst>
              <a:ext uri="{FF2B5EF4-FFF2-40B4-BE49-F238E27FC236}">
                <a16:creationId xmlns:a16="http://schemas.microsoft.com/office/drawing/2014/main" id="{39850EBA-7648-4C16-8B5A-105B7D3987D9}"/>
              </a:ext>
            </a:extLst>
          </p:cNvPr>
          <p:cNvPicPr>
            <a:picLocks noChangeAspect="1"/>
          </p:cNvPicPr>
          <p:nvPr/>
        </p:nvPicPr>
        <p:blipFill rotWithShape="1">
          <a:blip r:embed="rId3">
            <a:extLst>
              <a:ext uri="{28A0092B-C50C-407E-A947-70E740481C1C}">
                <a14:useLocalDpi xmlns:a14="http://schemas.microsoft.com/office/drawing/2010/main" val="0"/>
              </a:ext>
            </a:extLst>
          </a:blip>
          <a:srcRect t="72400" r="20690"/>
          <a:stretch/>
        </p:blipFill>
        <p:spPr>
          <a:xfrm>
            <a:off x="2688934" y="1639043"/>
            <a:ext cx="4106930" cy="1419622"/>
          </a:xfrm>
          <a:prstGeom prst="rect">
            <a:avLst/>
          </a:prstGeom>
        </p:spPr>
      </p:pic>
      <p:pic>
        <p:nvPicPr>
          <p:cNvPr id="22" name="Picture 21" descr="A picture containing sky, power line&#10;&#10;Description automatically generated">
            <a:extLst>
              <a:ext uri="{FF2B5EF4-FFF2-40B4-BE49-F238E27FC236}">
                <a16:creationId xmlns:a16="http://schemas.microsoft.com/office/drawing/2014/main" id="{4A68761C-D9C2-4F45-9DAC-0D5801E5753B}"/>
              </a:ext>
            </a:extLst>
          </p:cNvPr>
          <p:cNvPicPr>
            <a:picLocks noChangeAspect="1"/>
          </p:cNvPicPr>
          <p:nvPr/>
        </p:nvPicPr>
        <p:blipFill rotWithShape="1">
          <a:blip r:embed="rId4">
            <a:extLst>
              <a:ext uri="{28A0092B-C50C-407E-A947-70E740481C1C}">
                <a14:useLocalDpi xmlns:a14="http://schemas.microsoft.com/office/drawing/2010/main" val="0"/>
              </a:ext>
            </a:extLst>
          </a:blip>
          <a:srcRect l="7323" t="76600" b="3896"/>
          <a:stretch/>
        </p:blipFill>
        <p:spPr>
          <a:xfrm>
            <a:off x="2973888" y="2840021"/>
            <a:ext cx="4902716" cy="1003171"/>
          </a:xfrm>
          <a:prstGeom prst="rect">
            <a:avLst/>
          </a:prstGeom>
        </p:spPr>
      </p:pic>
    </p:spTree>
    <p:extLst>
      <p:ext uri="{BB962C8B-B14F-4D97-AF65-F5344CB8AC3E}">
        <p14:creationId xmlns:p14="http://schemas.microsoft.com/office/powerpoint/2010/main" val="1312521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out)">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2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up)">
                                      <p:cBhvr>
                                        <p:cTn id="17" dur="20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par>
                                <p:cTn id="23" presetID="1" presetClass="exit" presetSubtype="0" fill="hold" nodeType="withEffect">
                                  <p:stCondLst>
                                    <p:cond delay="0"/>
                                  </p:stCondLst>
                                  <p:childTnLst>
                                    <p:set>
                                      <p:cBhvr>
                                        <p:cTn id="24"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24A3-CAA2-42F0-AB98-0D47B4559F7B}"/>
              </a:ext>
            </a:extLst>
          </p:cNvPr>
          <p:cNvSpPr>
            <a:spLocks noGrp="1"/>
          </p:cNvSpPr>
          <p:nvPr>
            <p:ph type="title"/>
          </p:nvPr>
        </p:nvSpPr>
        <p:spPr/>
        <p:txBody>
          <a:bodyPr/>
          <a:lstStyle/>
          <a:p>
            <a:r>
              <a:rPr lang="en-IN" dirty="0"/>
              <a:t>Impulse Response	</a:t>
            </a:r>
          </a:p>
        </p:txBody>
      </p:sp>
      <p:sp>
        <p:nvSpPr>
          <p:cNvPr id="4" name="Content Placeholder 3">
            <a:extLst>
              <a:ext uri="{FF2B5EF4-FFF2-40B4-BE49-F238E27FC236}">
                <a16:creationId xmlns:a16="http://schemas.microsoft.com/office/drawing/2014/main" id="{1365506A-0F8E-44AE-93D3-DF7388CABDDB}"/>
              </a:ext>
            </a:extLst>
          </p:cNvPr>
          <p:cNvSpPr>
            <a:spLocks noGrp="1"/>
          </p:cNvSpPr>
          <p:nvPr>
            <p:ph idx="10"/>
          </p:nvPr>
        </p:nvSpPr>
        <p:spPr>
          <a:xfrm>
            <a:off x="1267396" y="1347614"/>
            <a:ext cx="7848872" cy="2995737"/>
          </a:xfrm>
        </p:spPr>
        <p:txBody>
          <a:bodyPr/>
          <a:lstStyle/>
          <a:p>
            <a:pPr marL="285750" indent="-285750" latinLnBrk="0">
              <a:buFont typeface="Arial" panose="020B0604020202020204" pitchFamily="34" charset="0"/>
              <a:buChar char="•"/>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Impulse response functions show the effects of shocks on the adjustment path of the variables. </a:t>
            </a:r>
            <a:endParaRPr lang="en-IN" dirty="0"/>
          </a:p>
          <a:p>
            <a:pPr marL="285750" indent="-285750" latinLnBrk="0">
              <a:buFont typeface="Arial" panose="020B0604020202020204" pitchFamily="34" charset="0"/>
              <a:buChar char="•"/>
            </a:pPr>
            <a:r>
              <a:rPr lang="en-IN" sz="1800" dirty="0">
                <a:effectLst/>
                <a:latin typeface="Cambria" panose="02040503050406030204" pitchFamily="18" charset="0"/>
                <a:ea typeface="Times New Roman" panose="02020603050405020304" pitchFamily="18" charset="0"/>
                <a:cs typeface="Times New Roman" panose="02020603050405020304" pitchFamily="18" charset="0"/>
              </a:rPr>
              <a:t>Forecast error variance decompositions measure the contribution of each type of shock to the forecast error variance. </a:t>
            </a:r>
            <a:endParaRPr lang="en-IN" dirty="0">
              <a:cs typeface="Times New Roman" panose="02020603050405020304" pitchFamily="18" charset="0"/>
            </a:endParaRPr>
          </a:p>
          <a:p>
            <a:pPr marL="285750" indent="-285750" latinLnBrk="0">
              <a:buFont typeface="Arial" panose="020B0604020202020204" pitchFamily="34" charset="0"/>
              <a:buChar char="•"/>
            </a:pPr>
            <a:r>
              <a:rPr lang="en-IN" sz="1800" dirty="0">
                <a:solidFill>
                  <a:srgbClr val="000000"/>
                </a:solidFill>
                <a:effectLst/>
                <a:latin typeface="Cambria" panose="02040503050406030204" pitchFamily="18" charset="0"/>
                <a:ea typeface="Times New Roman" panose="02020603050405020304" pitchFamily="18" charset="0"/>
              </a:rPr>
              <a:t>Both computations are useful in assessing how shocks to economic variables reverberate through a system.</a:t>
            </a:r>
            <a:endParaRPr lang="en-IN" sz="1800" dirty="0">
              <a:solidFill>
                <a:srgbClr val="000000"/>
              </a:solidFill>
              <a:effectLst/>
              <a:latin typeface="Times New Roman" panose="02020603050405020304" pitchFamily="18" charset="0"/>
              <a:ea typeface="Times New Roman" panose="02020603050405020304" pitchFamily="18" charset="0"/>
            </a:endParaRPr>
          </a:p>
          <a:p>
            <a:pPr marL="285750" indent="-285750" latinLnBrk="0">
              <a:buFont typeface="Arial" panose="020B0604020202020204" pitchFamily="34" charset="0"/>
              <a:buChar char="•"/>
            </a:pPr>
            <a:endParaRPr lang="en-IN" dirty="0"/>
          </a:p>
          <a:p>
            <a:pPr marL="285750" indent="-285750" latinLnBrk="0">
              <a:buFont typeface="Arial" panose="020B0604020202020204" pitchFamily="34" charset="0"/>
              <a:buChar char="•"/>
            </a:pPr>
            <a:endParaRPr lang="en-IN" b="1" dirty="0"/>
          </a:p>
          <a:p>
            <a:endParaRPr lang="en-IN" dirty="0"/>
          </a:p>
        </p:txBody>
      </p:sp>
    </p:spTree>
    <p:extLst>
      <p:ext uri="{BB962C8B-B14F-4D97-AF65-F5344CB8AC3E}">
        <p14:creationId xmlns:p14="http://schemas.microsoft.com/office/powerpoint/2010/main" val="490736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24A3-CAA2-42F0-AB98-0D47B4559F7B}"/>
              </a:ext>
            </a:extLst>
          </p:cNvPr>
          <p:cNvSpPr>
            <a:spLocks noGrp="1"/>
          </p:cNvSpPr>
          <p:nvPr>
            <p:ph type="title"/>
          </p:nvPr>
        </p:nvSpPr>
        <p:spPr/>
        <p:txBody>
          <a:bodyPr/>
          <a:lstStyle/>
          <a:p>
            <a:r>
              <a:rPr lang="en-IN" dirty="0"/>
              <a:t>The outcome of our research	</a:t>
            </a:r>
          </a:p>
        </p:txBody>
      </p:sp>
      <p:sp>
        <p:nvSpPr>
          <p:cNvPr id="4" name="Content Placeholder 3">
            <a:extLst>
              <a:ext uri="{FF2B5EF4-FFF2-40B4-BE49-F238E27FC236}">
                <a16:creationId xmlns:a16="http://schemas.microsoft.com/office/drawing/2014/main" id="{1365506A-0F8E-44AE-93D3-DF7388CABDDB}"/>
              </a:ext>
            </a:extLst>
          </p:cNvPr>
          <p:cNvSpPr>
            <a:spLocks noGrp="1"/>
          </p:cNvSpPr>
          <p:nvPr>
            <p:ph idx="10"/>
          </p:nvPr>
        </p:nvSpPr>
        <p:spPr>
          <a:xfrm>
            <a:off x="4272175" y="1392657"/>
            <a:ext cx="2152476" cy="657364"/>
          </a:xfrm>
        </p:spPr>
        <p:txBody>
          <a:bodyPr/>
          <a:lstStyle/>
          <a:p>
            <a:pPr marL="285750" indent="-285750" latinLnBrk="0">
              <a:buFont typeface="Arial" panose="020B0604020202020204" pitchFamily="34" charset="0"/>
              <a:buChar char="•"/>
            </a:pPr>
            <a:endParaRPr lang="en-IN" b="1" dirty="0"/>
          </a:p>
          <a:p>
            <a:r>
              <a:rPr lang="en-IN" sz="1600" dirty="0"/>
              <a:t>Hourly Wage Rate</a:t>
            </a:r>
          </a:p>
        </p:txBody>
      </p:sp>
      <p:sp>
        <p:nvSpPr>
          <p:cNvPr id="11" name="Content Placeholder 2">
            <a:extLst>
              <a:ext uri="{FF2B5EF4-FFF2-40B4-BE49-F238E27FC236}">
                <a16:creationId xmlns:a16="http://schemas.microsoft.com/office/drawing/2014/main" id="{AC65B785-59B9-4736-9894-B05F7B937D15}"/>
              </a:ext>
            </a:extLst>
          </p:cNvPr>
          <p:cNvSpPr>
            <a:spLocks noGrp="1"/>
          </p:cNvSpPr>
          <p:nvPr>
            <p:ph idx="1"/>
          </p:nvPr>
        </p:nvSpPr>
        <p:spPr>
          <a:xfrm>
            <a:off x="1979613" y="987425"/>
            <a:ext cx="6913562" cy="460375"/>
          </a:xfrm>
        </p:spPr>
        <p:txBody>
          <a:bodyPr/>
          <a:lstStyle/>
          <a:p>
            <a:r>
              <a:rPr lang="en-US" b="1" cap="none" spc="0" dirty="0">
                <a:ln w="22225">
                  <a:noFill/>
                  <a:prstDash val="solid"/>
                </a:ln>
                <a:solidFill>
                  <a:schemeClr val="accent6">
                    <a:lumMod val="75000"/>
                  </a:schemeClr>
                </a:solidFill>
                <a:effectLst/>
              </a:rPr>
              <a:t>Plots of Impulse Response</a:t>
            </a:r>
          </a:p>
        </p:txBody>
      </p:sp>
      <p:pic>
        <p:nvPicPr>
          <p:cNvPr id="5" name="Picture 4" descr="A close-up of a window&#10;&#10;Description automatically generated with medium confidence">
            <a:extLst>
              <a:ext uri="{FF2B5EF4-FFF2-40B4-BE49-F238E27FC236}">
                <a16:creationId xmlns:a16="http://schemas.microsoft.com/office/drawing/2014/main" id="{9CD63657-47BD-499B-AFF9-EA8056E42969}"/>
              </a:ext>
            </a:extLst>
          </p:cNvPr>
          <p:cNvPicPr>
            <a:picLocks noChangeAspect="1"/>
          </p:cNvPicPr>
          <p:nvPr/>
        </p:nvPicPr>
        <p:blipFill rotWithShape="1">
          <a:blip r:embed="rId3">
            <a:extLst>
              <a:ext uri="{28A0092B-C50C-407E-A947-70E740481C1C}">
                <a14:useLocalDpi xmlns:a14="http://schemas.microsoft.com/office/drawing/2010/main" val="0"/>
              </a:ext>
            </a:extLst>
          </a:blip>
          <a:srcRect l="78" t="50399" r="-78" b="25801"/>
          <a:stretch/>
        </p:blipFill>
        <p:spPr>
          <a:xfrm>
            <a:off x="2298748" y="2245366"/>
            <a:ext cx="6166176" cy="1482333"/>
          </a:xfrm>
          <a:prstGeom prst="rect">
            <a:avLst/>
          </a:prstGeom>
        </p:spPr>
      </p:pic>
      <p:sp>
        <p:nvSpPr>
          <p:cNvPr id="6" name="TextBox 5">
            <a:extLst>
              <a:ext uri="{FF2B5EF4-FFF2-40B4-BE49-F238E27FC236}">
                <a16:creationId xmlns:a16="http://schemas.microsoft.com/office/drawing/2014/main" id="{D5BB21AA-15A6-4718-9531-EEEE37B51C76}"/>
              </a:ext>
            </a:extLst>
          </p:cNvPr>
          <p:cNvSpPr txBox="1"/>
          <p:nvPr/>
        </p:nvSpPr>
        <p:spPr>
          <a:xfrm>
            <a:off x="4139952" y="1635646"/>
            <a:ext cx="519694" cy="369332"/>
          </a:xfrm>
          <a:prstGeom prst="rect">
            <a:avLst/>
          </a:prstGeom>
          <a:noFill/>
        </p:spPr>
        <p:txBody>
          <a:bodyPr wrap="none" rtlCol="0">
            <a:spAutoFit/>
          </a:bodyPr>
          <a:lstStyle/>
          <a:p>
            <a:r>
              <a:rPr lang="en-IN" dirty="0"/>
              <a:t>For</a:t>
            </a:r>
          </a:p>
        </p:txBody>
      </p:sp>
      <p:sp>
        <p:nvSpPr>
          <p:cNvPr id="7" name="TextBox 6">
            <a:extLst>
              <a:ext uri="{FF2B5EF4-FFF2-40B4-BE49-F238E27FC236}">
                <a16:creationId xmlns:a16="http://schemas.microsoft.com/office/drawing/2014/main" id="{D0AA5816-3433-4C39-A0A7-3976C37E8196}"/>
              </a:ext>
            </a:extLst>
          </p:cNvPr>
          <p:cNvSpPr txBox="1"/>
          <p:nvPr/>
        </p:nvSpPr>
        <p:spPr>
          <a:xfrm>
            <a:off x="4572000" y="1658168"/>
            <a:ext cx="1792478" cy="369332"/>
          </a:xfrm>
          <a:prstGeom prst="rect">
            <a:avLst/>
          </a:prstGeom>
          <a:noFill/>
        </p:spPr>
        <p:txBody>
          <a:bodyPr wrap="none" rtlCol="0">
            <a:spAutoFit/>
          </a:bodyPr>
          <a:lstStyle/>
          <a:p>
            <a:r>
              <a:rPr lang="en-IN" dirty="0"/>
              <a:t>Unemployment</a:t>
            </a:r>
          </a:p>
        </p:txBody>
      </p:sp>
      <p:pic>
        <p:nvPicPr>
          <p:cNvPr id="10" name="Picture 9" descr="A close-up of a window&#10;&#10;Description automatically generated with medium confidence">
            <a:extLst>
              <a:ext uri="{FF2B5EF4-FFF2-40B4-BE49-F238E27FC236}">
                <a16:creationId xmlns:a16="http://schemas.microsoft.com/office/drawing/2014/main" id="{E9E041EB-1913-434B-8671-F58A929095BE}"/>
              </a:ext>
            </a:extLst>
          </p:cNvPr>
          <p:cNvPicPr>
            <a:picLocks noChangeAspect="1"/>
          </p:cNvPicPr>
          <p:nvPr/>
        </p:nvPicPr>
        <p:blipFill rotWithShape="1">
          <a:blip r:embed="rId3">
            <a:extLst>
              <a:ext uri="{28A0092B-C50C-407E-A947-70E740481C1C}">
                <a14:useLocalDpi xmlns:a14="http://schemas.microsoft.com/office/drawing/2010/main" val="0"/>
              </a:ext>
            </a:extLst>
          </a:blip>
          <a:srcRect t="27033" b="48600"/>
          <a:stretch/>
        </p:blipFill>
        <p:spPr>
          <a:xfrm>
            <a:off x="2317034" y="2240434"/>
            <a:ext cx="6062758" cy="1492196"/>
          </a:xfrm>
          <a:prstGeom prst="rect">
            <a:avLst/>
          </a:prstGeom>
        </p:spPr>
      </p:pic>
      <p:sp>
        <p:nvSpPr>
          <p:cNvPr id="12" name="TextBox 11">
            <a:extLst>
              <a:ext uri="{FF2B5EF4-FFF2-40B4-BE49-F238E27FC236}">
                <a16:creationId xmlns:a16="http://schemas.microsoft.com/office/drawing/2014/main" id="{698C0010-4C21-4CD0-9F17-EDBDF8A6C4A3}"/>
              </a:ext>
            </a:extLst>
          </p:cNvPr>
          <p:cNvSpPr txBox="1"/>
          <p:nvPr/>
        </p:nvSpPr>
        <p:spPr>
          <a:xfrm>
            <a:off x="4572000" y="1641860"/>
            <a:ext cx="1794466" cy="369332"/>
          </a:xfrm>
          <a:prstGeom prst="rect">
            <a:avLst/>
          </a:prstGeom>
          <a:noFill/>
        </p:spPr>
        <p:txBody>
          <a:bodyPr wrap="none" rtlCol="0">
            <a:spAutoFit/>
          </a:bodyPr>
          <a:lstStyle/>
          <a:p>
            <a:r>
              <a:rPr lang="en-IN" dirty="0"/>
              <a:t>Per Capita GDP</a:t>
            </a:r>
          </a:p>
        </p:txBody>
      </p:sp>
      <p:pic>
        <p:nvPicPr>
          <p:cNvPr id="14" name="Picture 13" descr="A close-up of a window&#10;&#10;Description automatically generated with medium confidence">
            <a:extLst>
              <a:ext uri="{FF2B5EF4-FFF2-40B4-BE49-F238E27FC236}">
                <a16:creationId xmlns:a16="http://schemas.microsoft.com/office/drawing/2014/main" id="{0326E3A7-80A1-4F95-81D0-AA7E52163ADB}"/>
              </a:ext>
            </a:extLst>
          </p:cNvPr>
          <p:cNvPicPr>
            <a:picLocks noChangeAspect="1"/>
          </p:cNvPicPr>
          <p:nvPr/>
        </p:nvPicPr>
        <p:blipFill rotWithShape="1">
          <a:blip r:embed="rId3">
            <a:extLst>
              <a:ext uri="{28A0092B-C50C-407E-A947-70E740481C1C}">
                <a14:useLocalDpi xmlns:a14="http://schemas.microsoft.com/office/drawing/2010/main" val="0"/>
              </a:ext>
            </a:extLst>
          </a:blip>
          <a:srcRect t="73800"/>
          <a:stretch/>
        </p:blipFill>
        <p:spPr>
          <a:xfrm>
            <a:off x="2267744" y="2257259"/>
            <a:ext cx="6578517" cy="1604267"/>
          </a:xfrm>
          <a:prstGeom prst="rect">
            <a:avLst/>
          </a:prstGeom>
        </p:spPr>
      </p:pic>
      <p:sp>
        <p:nvSpPr>
          <p:cNvPr id="3" name="TextBox 2">
            <a:extLst>
              <a:ext uri="{FF2B5EF4-FFF2-40B4-BE49-F238E27FC236}">
                <a16:creationId xmlns:a16="http://schemas.microsoft.com/office/drawing/2014/main" id="{C249EBF2-DE98-4A9B-9D33-CD9FBCA1B3CB}"/>
              </a:ext>
            </a:extLst>
          </p:cNvPr>
          <p:cNvSpPr txBox="1"/>
          <p:nvPr/>
        </p:nvSpPr>
        <p:spPr>
          <a:xfrm>
            <a:off x="2123728" y="4156075"/>
            <a:ext cx="3456384" cy="369332"/>
          </a:xfrm>
          <a:prstGeom prst="rect">
            <a:avLst/>
          </a:prstGeom>
          <a:noFill/>
        </p:spPr>
        <p:txBody>
          <a:bodyPr wrap="square" rtlCol="0">
            <a:spAutoFit/>
          </a:bodyPr>
          <a:lstStyle/>
          <a:p>
            <a:pPr marL="285750" indent="-285750" latinLnBrk="0">
              <a:buFont typeface="Arial" panose="020B0604020202020204" pitchFamily="34" charset="0"/>
              <a:buChar char="•"/>
            </a:pPr>
            <a:r>
              <a:rPr lang="en-IN" sz="1800" b="1" dirty="0">
                <a:hlinkClick r:id="rId4"/>
              </a:rPr>
              <a:t>Code</a:t>
            </a:r>
            <a:endParaRPr lang="en-IN" sz="1800" b="1" dirty="0"/>
          </a:p>
        </p:txBody>
      </p:sp>
    </p:spTree>
    <p:extLst>
      <p:ext uri="{BB962C8B-B14F-4D97-AF65-F5344CB8AC3E}">
        <p14:creationId xmlns:p14="http://schemas.microsoft.com/office/powerpoint/2010/main" val="168534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0"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par>
                                <p:cTn id="12" presetID="22" presetClass="entr" presetSubtype="8"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left)">
                                      <p:cBhvr>
                                        <p:cTn id="14" dur="1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22" presetClass="entr" presetSubtype="8"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wipe(left)">
                                      <p:cBhvr>
                                        <p:cTn id="26" dur="1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P spid="7" grpId="0"/>
      <p:bldP spid="12"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BFE2D-07F8-4A3D-BD0C-8C1D965C5A1B}"/>
              </a:ext>
            </a:extLst>
          </p:cNvPr>
          <p:cNvSpPr>
            <a:spLocks noGrp="1"/>
          </p:cNvSpPr>
          <p:nvPr>
            <p:ph type="title" idx="4294967295"/>
          </p:nvPr>
        </p:nvSpPr>
        <p:spPr>
          <a:xfrm>
            <a:off x="0" y="0"/>
            <a:ext cx="9144000" cy="884238"/>
          </a:xfrm>
          <a:prstGeom prst="rect">
            <a:avLst/>
          </a:prstGeom>
        </p:spPr>
        <p:txBody>
          <a:bodyPr/>
          <a:lstStyle/>
          <a:p>
            <a:r>
              <a:rPr lang="en-US" sz="3000" dirty="0">
                <a:solidFill>
                  <a:schemeClr val="bg1"/>
                </a:solidFill>
              </a:rPr>
              <a:t>Policy Suggestions</a:t>
            </a:r>
            <a:endParaRPr lang="en-IN" sz="3000" dirty="0">
              <a:solidFill>
                <a:schemeClr val="bg1"/>
              </a:solidFill>
            </a:endParaRPr>
          </a:p>
        </p:txBody>
      </p:sp>
      <p:sp>
        <p:nvSpPr>
          <p:cNvPr id="4" name="Content Placeholder 3">
            <a:extLst>
              <a:ext uri="{FF2B5EF4-FFF2-40B4-BE49-F238E27FC236}">
                <a16:creationId xmlns:a16="http://schemas.microsoft.com/office/drawing/2014/main" id="{080E802D-BE83-456F-9F03-CF6A38153761}"/>
              </a:ext>
            </a:extLst>
          </p:cNvPr>
          <p:cNvSpPr>
            <a:spLocks noGrp="1"/>
          </p:cNvSpPr>
          <p:nvPr>
            <p:ph idx="4294967295"/>
          </p:nvPr>
        </p:nvSpPr>
        <p:spPr>
          <a:xfrm>
            <a:off x="647700" y="1059582"/>
            <a:ext cx="8496300" cy="3960439"/>
          </a:xfrm>
          <a:prstGeom prst="rect">
            <a:avLst/>
          </a:prstGeom>
        </p:spPr>
        <p:txBody>
          <a:bodyPr/>
          <a:lstStyle/>
          <a:p>
            <a:pPr rtl="0" fontAlgn="base">
              <a:spcBef>
                <a:spcPts val="1200"/>
              </a:spcBef>
              <a:spcAft>
                <a:spcPts val="0"/>
              </a:spcAft>
              <a:buFont typeface="Arial" panose="020B0604020202020204" pitchFamily="34" charset="0"/>
              <a:buChar char="•"/>
            </a:pPr>
            <a:r>
              <a:rPr lang="en-US" sz="1600" b="0" i="0" u="none" strike="noStrike" dirty="0">
                <a:solidFill>
                  <a:schemeClr val="bg1"/>
                </a:solidFill>
                <a:effectLst/>
                <a:latin typeface="Arial" panose="020B0604020202020204" pitchFamily="34" charset="0"/>
              </a:rPr>
              <a:t>The </a:t>
            </a:r>
            <a:r>
              <a:rPr lang="en-US" sz="1600" dirty="0">
                <a:solidFill>
                  <a:schemeClr val="bg1"/>
                </a:solidFill>
                <a:latin typeface="Arial" panose="020B0604020202020204" pitchFamily="34" charset="0"/>
              </a:rPr>
              <a:t>Canadian Government c</a:t>
            </a:r>
            <a:r>
              <a:rPr lang="en-US" sz="1600" b="0" i="0" u="none" strike="noStrike" dirty="0">
                <a:solidFill>
                  <a:schemeClr val="bg1"/>
                </a:solidFill>
                <a:effectLst/>
                <a:latin typeface="Arial" panose="020B0604020202020204" pitchFamily="34" charset="0"/>
              </a:rPr>
              <a:t>an increase the influx of skilled immigrants who can work   as entrepreneurs, investors, and innovators.</a:t>
            </a:r>
          </a:p>
          <a:p>
            <a:pPr rtl="0" fontAlgn="base">
              <a:spcBef>
                <a:spcPts val="1200"/>
              </a:spcBef>
              <a:spcAft>
                <a:spcPts val="0"/>
              </a:spcAft>
              <a:buFont typeface="Arial" panose="020B0604020202020204" pitchFamily="34" charset="0"/>
              <a:buChar char="•"/>
            </a:pPr>
            <a:endParaRPr lang="en-US" sz="1600" b="0" i="0" u="none" strike="noStrike" dirty="0">
              <a:solidFill>
                <a:schemeClr val="bg1"/>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600" b="0" i="0" u="none" strike="noStrike" dirty="0">
                <a:solidFill>
                  <a:schemeClr val="bg1"/>
                </a:solidFill>
                <a:effectLst/>
                <a:latin typeface="Arial" panose="020B0604020202020204" pitchFamily="34" charset="0"/>
              </a:rPr>
              <a:t>With a diversified population, they can promote non-native sports.</a:t>
            </a:r>
          </a:p>
          <a:p>
            <a:pPr rtl="0" fontAlgn="base">
              <a:spcBef>
                <a:spcPts val="0"/>
              </a:spcBef>
              <a:spcAft>
                <a:spcPts val="0"/>
              </a:spcAft>
              <a:buFont typeface="Arial" panose="020B0604020202020204" pitchFamily="34" charset="0"/>
              <a:buChar char="•"/>
            </a:pPr>
            <a:endParaRPr lang="en-US" sz="1600" b="0" i="0" u="none" strike="noStrike" dirty="0">
              <a:solidFill>
                <a:schemeClr val="bg1"/>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600" dirty="0">
                <a:solidFill>
                  <a:schemeClr val="bg1"/>
                </a:solidFill>
                <a:latin typeface="Arial" panose="020B0604020202020204" pitchFamily="34" charset="0"/>
              </a:rPr>
              <a:t>They</a:t>
            </a:r>
            <a:r>
              <a:rPr lang="en-US" sz="1600" b="0" i="0" u="none" strike="noStrike" dirty="0">
                <a:solidFill>
                  <a:schemeClr val="bg1"/>
                </a:solidFill>
                <a:effectLst/>
                <a:latin typeface="Arial" panose="020B0604020202020204" pitchFamily="34" charset="0"/>
              </a:rPr>
              <a:t> can provide a portal for businesses to provide information about their requirement of labor and emigrants to display their skills. Such a portal will help the Government in   accepting visas as per the requirement of employers.</a:t>
            </a:r>
          </a:p>
          <a:p>
            <a:pPr rtl="0" fontAlgn="base">
              <a:spcBef>
                <a:spcPts val="0"/>
              </a:spcBef>
              <a:spcAft>
                <a:spcPts val="0"/>
              </a:spcAft>
              <a:buFont typeface="Arial" panose="020B0604020202020204" pitchFamily="34" charset="0"/>
              <a:buChar char="•"/>
            </a:pPr>
            <a:endParaRPr lang="en-US" sz="1600" b="0" i="0" u="none" strike="noStrike" dirty="0">
              <a:solidFill>
                <a:schemeClr val="bg1"/>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en-US" sz="1600" dirty="0">
                <a:solidFill>
                  <a:schemeClr val="bg1"/>
                </a:solidFill>
                <a:latin typeface="Arial" panose="020B0604020202020204" pitchFamily="34" charset="0"/>
              </a:rPr>
              <a:t>They</a:t>
            </a:r>
            <a:r>
              <a:rPr lang="en-US" sz="1600" b="0" i="0" u="none" strike="noStrike" dirty="0">
                <a:solidFill>
                  <a:schemeClr val="bg1"/>
                </a:solidFill>
                <a:effectLst/>
                <a:latin typeface="Arial" panose="020B0604020202020204" pitchFamily="34" charset="0"/>
              </a:rPr>
              <a:t> can develop regional immigration offices with support for different languages apart from English and French.</a:t>
            </a:r>
          </a:p>
          <a:p>
            <a:pPr rtl="0" fontAlgn="base">
              <a:spcBef>
                <a:spcPts val="0"/>
              </a:spcBef>
              <a:spcAft>
                <a:spcPts val="0"/>
              </a:spcAft>
              <a:buFont typeface="Arial" panose="020B0604020202020204" pitchFamily="34" charset="0"/>
              <a:buChar char="•"/>
            </a:pPr>
            <a:endParaRPr lang="en-US" sz="1600" b="0" i="0" u="none" strike="noStrike" dirty="0">
              <a:solidFill>
                <a:schemeClr val="bg1"/>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en-US" sz="1600" dirty="0">
                <a:solidFill>
                  <a:schemeClr val="bg1"/>
                </a:solidFill>
                <a:latin typeface="Arial" panose="020B0604020202020204" pitchFamily="34" charset="0"/>
              </a:rPr>
              <a:t>Canadian </a:t>
            </a:r>
            <a:r>
              <a:rPr lang="en-US" sz="1600" b="0" i="0" u="none" strike="noStrike" dirty="0">
                <a:solidFill>
                  <a:schemeClr val="bg1"/>
                </a:solidFill>
                <a:effectLst/>
                <a:latin typeface="Arial" panose="020B0604020202020204" pitchFamily="34" charset="0"/>
              </a:rPr>
              <a:t>Government can upgrade its health and education infrastructure to support     the influx of immigrants.</a:t>
            </a:r>
          </a:p>
          <a:p>
            <a:endParaRPr lang="en-IN" dirty="0"/>
          </a:p>
        </p:txBody>
      </p:sp>
    </p:spTree>
    <p:extLst>
      <p:ext uri="{BB962C8B-B14F-4D97-AF65-F5344CB8AC3E}">
        <p14:creationId xmlns:p14="http://schemas.microsoft.com/office/powerpoint/2010/main" val="2370199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679AB-FC38-4449-8D40-B7DCF3CB328E}"/>
              </a:ext>
            </a:extLst>
          </p:cNvPr>
          <p:cNvSpPr>
            <a:spLocks noGrp="1"/>
          </p:cNvSpPr>
          <p:nvPr>
            <p:ph type="title"/>
          </p:nvPr>
        </p:nvSpPr>
        <p:spPr>
          <a:xfrm>
            <a:off x="0" y="0"/>
            <a:ext cx="9144000" cy="884466"/>
          </a:xfrm>
        </p:spPr>
        <p:txBody>
          <a:bodyPr/>
          <a:lstStyle/>
          <a:p>
            <a:r>
              <a:rPr lang="en-US" dirty="0"/>
              <a:t>Conclusion </a:t>
            </a:r>
          </a:p>
        </p:txBody>
      </p:sp>
      <p:sp>
        <p:nvSpPr>
          <p:cNvPr id="4" name="Content Placeholder 3">
            <a:extLst>
              <a:ext uri="{FF2B5EF4-FFF2-40B4-BE49-F238E27FC236}">
                <a16:creationId xmlns:a16="http://schemas.microsoft.com/office/drawing/2014/main" id="{91779662-1B9D-4B01-95E9-A6A391F6942E}"/>
              </a:ext>
            </a:extLst>
          </p:cNvPr>
          <p:cNvSpPr>
            <a:spLocks noGrp="1"/>
          </p:cNvSpPr>
          <p:nvPr>
            <p:ph idx="10"/>
          </p:nvPr>
        </p:nvSpPr>
        <p:spPr>
          <a:xfrm>
            <a:off x="0" y="884466"/>
            <a:ext cx="8820472" cy="3098845"/>
          </a:xfrm>
        </p:spPr>
        <p:txBody>
          <a:bodyPr/>
          <a:lstStyle/>
          <a:p>
            <a:pPr marL="285750" indent="-285750">
              <a:buFont typeface="Wingdings" panose="05000000000000000000" pitchFamily="2" charset="2"/>
              <a:buChar char="Ø"/>
            </a:pPr>
            <a:endParaRPr lang="en-US" dirty="0">
              <a:latin typeface="+mn-lt"/>
            </a:endParaRPr>
          </a:p>
          <a:p>
            <a:pPr marL="285750" indent="-285750">
              <a:buFont typeface="Wingdings" panose="05000000000000000000" pitchFamily="2" charset="2"/>
              <a:buChar char="Ø"/>
            </a:pPr>
            <a:endParaRPr lang="en-US" dirty="0">
              <a:latin typeface="+mn-lt"/>
            </a:endParaRPr>
          </a:p>
          <a:p>
            <a:endParaRPr lang="en-US" dirty="0">
              <a:latin typeface="+mn-lt"/>
            </a:endParaRPr>
          </a:p>
          <a:p>
            <a:pPr marL="285750" indent="-285750" fontAlgn="base">
              <a:buFont typeface="Wingdings" panose="05000000000000000000" pitchFamily="2" charset="2"/>
              <a:buChar char="Ø"/>
            </a:pPr>
            <a:r>
              <a:rPr lang="en-US" dirty="0"/>
              <a:t>We used the VAR model with an Impulse response to study the relationship between Immigration,      Unemployment, per capita GDP, and Hourly wage rate.</a:t>
            </a:r>
          </a:p>
          <a:p>
            <a:pPr marL="285750" indent="-285750" fontAlgn="base">
              <a:buFont typeface="Wingdings" panose="05000000000000000000" pitchFamily="2" charset="2"/>
              <a:buChar char="Ø"/>
            </a:pPr>
            <a:endParaRPr lang="en-US" dirty="0"/>
          </a:p>
          <a:p>
            <a:pPr marL="285750" indent="-285750" fontAlgn="base">
              <a:buFont typeface="Wingdings" panose="05000000000000000000" pitchFamily="2" charset="2"/>
              <a:buChar char="Ø"/>
            </a:pPr>
            <a:r>
              <a:rPr lang="en-US" dirty="0"/>
              <a:t>According to our prediction, Unemployment will decrease in the upcoming years, while Per Capita      GDP and Hourly Wage Rate will increase as Net Overseas Migration increases.</a:t>
            </a:r>
          </a:p>
          <a:p>
            <a:pPr marL="285750" indent="-285750" fontAlgn="base">
              <a:buFont typeface="Wingdings" panose="05000000000000000000" pitchFamily="2" charset="2"/>
              <a:buChar char="Ø"/>
            </a:pPr>
            <a:endParaRPr lang="en-US" dirty="0"/>
          </a:p>
          <a:p>
            <a:pPr marL="285750" indent="-285750" fontAlgn="base">
              <a:buFont typeface="Wingdings" panose="05000000000000000000" pitchFamily="2" charset="2"/>
              <a:buChar char="Ø"/>
            </a:pPr>
            <a:r>
              <a:rPr lang="en-US" dirty="0"/>
              <a:t>Our hypothesis was right in predicting the relationship amongst Unemployment, Immigration and        Per Capita GDP but we got a reverse relationship between Immigration and Hourly wage rate.</a:t>
            </a:r>
          </a:p>
          <a:p>
            <a:pPr marL="285750" indent="-285750" fontAlgn="base">
              <a:buFont typeface="Wingdings" panose="05000000000000000000" pitchFamily="2" charset="2"/>
              <a:buChar char="Ø"/>
            </a:pPr>
            <a:endParaRPr lang="en-US" dirty="0"/>
          </a:p>
          <a:p>
            <a:pPr marL="285750" indent="-285750" fontAlgn="base">
              <a:buFont typeface="Wingdings" panose="05000000000000000000" pitchFamily="2" charset="2"/>
              <a:buChar char="Ø"/>
            </a:pPr>
            <a:r>
              <a:rPr lang="en-US" dirty="0"/>
              <a:t>Based on our research we suggested few policies for the Canadian Government for the near future so that they can maximize their economic growth.</a:t>
            </a:r>
          </a:p>
          <a:p>
            <a:pPr marL="285750" indent="-285750" fontAlgn="base">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latin typeface="+mn-lt"/>
            </a:endParaRPr>
          </a:p>
          <a:p>
            <a:endParaRPr lang="en-US" dirty="0">
              <a:latin typeface="+mn-lt"/>
            </a:endParaRPr>
          </a:p>
          <a:p>
            <a:pPr marL="285750" indent="-285750">
              <a:buFont typeface="Wingdings" panose="05000000000000000000" pitchFamily="2" charset="2"/>
              <a:buChar char="Ø"/>
            </a:pPr>
            <a:endParaRPr lang="en-US" dirty="0">
              <a:latin typeface="+mn-lt"/>
            </a:endParaRPr>
          </a:p>
          <a:p>
            <a:endParaRPr lang="en-US" dirty="0"/>
          </a:p>
        </p:txBody>
      </p:sp>
    </p:spTree>
    <p:extLst>
      <p:ext uri="{BB962C8B-B14F-4D97-AF65-F5344CB8AC3E}">
        <p14:creationId xmlns:p14="http://schemas.microsoft.com/office/powerpoint/2010/main" val="325047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 calcmode="lin" valueType="num">
                                      <p:cBhvr additive="base">
                                        <p:cTn id="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 calcmode="lin" valueType="num">
                                      <p:cBhvr additive="base">
                                        <p:cTn id="1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 calcmode="lin" valueType="num">
                                      <p:cBhvr additive="base">
                                        <p:cTn id="1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 calcmode="lin" valueType="num">
                                      <p:cBhvr additive="base">
                                        <p:cTn id="25"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B9CD6-10F0-4588-A2AE-E3EDF5EEE5BB}"/>
              </a:ext>
            </a:extLst>
          </p:cNvPr>
          <p:cNvSpPr>
            <a:spLocks noGrp="1"/>
          </p:cNvSpPr>
          <p:nvPr>
            <p:ph type="title"/>
          </p:nvPr>
        </p:nvSpPr>
        <p:spPr/>
        <p:txBody>
          <a:bodyPr/>
          <a:lstStyle/>
          <a:p>
            <a:r>
              <a:rPr lang="en-US" dirty="0"/>
              <a:t>References</a:t>
            </a:r>
          </a:p>
        </p:txBody>
      </p:sp>
      <p:sp>
        <p:nvSpPr>
          <p:cNvPr id="4" name="Content Placeholder 3">
            <a:extLst>
              <a:ext uri="{FF2B5EF4-FFF2-40B4-BE49-F238E27FC236}">
                <a16:creationId xmlns:a16="http://schemas.microsoft.com/office/drawing/2014/main" id="{6D971B4F-0658-491F-9827-04B7A58636BB}"/>
              </a:ext>
            </a:extLst>
          </p:cNvPr>
          <p:cNvSpPr>
            <a:spLocks noGrp="1"/>
          </p:cNvSpPr>
          <p:nvPr>
            <p:ph idx="10"/>
          </p:nvPr>
        </p:nvSpPr>
        <p:spPr>
          <a:xfrm>
            <a:off x="0" y="884466"/>
            <a:ext cx="8902824" cy="3847525"/>
          </a:xfrm>
        </p:spPr>
        <p:txBody>
          <a:bodyPr/>
          <a:lstStyle/>
          <a:p>
            <a:pPr marL="285750" indent="-285750">
              <a:buFont typeface="Wingdings" panose="05000000000000000000" pitchFamily="2" charset="2"/>
              <a:buChar char="Ø"/>
            </a:pPr>
            <a:r>
              <a:rPr lang="en-IN" b="1" dirty="0">
                <a:effectLst/>
                <a:latin typeface="+mn-lt"/>
                <a:ea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Applied Econometric Time Series by Walter Enders</a:t>
            </a:r>
          </a:p>
          <a:p>
            <a:pPr marL="285750" indent="-285750">
              <a:buFont typeface="Wingdings" panose="05000000000000000000" pitchFamily="2" charset="2"/>
              <a:buChar char="Ø"/>
            </a:pPr>
            <a:endParaRPr lang="en-IN" b="1" dirty="0">
              <a:effectLst/>
              <a:latin typeface="+mn-lt"/>
              <a:ea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endParaRPr>
          </a:p>
          <a:p>
            <a:pPr marL="285750" indent="-285750">
              <a:buFont typeface="Wingdings" panose="05000000000000000000" pitchFamily="2" charset="2"/>
              <a:buChar char="Ø"/>
            </a:pPr>
            <a:r>
              <a:rPr lang="en-IN" b="1" dirty="0">
                <a:effectLst/>
                <a:latin typeface="+mn-lt"/>
                <a:ea typeface="Times New Roman" panose="02020603050405020304" pitchFamily="18" charset="0"/>
                <a:cs typeface="Times New Roman" panose="02020603050405020304" pitchFamily="18" charset="0"/>
                <a:hlinkClick r:id="" action="ppaction://noaction">
                  <a:extLst>
                    <a:ext uri="{A12FA001-AC4F-418D-AE19-62706E023703}">
                      <ahyp:hlinkClr xmlns:ahyp="http://schemas.microsoft.com/office/drawing/2018/hyperlinkcolor" val="tx"/>
                    </a:ext>
                  </a:extLst>
                </a:hlinkClick>
              </a:rPr>
              <a:t>Base Paper</a:t>
            </a:r>
            <a:r>
              <a:rPr lang="en-IN" dirty="0">
                <a:effectLst/>
                <a:latin typeface="+mn-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 Does a change in immigration affect the unemployment rate in host countries? Evidence from Australia (2020) - Mostafa E. </a:t>
            </a:r>
            <a:r>
              <a:rPr lang="en-IN" dirty="0" err="1">
                <a:effectLst/>
                <a:latin typeface="+mn-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AboElsoud</a:t>
            </a:r>
            <a:r>
              <a:rPr lang="en-IN" dirty="0">
                <a:effectLst/>
                <a:latin typeface="+mn-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 Anas </a:t>
            </a:r>
            <a:r>
              <a:rPr lang="en-IN" dirty="0" err="1">
                <a:effectLst/>
                <a:latin typeface="+mn-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AlQudah</a:t>
            </a:r>
            <a:r>
              <a:rPr lang="en-IN" dirty="0">
                <a:effectLst/>
                <a:latin typeface="+mn-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&amp; </a:t>
            </a:r>
            <a:r>
              <a:rPr lang="en-IN" dirty="0" err="1">
                <a:effectLst/>
                <a:latin typeface="+mn-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Eman</a:t>
            </a:r>
            <a:r>
              <a:rPr lang="en-IN" dirty="0">
                <a:effectLst/>
                <a:latin typeface="+mn-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t>
            </a:r>
            <a:r>
              <a:rPr lang="en-IN" dirty="0" err="1">
                <a:effectLst/>
                <a:latin typeface="+mn-lt"/>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Elish</a:t>
            </a:r>
            <a:endParaRPr lang="en-IN" dirty="0">
              <a:effectLst/>
              <a:latin typeface="+mn-lt"/>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effectLst/>
              <a:latin typeface="+mn-lt"/>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effectLst/>
                <a:latin typeface="+mn-lt"/>
                <a:ea typeface="Times New Roman" panose="02020603050405020304" pitchFamily="18" charset="0"/>
                <a:cs typeface="Arial" panose="020B0604020202020204" pitchFamily="34" charset="0"/>
                <a:hlinkClick r:id="rId3">
                  <a:extLst>
                    <a:ext uri="{A12FA001-AC4F-418D-AE19-62706E023703}">
                      <ahyp:hlinkClr xmlns:ahyp="http://schemas.microsoft.com/office/drawing/2018/hyperlinkcolor" val="tx"/>
                    </a:ext>
                  </a:extLst>
                </a:hlinkClick>
              </a:rPr>
              <a:t>United Nations - World Population Prospects Minimum Wages</a:t>
            </a:r>
            <a:endParaRPr lang="en-IN" dirty="0">
              <a:effectLst/>
              <a:latin typeface="+mn-lt"/>
              <a:ea typeface="Times New Roman" panose="02020603050405020304" pitchFamily="18" charset="0"/>
              <a:cs typeface="Arial" panose="020B0604020202020204" pitchFamily="34" charset="0"/>
            </a:endParaRPr>
          </a:p>
          <a:p>
            <a:pPr marL="285750" indent="-285750">
              <a:buFont typeface="Wingdings" panose="05000000000000000000" pitchFamily="2" charset="2"/>
              <a:buChar char="Ø"/>
            </a:pPr>
            <a:endParaRPr lang="en-IN" dirty="0">
              <a:latin typeface="+mn-lt"/>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effectLst/>
                <a:latin typeface="+mn-lt"/>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World Bank Report - Unemployment rate</a:t>
            </a:r>
            <a:endParaRPr lang="en-IN" dirty="0">
              <a:effectLst/>
              <a:latin typeface="+mn-lt"/>
              <a:ea typeface="Times New Roman" panose="02020603050405020304" pitchFamily="18" charset="0"/>
              <a:cs typeface="Arial" panose="020B0604020202020204" pitchFamily="34" charset="0"/>
            </a:endParaRPr>
          </a:p>
          <a:p>
            <a:pPr marL="285750" indent="-285750">
              <a:buFont typeface="Wingdings" panose="05000000000000000000" pitchFamily="2" charset="2"/>
              <a:buChar char="Ø"/>
            </a:pPr>
            <a:endParaRPr lang="en-IN" dirty="0">
              <a:effectLst/>
              <a:latin typeface="+mn-lt"/>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effectLst/>
                <a:latin typeface="+mn-lt"/>
                <a:ea typeface="Times New Roman" panose="02020603050405020304" pitchFamily="18" charset="0"/>
                <a:cs typeface="Arial" panose="020B0604020202020204" pitchFamily="34" charset="0"/>
                <a:hlinkClick r:id="rId5">
                  <a:extLst>
                    <a:ext uri="{A12FA001-AC4F-418D-AE19-62706E023703}">
                      <ahyp:hlinkClr xmlns:ahyp="http://schemas.microsoft.com/office/drawing/2018/hyperlinkcolor" val="tx"/>
                    </a:ext>
                  </a:extLst>
                </a:hlinkClick>
              </a:rPr>
              <a:t>OCED - Hourly Minimum wage rate</a:t>
            </a:r>
            <a:endParaRPr lang="en-IN" dirty="0">
              <a:effectLst/>
              <a:latin typeface="+mn-lt"/>
              <a:ea typeface="Times New Roman" panose="02020603050405020304" pitchFamily="18" charset="0"/>
              <a:cs typeface="Arial" panose="020B0604020202020204" pitchFamily="34" charset="0"/>
            </a:endParaRPr>
          </a:p>
          <a:p>
            <a:pPr marL="285750" indent="-285750">
              <a:buFont typeface="Wingdings" panose="05000000000000000000" pitchFamily="2" charset="2"/>
              <a:buChar char="Ø"/>
            </a:pPr>
            <a:endParaRPr lang="en-IN" dirty="0">
              <a:latin typeface="+mn-lt"/>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effectLst/>
                <a:latin typeface="+mn-lt"/>
                <a:ea typeface="Times New Roman" panose="02020603050405020304" pitchFamily="18" charset="0"/>
                <a:cs typeface="Arial" panose="020B0604020202020204" pitchFamily="34" charset="0"/>
                <a:hlinkClick r:id="rId4">
                  <a:extLst>
                    <a:ext uri="{A12FA001-AC4F-418D-AE19-62706E023703}">
                      <ahyp:hlinkClr xmlns:ahyp="http://schemas.microsoft.com/office/drawing/2018/hyperlinkcolor" val="tx"/>
                    </a:ext>
                  </a:extLst>
                </a:hlinkClick>
              </a:rPr>
              <a:t>World Bank Report - Per Capita GDP </a:t>
            </a:r>
            <a:endParaRPr lang="en-IN" dirty="0">
              <a:effectLst/>
              <a:latin typeface="+mn-lt"/>
              <a:ea typeface="Times New Roman" panose="02020603050405020304" pitchFamily="18" charset="0"/>
              <a:cs typeface="Arial" panose="020B0604020202020204" pitchFamily="34" charset="0"/>
            </a:endParaRPr>
          </a:p>
          <a:p>
            <a:pPr marL="285750" indent="-285750">
              <a:buFont typeface="Wingdings" panose="05000000000000000000" pitchFamily="2" charset="2"/>
              <a:buChar char="Ø"/>
            </a:pPr>
            <a:endParaRPr lang="en-IN" dirty="0">
              <a:effectLst/>
              <a:latin typeface="+mn-lt"/>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effectLst/>
                <a:latin typeface="+mn-lt"/>
                <a:ea typeface="Times New Roman" panose="02020603050405020304" pitchFamily="18" charset="0"/>
                <a:cs typeface="Arial" panose="020B0604020202020204" pitchFamily="34" charset="0"/>
                <a:hlinkClick r:id="rId6">
                  <a:extLst>
                    <a:ext uri="{A12FA001-AC4F-418D-AE19-62706E023703}">
                      <ahyp:hlinkClr xmlns:ahyp="http://schemas.microsoft.com/office/drawing/2018/hyperlinkcolor" val="tx"/>
                    </a:ext>
                  </a:extLst>
                </a:hlinkClick>
              </a:rPr>
              <a:t>Canada Population 1800s to 2020</a:t>
            </a:r>
            <a:endParaRPr lang="en-IN" dirty="0">
              <a:effectLst/>
              <a:latin typeface="+mn-lt"/>
              <a:ea typeface="Times New Roman" panose="02020603050405020304" pitchFamily="18" charset="0"/>
              <a:cs typeface="Arial" panose="020B0604020202020204" pitchFamily="34" charset="0"/>
            </a:endParaRPr>
          </a:p>
          <a:p>
            <a:pPr marL="285750" indent="-285750">
              <a:buFont typeface="Wingdings" panose="05000000000000000000" pitchFamily="2" charset="2"/>
              <a:buChar char="Ø"/>
            </a:pPr>
            <a:endParaRPr lang="en-IN" dirty="0">
              <a:latin typeface="+mn-lt"/>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effectLst/>
                <a:latin typeface="+mn-lt"/>
                <a:ea typeface="Times New Roman" panose="02020603050405020304" pitchFamily="18" charset="0"/>
                <a:cs typeface="Arial" panose="020B0604020202020204" pitchFamily="34" charset="0"/>
                <a:hlinkClick r:id="rId7">
                  <a:extLst>
                    <a:ext uri="{A12FA001-AC4F-418D-AE19-62706E023703}">
                      <ahyp:hlinkClr xmlns:ahyp="http://schemas.microsoft.com/office/drawing/2018/hyperlinkcolor" val="tx"/>
                    </a:ext>
                  </a:extLst>
                </a:hlinkClick>
              </a:rPr>
              <a:t>Error Correction Model</a:t>
            </a:r>
            <a:endParaRPr lang="en-US" dirty="0">
              <a:latin typeface="+mn-lt"/>
            </a:endParaRPr>
          </a:p>
        </p:txBody>
      </p:sp>
    </p:spTree>
    <p:extLst>
      <p:ext uri="{BB962C8B-B14F-4D97-AF65-F5344CB8AC3E}">
        <p14:creationId xmlns:p14="http://schemas.microsoft.com/office/powerpoint/2010/main" val="2310487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EB314-6C41-4815-882E-C769E3275655}"/>
              </a:ext>
            </a:extLst>
          </p:cNvPr>
          <p:cNvSpPr>
            <a:spLocks noGrp="1"/>
          </p:cNvSpPr>
          <p:nvPr>
            <p:ph type="title"/>
          </p:nvPr>
        </p:nvSpPr>
        <p:spPr>
          <a:xfrm>
            <a:off x="3203848" y="1995686"/>
            <a:ext cx="2987824" cy="884466"/>
          </a:xfrm>
        </p:spPr>
        <p:txBody>
          <a:bodyPr/>
          <a:lstStyle/>
          <a:p>
            <a:r>
              <a:rPr lang="en-IN" dirty="0"/>
              <a:t>Thank You!</a:t>
            </a:r>
          </a:p>
        </p:txBody>
      </p:sp>
    </p:spTree>
    <p:extLst>
      <p:ext uri="{BB962C8B-B14F-4D97-AF65-F5344CB8AC3E}">
        <p14:creationId xmlns:p14="http://schemas.microsoft.com/office/powerpoint/2010/main" val="67584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07505" y="699543"/>
            <a:ext cx="8928992" cy="4342016"/>
          </a:xfrm>
        </p:spPr>
        <p:txBody>
          <a:bodyPr anchor="ctr"/>
          <a:lstStyle/>
          <a:p>
            <a:pPr marL="285743" indent="-285743" algn="just">
              <a:buFont typeface="Wingdings" panose="05000000000000000000" pitchFamily="2" charset="2"/>
              <a:buChar char="Ø"/>
            </a:pPr>
            <a:r>
              <a:rPr lang="en-IN" sz="1600" dirty="0">
                <a:latin typeface="Cambria" panose="02040503050406030204" pitchFamily="18" charset="0"/>
                <a:ea typeface="Cambria" panose="02040503050406030204" pitchFamily="18" charset="0"/>
                <a:cs typeface="Times New Roman" panose="02020603050405020304" pitchFamily="18" charset="0"/>
              </a:rPr>
              <a:t>Introduction</a:t>
            </a:r>
          </a:p>
          <a:p>
            <a:pPr marL="285743" indent="-285743" algn="just">
              <a:buFont typeface="Wingdings" panose="05000000000000000000" pitchFamily="2" charset="2"/>
              <a:buChar char="Ø"/>
            </a:pPr>
            <a:r>
              <a:rPr lang="en-IN" sz="1600" dirty="0">
                <a:latin typeface="Cambria" panose="02040503050406030204" pitchFamily="18" charset="0"/>
                <a:ea typeface="Cambria" panose="02040503050406030204" pitchFamily="18" charset="0"/>
                <a:cs typeface="Times New Roman" panose="02020603050405020304" pitchFamily="18" charset="0"/>
              </a:rPr>
              <a:t>Objectives</a:t>
            </a:r>
          </a:p>
          <a:p>
            <a:pPr marL="285743" indent="-285743" algn="just">
              <a:buFont typeface="Wingdings" panose="05000000000000000000" pitchFamily="2" charset="2"/>
              <a:buChar char="Ø"/>
            </a:pPr>
            <a:r>
              <a:rPr lang="en-IN" sz="1600" dirty="0">
                <a:latin typeface="Cambria" panose="02040503050406030204" pitchFamily="18" charset="0"/>
                <a:ea typeface="Cambria" panose="02040503050406030204" pitchFamily="18" charset="0"/>
                <a:cs typeface="Times New Roman" panose="02020603050405020304" pitchFamily="18" charset="0"/>
              </a:rPr>
              <a:t>Hypothesis</a:t>
            </a:r>
          </a:p>
          <a:p>
            <a:pPr marL="285743" indent="-285743" algn="just">
              <a:buFont typeface="Wingdings" panose="05000000000000000000" pitchFamily="2" charset="2"/>
              <a:buChar char="Ø"/>
            </a:pPr>
            <a:r>
              <a:rPr lang="en-IN" sz="1600" dirty="0">
                <a:latin typeface="Cambria" panose="02040503050406030204" pitchFamily="18" charset="0"/>
                <a:ea typeface="Cambria" panose="02040503050406030204" pitchFamily="18" charset="0"/>
                <a:cs typeface="Times New Roman" panose="02020603050405020304" pitchFamily="18" charset="0"/>
              </a:rPr>
              <a:t>Finding order of Integration</a:t>
            </a:r>
          </a:p>
          <a:p>
            <a:pPr marL="285743" indent="-285743" algn="just">
              <a:buFont typeface="Wingdings" panose="05000000000000000000" pitchFamily="2" charset="2"/>
              <a:buChar char="Ø"/>
            </a:pPr>
            <a:r>
              <a:rPr lang="en-IN" sz="1600" dirty="0">
                <a:latin typeface="Cambria" panose="02040503050406030204" pitchFamily="18" charset="0"/>
                <a:ea typeface="Cambria" panose="02040503050406030204" pitchFamily="18" charset="0"/>
                <a:cs typeface="Times New Roman" panose="02020603050405020304" pitchFamily="18" charset="0"/>
              </a:rPr>
              <a:t>VAR model</a:t>
            </a:r>
          </a:p>
          <a:p>
            <a:pPr marL="285743" indent="-285743" algn="just">
              <a:buFont typeface="Wingdings" panose="05000000000000000000" pitchFamily="2" charset="2"/>
              <a:buChar char="Ø"/>
            </a:pPr>
            <a:r>
              <a:rPr lang="en-IN" sz="1600" dirty="0">
                <a:latin typeface="Cambria" panose="02040503050406030204" pitchFamily="18" charset="0"/>
                <a:ea typeface="Cambria" panose="02040503050406030204" pitchFamily="18" charset="0"/>
                <a:cs typeface="Times New Roman" panose="02020603050405020304" pitchFamily="18" charset="0"/>
              </a:rPr>
              <a:t>Impulse response</a:t>
            </a:r>
          </a:p>
          <a:p>
            <a:pPr marL="285743" indent="-285743" algn="just">
              <a:buFont typeface="Wingdings" panose="05000000000000000000" pitchFamily="2" charset="2"/>
              <a:buChar char="Ø"/>
            </a:pPr>
            <a:r>
              <a:rPr lang="en-IN" sz="1600" dirty="0">
                <a:latin typeface="Cambria" panose="02040503050406030204" pitchFamily="18" charset="0"/>
                <a:ea typeface="Cambria" panose="02040503050406030204" pitchFamily="18" charset="0"/>
                <a:cs typeface="Times New Roman" panose="02020603050405020304" pitchFamily="18" charset="0"/>
              </a:rPr>
              <a:t>Model Equations</a:t>
            </a:r>
          </a:p>
          <a:p>
            <a:pPr marL="285743" indent="-285743" algn="just">
              <a:buFont typeface="Wingdings" panose="05000000000000000000" pitchFamily="2" charset="2"/>
              <a:buChar char="Ø"/>
            </a:pPr>
            <a:r>
              <a:rPr lang="en-IN" sz="1600" dirty="0">
                <a:latin typeface="Cambria" panose="02040503050406030204" pitchFamily="18" charset="0"/>
                <a:ea typeface="Cambria" panose="02040503050406030204" pitchFamily="18" charset="0"/>
                <a:cs typeface="Times New Roman" panose="02020603050405020304" pitchFamily="18" charset="0"/>
              </a:rPr>
              <a:t>Analysis</a:t>
            </a:r>
          </a:p>
          <a:p>
            <a:pPr marL="285743" indent="-285743" algn="just">
              <a:buFont typeface="Wingdings" panose="05000000000000000000" pitchFamily="2" charset="2"/>
              <a:buChar char="Ø"/>
            </a:pPr>
            <a:r>
              <a:rPr lang="en-IN" sz="1600" dirty="0">
                <a:latin typeface="Cambria" panose="02040503050406030204" pitchFamily="18" charset="0"/>
                <a:ea typeface="Cambria" panose="02040503050406030204" pitchFamily="18" charset="0"/>
                <a:cs typeface="Times New Roman" panose="02020603050405020304" pitchFamily="18" charset="0"/>
              </a:rPr>
              <a:t>The outcome of our Research</a:t>
            </a:r>
          </a:p>
          <a:p>
            <a:pPr marL="285743" indent="-285743" algn="just">
              <a:buFont typeface="Wingdings" panose="05000000000000000000" pitchFamily="2" charset="2"/>
              <a:buChar char="Ø"/>
            </a:pPr>
            <a:r>
              <a:rPr lang="en-IN" sz="1600" dirty="0">
                <a:latin typeface="Cambria" panose="02040503050406030204" pitchFamily="18" charset="0"/>
                <a:ea typeface="Cambria" panose="02040503050406030204" pitchFamily="18" charset="0"/>
                <a:cs typeface="Times New Roman" panose="02020603050405020304" pitchFamily="18" charset="0"/>
              </a:rPr>
              <a:t>Policy suggestions</a:t>
            </a:r>
          </a:p>
          <a:p>
            <a:pPr marL="285743" indent="-285743" algn="just">
              <a:buFont typeface="Wingdings" panose="05000000000000000000" pitchFamily="2" charset="2"/>
              <a:buChar char="Ø"/>
            </a:pPr>
            <a:r>
              <a:rPr lang="en-IN" sz="1600" dirty="0">
                <a:latin typeface="Cambria" panose="02040503050406030204" pitchFamily="18" charset="0"/>
                <a:ea typeface="Cambria" panose="02040503050406030204" pitchFamily="18" charset="0"/>
                <a:cs typeface="Times New Roman" panose="02020603050405020304" pitchFamily="18" charset="0"/>
              </a:rPr>
              <a:t>Conclusion</a:t>
            </a:r>
          </a:p>
          <a:p>
            <a:pPr marL="285743" indent="-285743" algn="just">
              <a:buFont typeface="Wingdings" panose="05000000000000000000" pitchFamily="2" charset="2"/>
              <a:buChar char="Ø"/>
            </a:pPr>
            <a:r>
              <a:rPr lang="en-IN" sz="1600" dirty="0">
                <a:latin typeface="Cambria" panose="02040503050406030204" pitchFamily="18" charset="0"/>
                <a:ea typeface="Cambria" panose="02040503050406030204" pitchFamily="18" charset="0"/>
                <a:cs typeface="Times New Roman" panose="02020603050405020304" pitchFamily="18" charset="0"/>
              </a:rPr>
              <a:t>References</a:t>
            </a:r>
          </a:p>
          <a:p>
            <a:pPr marL="285743" indent="-285743" algn="just">
              <a:buFont typeface="Wingdings" panose="05000000000000000000" pitchFamily="2" charset="2"/>
              <a:buChar char="Ø"/>
            </a:pPr>
            <a:endParaRPr lang="en-IN" sz="1600" dirty="0">
              <a:latin typeface="Cambria" panose="02040503050406030204" pitchFamily="18" charset="0"/>
              <a:ea typeface="Times New Roman" panose="02020603050405020304" pitchFamily="18" charset="0"/>
            </a:endParaRPr>
          </a:p>
        </p:txBody>
      </p:sp>
      <p:sp>
        <p:nvSpPr>
          <p:cNvPr id="3" name="Title 2"/>
          <p:cNvSpPr>
            <a:spLocks noGrp="1"/>
          </p:cNvSpPr>
          <p:nvPr>
            <p:ph type="title"/>
          </p:nvPr>
        </p:nvSpPr>
        <p:spPr/>
        <p:txBody>
          <a:bodyPr/>
          <a:lstStyle/>
          <a:p>
            <a:r>
              <a:rPr lang="en-US" dirty="0"/>
              <a:t> Overview</a:t>
            </a:r>
          </a:p>
        </p:txBody>
      </p:sp>
    </p:spTree>
    <p:extLst>
      <p:ext uri="{BB962C8B-B14F-4D97-AF65-F5344CB8AC3E}">
        <p14:creationId xmlns:p14="http://schemas.microsoft.com/office/powerpoint/2010/main" val="4271593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08520" y="937102"/>
            <a:ext cx="9252520" cy="4176464"/>
          </a:xfrm>
        </p:spPr>
        <p:txBody>
          <a:bodyPr anchor="ctr"/>
          <a:lstStyle/>
          <a:p>
            <a:pPr marL="285743" indent="-285743">
              <a:buFont typeface="Wingdings" panose="05000000000000000000" pitchFamily="2" charset="2"/>
              <a:buChar char="Ø"/>
            </a:pPr>
            <a:r>
              <a:rPr lang="en-IN" sz="1600" dirty="0">
                <a:latin typeface="Cambria" panose="02040503050406030204" pitchFamily="18" charset="0"/>
                <a:ea typeface="Times New Roman" panose="02020603050405020304" pitchFamily="18" charset="0"/>
              </a:rPr>
              <a:t>The question of the economic impact on immigration has been addressed widely in Economics. </a:t>
            </a:r>
          </a:p>
          <a:p>
            <a:pPr marL="285743" indent="-285743">
              <a:buFont typeface="Wingdings" panose="05000000000000000000" pitchFamily="2" charset="2"/>
              <a:buChar char="Ø"/>
            </a:pPr>
            <a:r>
              <a:rPr lang="en-IN" sz="1600" dirty="0">
                <a:latin typeface="Cambria" panose="02040503050406030204" pitchFamily="18" charset="0"/>
                <a:ea typeface="Times New Roman" panose="02020603050405020304" pitchFamily="18" charset="0"/>
              </a:rPr>
              <a:t>The economic impact of immigration varies by time and place, and it can be beneficial or harmful as well.</a:t>
            </a:r>
          </a:p>
          <a:p>
            <a:pPr marL="285743" indent="-285743">
              <a:buFont typeface="Wingdings" panose="05000000000000000000" pitchFamily="2" charset="2"/>
              <a:buChar char="Ø"/>
            </a:pPr>
            <a:r>
              <a:rPr lang="en-US" sz="1600" dirty="0">
                <a:latin typeface="Cambria" panose="02040503050406030204" pitchFamily="18" charset="0"/>
                <a:ea typeface="Cambria" panose="02040503050406030204" pitchFamily="18" charset="0"/>
              </a:rPr>
              <a:t>Immigration has short-term and long-term impacts.</a:t>
            </a:r>
            <a:endParaRPr lang="en-IN" sz="1600" dirty="0">
              <a:ea typeface="Cambria" panose="02040503050406030204" pitchFamily="18" charset="0"/>
            </a:endParaRPr>
          </a:p>
          <a:p>
            <a:pPr marL="1028675" lvl="1"/>
            <a:r>
              <a:rPr lang="en-US" sz="1600" dirty="0">
                <a:solidFill>
                  <a:schemeClr val="accent6">
                    <a:lumMod val="60000"/>
                    <a:lumOff val="40000"/>
                  </a:schemeClr>
                </a:solidFill>
                <a:latin typeface="Cambria" panose="02040503050406030204" pitchFamily="18" charset="0"/>
                <a:ea typeface="Cambria" panose="02040503050406030204" pitchFamily="18" charset="0"/>
              </a:rPr>
              <a:t>In the short-term, immigration affects employment/unemployment</a:t>
            </a:r>
          </a:p>
          <a:p>
            <a:pPr marL="914378" lvl="1" indent="-171446"/>
            <a:r>
              <a:rPr lang="en-US" sz="1600" dirty="0">
                <a:solidFill>
                  <a:schemeClr val="accent6">
                    <a:lumMod val="60000"/>
                    <a:lumOff val="40000"/>
                  </a:schemeClr>
                </a:solidFill>
                <a:latin typeface="Cambria" panose="02040503050406030204" pitchFamily="18" charset="0"/>
                <a:ea typeface="Cambria" panose="02040503050406030204" pitchFamily="18" charset="0"/>
              </a:rPr>
              <a:t>  In the long term, </a:t>
            </a:r>
            <a:r>
              <a:rPr lang="en-US" sz="1600" dirty="0" err="1">
                <a:solidFill>
                  <a:schemeClr val="accent6">
                    <a:lumMod val="60000"/>
                    <a:lumOff val="40000"/>
                  </a:schemeClr>
                </a:solidFill>
                <a:latin typeface="Cambria" panose="02040503050406030204" pitchFamily="18" charset="0"/>
                <a:ea typeface="Cambria" panose="02040503050406030204" pitchFamily="18" charset="0"/>
              </a:rPr>
              <a:t>imigration</a:t>
            </a:r>
            <a:r>
              <a:rPr lang="en-US" sz="1600" dirty="0">
                <a:solidFill>
                  <a:schemeClr val="accent6">
                    <a:lumMod val="60000"/>
                    <a:lumOff val="40000"/>
                  </a:schemeClr>
                </a:solidFill>
                <a:latin typeface="Cambria" panose="02040503050406030204" pitchFamily="18" charset="0"/>
                <a:ea typeface="Cambria" panose="02040503050406030204" pitchFamily="18" charset="0"/>
              </a:rPr>
              <a:t> affects the structure of the economy (e.g., capital/labor ratio)</a:t>
            </a:r>
            <a:endParaRPr lang="en-IN" sz="1600" dirty="0">
              <a:solidFill>
                <a:schemeClr val="accent6">
                  <a:lumMod val="60000"/>
                  <a:lumOff val="40000"/>
                </a:schemeClr>
              </a:solidFill>
              <a:latin typeface="Cambria" panose="02040503050406030204" pitchFamily="18" charset="0"/>
              <a:ea typeface="Times New Roman" panose="02020603050405020304" pitchFamily="18" charset="0"/>
              <a:cs typeface="Arial" panose="020B0604020202020204" pitchFamily="34" charset="0"/>
            </a:endParaRPr>
          </a:p>
          <a:p>
            <a:pPr marL="285743" indent="-285743">
              <a:buFont typeface="Wingdings" panose="05000000000000000000" pitchFamily="2" charset="2"/>
              <a:buChar char="Ø"/>
            </a:pPr>
            <a:r>
              <a:rPr lang="en-IN" sz="1600" dirty="0">
                <a:latin typeface="Cambria" panose="02040503050406030204" pitchFamily="18" charset="0"/>
                <a:ea typeface="Times New Roman" panose="02020603050405020304" pitchFamily="18" charset="0"/>
              </a:rPr>
              <a:t>As Canada's immigration history is concerned, its population increased from 0.65 million in 1800 to currently 37.7 million, thus clearly indicating the rich immigration history of Canada</a:t>
            </a:r>
            <a:r>
              <a:rPr lang="en-IN" sz="1800" dirty="0">
                <a:latin typeface="Cambria" panose="02040503050406030204" pitchFamily="18" charset="0"/>
                <a:ea typeface="Times New Roman" panose="02020603050405020304" pitchFamily="18" charset="0"/>
              </a:rPr>
              <a:t>.</a:t>
            </a:r>
          </a:p>
          <a:p>
            <a:pPr marL="285743" indent="-285743">
              <a:buFont typeface="Wingdings" panose="05000000000000000000" pitchFamily="2" charset="2"/>
              <a:buChar char="Ø"/>
            </a:pPr>
            <a:r>
              <a:rPr lang="en-IN" sz="1600" dirty="0">
                <a:latin typeface="Cambria" panose="02040503050406030204" pitchFamily="18" charset="0"/>
                <a:ea typeface="Times New Roman" panose="02020603050405020304" pitchFamily="18" charset="0"/>
              </a:rPr>
              <a:t>There are about 300,000 immigrants in Canada each year and many temporary immigrants every year. </a:t>
            </a:r>
            <a:r>
              <a:rPr lang="en-IN" sz="1600" dirty="0">
                <a:latin typeface="Cambria" panose="02040503050406030204" pitchFamily="18" charset="0"/>
                <a:ea typeface="Cambria" panose="02040503050406030204" pitchFamily="18" charset="0"/>
              </a:rPr>
              <a:t>The policies of Canada prefer incoming skilled immigrants. Their immigration policy had a    significant impact on the economy and employment.</a:t>
            </a:r>
          </a:p>
          <a:p>
            <a:pPr marL="285743" indent="-285743">
              <a:buFont typeface="Wingdings" panose="05000000000000000000" pitchFamily="2" charset="2"/>
              <a:buChar char="Ø"/>
            </a:pPr>
            <a:r>
              <a:rPr lang="en-IN" sz="1600" dirty="0">
                <a:latin typeface="Cambria" panose="02040503050406030204" pitchFamily="18" charset="0"/>
                <a:ea typeface="Cambria" panose="02040503050406030204" pitchFamily="18" charset="0"/>
              </a:rPr>
              <a:t>The purpose of our paper is to explore the complexities of unemployment and immigration in       host countries using the immigration and unemployment statistics of Canada. </a:t>
            </a:r>
          </a:p>
          <a:p>
            <a:pPr marL="285743" indent="-285743">
              <a:buFont typeface="Wingdings" panose="05000000000000000000" pitchFamily="2" charset="2"/>
              <a:buChar char="Ø"/>
            </a:pPr>
            <a:endParaRPr lang="en-IN" sz="1600" dirty="0">
              <a:latin typeface="Cambria" panose="02040503050406030204" pitchFamily="18" charset="0"/>
              <a:ea typeface="Cambria" panose="02040503050406030204" pitchFamily="18" charset="0"/>
              <a:cs typeface="Times New Roman" panose="02020603050405020304" pitchFamily="18" charset="0"/>
            </a:endParaRPr>
          </a:p>
          <a:p>
            <a:pPr marL="285743" indent="-285743">
              <a:buFont typeface="Wingdings" panose="05000000000000000000" pitchFamily="2" charset="2"/>
              <a:buChar char="Ø"/>
            </a:pPr>
            <a:endParaRPr lang="en-IN" sz="1600" dirty="0">
              <a:latin typeface="Cambria" panose="02040503050406030204" pitchFamily="18" charset="0"/>
              <a:ea typeface="Times New Roman" panose="02020603050405020304" pitchFamily="18" charset="0"/>
            </a:endParaRPr>
          </a:p>
        </p:txBody>
      </p:sp>
      <p:sp>
        <p:nvSpPr>
          <p:cNvPr id="3" name="Title 2"/>
          <p:cNvSpPr>
            <a:spLocks noGrp="1"/>
          </p:cNvSpPr>
          <p:nvPr>
            <p:ph type="title"/>
          </p:nvPr>
        </p:nvSpPr>
        <p:spPr/>
        <p:txBody>
          <a:bodyPr/>
          <a:lstStyle/>
          <a:p>
            <a:r>
              <a:rPr lang="en-US" dirty="0"/>
              <a:t> Introduction</a:t>
            </a:r>
          </a:p>
        </p:txBody>
      </p:sp>
    </p:spTree>
    <p:extLst>
      <p:ext uri="{BB962C8B-B14F-4D97-AF65-F5344CB8AC3E}">
        <p14:creationId xmlns:p14="http://schemas.microsoft.com/office/powerpoint/2010/main" val="209059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0"/>
          </p:nvPr>
        </p:nvSpPr>
        <p:spPr>
          <a:xfrm>
            <a:off x="107505" y="699543"/>
            <a:ext cx="8928992" cy="4342016"/>
          </a:xfrm>
        </p:spPr>
        <p:txBody>
          <a:bodyPr anchor="t"/>
          <a:lstStyle/>
          <a:p>
            <a:pPr marL="285743" indent="-285743" algn="just">
              <a:buFont typeface="Wingdings" panose="05000000000000000000" pitchFamily="2" charset="2"/>
              <a:buChar char="Ø"/>
            </a:pPr>
            <a:r>
              <a:rPr lang="en-IN" sz="1500" dirty="0">
                <a:latin typeface="Cambria" panose="02040503050406030204" pitchFamily="18" charset="0"/>
                <a:ea typeface="Cambria" panose="02040503050406030204" pitchFamily="18" charset="0"/>
              </a:rPr>
              <a:t>The purpose of our paper is to explore the complexities of unemployment and immigration in host countries using the immigration and unemployment statistics of Canada.</a:t>
            </a:r>
          </a:p>
          <a:p>
            <a:pPr marL="285743" indent="-285743" algn="just">
              <a:buFont typeface="Wingdings" panose="05000000000000000000" pitchFamily="2" charset="2"/>
              <a:buChar char="Ø"/>
            </a:pPr>
            <a:endParaRPr lang="en-US" sz="1500" dirty="0">
              <a:latin typeface="Cambria" panose="02040503050406030204" pitchFamily="18" charset="0"/>
              <a:ea typeface="Cambria" panose="02040503050406030204" pitchFamily="18" charset="0"/>
            </a:endParaRPr>
          </a:p>
          <a:p>
            <a:pPr marL="285743" indent="-285743" algn="just">
              <a:buFont typeface="Wingdings" panose="05000000000000000000" pitchFamily="2" charset="2"/>
              <a:buChar char="Ø"/>
            </a:pPr>
            <a:r>
              <a:rPr lang="en-US" sz="1500" dirty="0">
                <a:latin typeface="Cambria" panose="02040503050406030204" pitchFamily="18" charset="0"/>
                <a:ea typeface="Cambria" panose="02040503050406030204" pitchFamily="18" charset="0"/>
              </a:rPr>
              <a:t>The aim of this study is to produce reliable results that enhance our understanding of the casual relationship and the impact of immigration on the </a:t>
            </a:r>
            <a:r>
              <a:rPr lang="en-US" sz="1500" dirty="0" err="1">
                <a:latin typeface="Cambria" panose="02040503050406030204" pitchFamily="18" charset="0"/>
                <a:ea typeface="Cambria" panose="02040503050406030204" pitchFamily="18" charset="0"/>
              </a:rPr>
              <a:t>labour</a:t>
            </a:r>
            <a:r>
              <a:rPr lang="en-US" sz="1500" dirty="0">
                <a:latin typeface="Cambria" panose="02040503050406030204" pitchFamily="18" charset="0"/>
                <a:ea typeface="Cambria" panose="02040503050406030204" pitchFamily="18" charset="0"/>
              </a:rPr>
              <a:t> market in Canada through an econometric analysis based on a general macroeconomic model framework.</a:t>
            </a:r>
          </a:p>
          <a:p>
            <a:pPr marL="285743" indent="-285743" algn="just">
              <a:buFont typeface="Wingdings" panose="05000000000000000000" pitchFamily="2" charset="2"/>
              <a:buChar char="Ø"/>
            </a:pPr>
            <a:r>
              <a:rPr lang="en-US" sz="1500" dirty="0">
                <a:latin typeface="Cambria" panose="02040503050406030204" pitchFamily="18" charset="0"/>
                <a:ea typeface="Cambria" panose="02040503050406030204" pitchFamily="18" charset="0"/>
              </a:rPr>
              <a:t>For this purpose, we adopt the use of a Vector </a:t>
            </a:r>
            <a:r>
              <a:rPr lang="en-US" sz="1500" dirty="0" err="1">
                <a:latin typeface="Cambria" panose="02040503050406030204" pitchFamily="18" charset="0"/>
                <a:ea typeface="Cambria" panose="02040503050406030204" pitchFamily="18" charset="0"/>
              </a:rPr>
              <a:t>AutoRegression</a:t>
            </a:r>
            <a:r>
              <a:rPr lang="en-US" sz="1500" dirty="0">
                <a:latin typeface="Cambria" panose="02040503050406030204" pitchFamily="18" charset="0"/>
                <a:ea typeface="Cambria" panose="02040503050406030204" pitchFamily="18" charset="0"/>
              </a:rPr>
              <a:t> Model(VAR) and Impulse Response to examine the dynamic interaction the selected variables used in the study.</a:t>
            </a:r>
          </a:p>
          <a:p>
            <a:pPr marL="285743" indent="-285743" algn="just">
              <a:buFont typeface="Wingdings" panose="05000000000000000000" pitchFamily="2" charset="2"/>
              <a:buChar char="Ø"/>
            </a:pPr>
            <a:endParaRPr lang="en-IN" sz="1500" dirty="0">
              <a:latin typeface="Cambria" panose="02040503050406030204" pitchFamily="18" charset="0"/>
              <a:ea typeface="Cambria" panose="02040503050406030204" pitchFamily="18" charset="0"/>
            </a:endParaRPr>
          </a:p>
          <a:p>
            <a:pPr marL="285743" indent="-285743" algn="just">
              <a:buFont typeface="Wingdings" panose="05000000000000000000" pitchFamily="2" charset="2"/>
              <a:buChar char="Ø"/>
            </a:pPr>
            <a:endParaRPr lang="en-IN" sz="1600" dirty="0">
              <a:latin typeface="Cambria" panose="02040503050406030204" pitchFamily="18" charset="0"/>
              <a:ea typeface="Cambria" panose="02040503050406030204" pitchFamily="18" charset="0"/>
              <a:cs typeface="Times New Roman" panose="02020603050405020304" pitchFamily="18" charset="0"/>
            </a:endParaRPr>
          </a:p>
          <a:p>
            <a:pPr marL="285743" indent="-285743" algn="just">
              <a:buFont typeface="Wingdings" panose="05000000000000000000" pitchFamily="2" charset="2"/>
              <a:buChar char="Ø"/>
            </a:pPr>
            <a:endParaRPr lang="en-IN" sz="1600" dirty="0">
              <a:latin typeface="Cambria" panose="02040503050406030204" pitchFamily="18" charset="0"/>
              <a:ea typeface="Times New Roman" panose="02020603050405020304" pitchFamily="18" charset="0"/>
            </a:endParaRPr>
          </a:p>
        </p:txBody>
      </p:sp>
      <p:sp>
        <p:nvSpPr>
          <p:cNvPr id="3" name="Title 2"/>
          <p:cNvSpPr>
            <a:spLocks noGrp="1"/>
          </p:cNvSpPr>
          <p:nvPr>
            <p:ph type="title"/>
          </p:nvPr>
        </p:nvSpPr>
        <p:spPr/>
        <p:txBody>
          <a:bodyPr/>
          <a:lstStyle/>
          <a:p>
            <a:r>
              <a:rPr lang="en-US"/>
              <a:t> Introduction</a:t>
            </a:r>
            <a:endParaRPr lang="en-US" dirty="0"/>
          </a:p>
        </p:txBody>
      </p:sp>
      <p:pic>
        <p:nvPicPr>
          <p:cNvPr id="4" name="Picture 3">
            <a:extLst>
              <a:ext uri="{FF2B5EF4-FFF2-40B4-BE49-F238E27FC236}">
                <a16:creationId xmlns:a16="http://schemas.microsoft.com/office/drawing/2014/main" id="{934BDEA0-8E0E-4409-8DB3-F7A8B2AD1525}"/>
              </a:ext>
            </a:extLst>
          </p:cNvPr>
          <p:cNvPicPr>
            <a:picLocks noChangeAspect="1"/>
          </p:cNvPicPr>
          <p:nvPr/>
        </p:nvPicPr>
        <p:blipFill>
          <a:blip r:embed="rId2"/>
          <a:stretch>
            <a:fillRect/>
          </a:stretch>
        </p:blipFill>
        <p:spPr>
          <a:xfrm>
            <a:off x="2072216" y="2795954"/>
            <a:ext cx="4337377" cy="21358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81356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Objectives</a:t>
            </a:r>
            <a:endParaRPr lang="ko-KR" altLang="en-US" dirty="0"/>
          </a:p>
        </p:txBody>
      </p:sp>
      <p:sp>
        <p:nvSpPr>
          <p:cNvPr id="2" name="Content Placeholder 1"/>
          <p:cNvSpPr>
            <a:spLocks noGrp="1"/>
          </p:cNvSpPr>
          <p:nvPr>
            <p:ph idx="1"/>
          </p:nvPr>
        </p:nvSpPr>
        <p:spPr/>
        <p:txBody>
          <a:bodyPr/>
          <a:lstStyle/>
          <a:p>
            <a:pPr lvl="0"/>
            <a:r>
              <a:rPr lang="en-US" altLang="ko-KR" b="1" dirty="0"/>
              <a:t>The Initial Scenario</a:t>
            </a:r>
            <a:endParaRPr lang="en-US" b="1" dirty="0"/>
          </a:p>
        </p:txBody>
      </p:sp>
      <p:sp>
        <p:nvSpPr>
          <p:cNvPr id="5" name="Content Placeholder 4"/>
          <p:cNvSpPr>
            <a:spLocks noGrp="1"/>
          </p:cNvSpPr>
          <p:nvPr>
            <p:ph idx="10"/>
          </p:nvPr>
        </p:nvSpPr>
        <p:spPr>
          <a:xfrm>
            <a:off x="1990056" y="1664245"/>
            <a:ext cx="6974432" cy="2995737"/>
          </a:xfrm>
        </p:spPr>
        <p:txBody>
          <a:bodyPr/>
          <a:lstStyle/>
          <a:p>
            <a:pPr marL="285750" indent="-285750" algn="just">
              <a:buFont typeface="Arial" panose="020B0604020202020204" pitchFamily="34" charset="0"/>
              <a:buChar char="•"/>
            </a:pPr>
            <a:r>
              <a:rPr lang="en-IN" dirty="0">
                <a:solidFill>
                  <a:srgbClr val="000000"/>
                </a:solidFill>
                <a:effectLst/>
                <a:ea typeface="Times New Roman" panose="02020603050405020304" pitchFamily="18" charset="0"/>
              </a:rPr>
              <a:t>Canada, one of the highest immigrant friendly countries witnesses a high influx and outflux of population every year which affects various factors related to th</a:t>
            </a:r>
            <a:r>
              <a:rPr lang="en-IN" dirty="0">
                <a:solidFill>
                  <a:srgbClr val="000000"/>
                </a:solidFill>
                <a:ea typeface="Times New Roman" panose="02020603050405020304" pitchFamily="18" charset="0"/>
              </a:rPr>
              <a:t>e living conditions of the nation.</a:t>
            </a:r>
            <a:endParaRPr lang="en-IN" dirty="0">
              <a:solidFill>
                <a:srgbClr val="000000"/>
              </a:solidFill>
              <a:effectLst/>
              <a:ea typeface="Times New Roman" panose="02020603050405020304" pitchFamily="18" charset="0"/>
            </a:endParaRPr>
          </a:p>
          <a:p>
            <a:endParaRPr lang="en-US" altLang="ko-KR" sz="1100" dirty="0"/>
          </a:p>
          <a:p>
            <a:pPr marL="285750" indent="-285750">
              <a:buFont typeface="Arial" panose="020B0604020202020204" pitchFamily="34" charset="0"/>
              <a:buChar char="•"/>
            </a:pPr>
            <a:r>
              <a:rPr lang="en-US" altLang="ko-KR" dirty="0">
                <a:latin typeface="Arial" pitchFamily="34" charset="0"/>
                <a:cs typeface="Arial" pitchFamily="34" charset="0"/>
              </a:rPr>
              <a:t>The 3 major areas of impact are</a:t>
            </a:r>
          </a:p>
          <a:p>
            <a:endParaRPr lang="en-US" altLang="ko-KR" dirty="0">
              <a:latin typeface="Arial" pitchFamily="34" charset="0"/>
              <a:cs typeface="Arial" pitchFamily="34" charset="0"/>
            </a:endParaRPr>
          </a:p>
        </p:txBody>
      </p:sp>
      <p:pic>
        <p:nvPicPr>
          <p:cNvPr id="6" name="Picture 5" descr="Logo&#10;&#10;Description automatically generated with medium confidence">
            <a:extLst>
              <a:ext uri="{FF2B5EF4-FFF2-40B4-BE49-F238E27FC236}">
                <a16:creationId xmlns:a16="http://schemas.microsoft.com/office/drawing/2014/main" id="{C24666A6-8B3A-4332-B22B-2F14A7DAFA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7146" y="3176648"/>
            <a:ext cx="1835696" cy="10279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ectangle 6">
            <a:extLst>
              <a:ext uri="{FF2B5EF4-FFF2-40B4-BE49-F238E27FC236}">
                <a16:creationId xmlns:a16="http://schemas.microsoft.com/office/drawing/2014/main" id="{3B29DEF8-5CDC-41DA-8A45-DA1D2716260D}"/>
              </a:ext>
            </a:extLst>
          </p:cNvPr>
          <p:cNvSpPr/>
          <p:nvPr/>
        </p:nvSpPr>
        <p:spPr>
          <a:xfrm>
            <a:off x="738486" y="4217977"/>
            <a:ext cx="5573016" cy="369332"/>
          </a:xfrm>
          <a:prstGeom prst="rect">
            <a:avLst/>
          </a:prstGeom>
          <a:noFill/>
        </p:spPr>
        <p:txBody>
          <a:bodyPr wrap="square" lIns="91440" tIns="45720" rIns="91440" bIns="4572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w="22225">
                  <a:noFill/>
                  <a:prstDash val="solid"/>
                </a:ln>
                <a:solidFill>
                  <a:prstClr val="black">
                    <a:lumMod val="85000"/>
                    <a:lumOff val="15000"/>
                  </a:prstClr>
                </a:solidFill>
                <a:effectLst/>
                <a:uLnTx/>
                <a:uFillTx/>
                <a:latin typeface="맑은 고딕"/>
                <a:ea typeface="+mn-ea"/>
                <a:cs typeface="+mn-cs"/>
              </a:rPr>
              <a:t>Unemployment</a:t>
            </a:r>
          </a:p>
        </p:txBody>
      </p:sp>
      <p:pic>
        <p:nvPicPr>
          <p:cNvPr id="9" name="Picture 8" descr="A picture containing arrow&#10;&#10;Description automatically generated">
            <a:extLst>
              <a:ext uri="{FF2B5EF4-FFF2-40B4-BE49-F238E27FC236}">
                <a16:creationId xmlns:a16="http://schemas.microsoft.com/office/drawing/2014/main" id="{D17076E8-663F-4B49-9DC6-4C4F9FB0B0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0545" y="3176648"/>
            <a:ext cx="1835696" cy="10279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Rectangle 9">
            <a:extLst>
              <a:ext uri="{FF2B5EF4-FFF2-40B4-BE49-F238E27FC236}">
                <a16:creationId xmlns:a16="http://schemas.microsoft.com/office/drawing/2014/main" id="{53F92AC7-A909-4AAC-8D21-061820BDF81A}"/>
              </a:ext>
            </a:extLst>
          </p:cNvPr>
          <p:cNvSpPr/>
          <p:nvPr/>
        </p:nvSpPr>
        <p:spPr>
          <a:xfrm>
            <a:off x="3011885" y="4204557"/>
            <a:ext cx="5573016" cy="369332"/>
          </a:xfrm>
          <a:prstGeom prst="rect">
            <a:avLst/>
          </a:prstGeom>
          <a:noFill/>
        </p:spPr>
        <p:txBody>
          <a:bodyPr wrap="square" lIns="91440" tIns="45720" rIns="91440" bIns="4572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w="22225">
                  <a:noFill/>
                  <a:prstDash val="solid"/>
                </a:ln>
                <a:solidFill>
                  <a:srgbClr val="AA8D12"/>
                </a:solidFill>
                <a:effectLst/>
                <a:uLnTx/>
                <a:uFillTx/>
                <a:latin typeface="맑은 고딕"/>
                <a:ea typeface="+mn-ea"/>
                <a:cs typeface="+mn-cs"/>
              </a:rPr>
              <a:t>Minimum Wages</a:t>
            </a:r>
          </a:p>
        </p:txBody>
      </p:sp>
      <p:pic>
        <p:nvPicPr>
          <p:cNvPr id="12" name="Picture 11" descr="A picture containing calendar&#10;&#10;Description automatically generated">
            <a:extLst>
              <a:ext uri="{FF2B5EF4-FFF2-40B4-BE49-F238E27FC236}">
                <a16:creationId xmlns:a16="http://schemas.microsoft.com/office/drawing/2014/main" id="{957B4D79-5306-4206-BB07-FD5B218726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53944" y="3190069"/>
            <a:ext cx="1835696" cy="10279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Rectangle 12">
            <a:extLst>
              <a:ext uri="{FF2B5EF4-FFF2-40B4-BE49-F238E27FC236}">
                <a16:creationId xmlns:a16="http://schemas.microsoft.com/office/drawing/2014/main" id="{43B77B29-300A-4F51-822E-351B48A03621}"/>
              </a:ext>
            </a:extLst>
          </p:cNvPr>
          <p:cNvSpPr/>
          <p:nvPr/>
        </p:nvSpPr>
        <p:spPr>
          <a:xfrm>
            <a:off x="5285284" y="4213090"/>
            <a:ext cx="5573016" cy="369332"/>
          </a:xfrm>
          <a:prstGeom prst="rect">
            <a:avLst/>
          </a:prstGeom>
          <a:noFill/>
        </p:spPr>
        <p:txBody>
          <a:bodyPr wrap="square" lIns="91440" tIns="45720" rIns="91440" bIns="45720">
            <a:spAutoFit/>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w="22225">
                  <a:noFill/>
                  <a:prstDash val="solid"/>
                </a:ln>
                <a:solidFill>
                  <a:srgbClr val="0070C0"/>
                </a:solidFill>
                <a:effectLst/>
                <a:uLnTx/>
                <a:uFillTx/>
                <a:latin typeface="맑은 고딕"/>
                <a:ea typeface="+mn-ea"/>
                <a:cs typeface="+mn-cs"/>
              </a:rPr>
              <a:t>Per Capita GDP</a:t>
            </a:r>
          </a:p>
        </p:txBody>
      </p:sp>
    </p:spTree>
    <p:extLst>
      <p:ext uri="{BB962C8B-B14F-4D97-AF65-F5344CB8AC3E}">
        <p14:creationId xmlns:p14="http://schemas.microsoft.com/office/powerpoint/2010/main" val="97910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animEffect transition="in" filter="fade">
                                      <p:cBhvr>
                                        <p:cTn id="19" dur="500"/>
                                        <p:tgtEl>
                                          <p:spTgt spid="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1D25-8AD8-4B20-B37D-F96DD9921324}"/>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F7F8D912-862E-4F93-B713-5C808EEAE8CA}"/>
              </a:ext>
            </a:extLst>
          </p:cNvPr>
          <p:cNvSpPr>
            <a:spLocks noGrp="1"/>
          </p:cNvSpPr>
          <p:nvPr>
            <p:ph idx="1"/>
          </p:nvPr>
        </p:nvSpPr>
        <p:spPr/>
        <p:txBody>
          <a:bodyPr/>
          <a:lstStyle/>
          <a:p>
            <a:r>
              <a:rPr lang="en-IN" b="1" dirty="0">
                <a:solidFill>
                  <a:schemeClr val="bg2">
                    <a:lumMod val="50000"/>
                  </a:schemeClr>
                </a:solidFill>
              </a:rPr>
              <a:t>Unemployment Rate</a:t>
            </a:r>
          </a:p>
        </p:txBody>
      </p:sp>
      <p:sp>
        <p:nvSpPr>
          <p:cNvPr id="4" name="Content Placeholder 3">
            <a:extLst>
              <a:ext uri="{FF2B5EF4-FFF2-40B4-BE49-F238E27FC236}">
                <a16:creationId xmlns:a16="http://schemas.microsoft.com/office/drawing/2014/main" id="{01EDE2AA-8CFA-48B7-AEFE-3643F3DBEE21}"/>
              </a:ext>
            </a:extLst>
          </p:cNvPr>
          <p:cNvSpPr>
            <a:spLocks noGrp="1"/>
          </p:cNvSpPr>
          <p:nvPr>
            <p:ph idx="10"/>
          </p:nvPr>
        </p:nvSpPr>
        <p:spPr>
          <a:xfrm>
            <a:off x="1909552" y="1851670"/>
            <a:ext cx="7053088" cy="2995737"/>
          </a:xfrm>
        </p:spPr>
        <p:txBody>
          <a:bodyPr/>
          <a:lstStyle/>
          <a:p>
            <a:pPr marL="285750" indent="-285750" latinLnBrk="0">
              <a:buFont typeface="Arial" panose="020B0604020202020204" pitchFamily="34" charset="0"/>
              <a:buChar char="•"/>
            </a:pPr>
            <a:r>
              <a:rPr lang="en-IN" dirty="0">
                <a:solidFill>
                  <a:schemeClr val="tx1"/>
                </a:solidFill>
              </a:rPr>
              <a:t>It is a measure of the fraction of population left unemployed and does not have a fixed amount of income.</a:t>
            </a:r>
          </a:p>
          <a:p>
            <a:pPr marL="285750" indent="-285750" latinLnBrk="0">
              <a:buFont typeface="Arial" panose="020B0604020202020204" pitchFamily="34" charset="0"/>
              <a:buChar char="•"/>
            </a:pPr>
            <a:endParaRPr lang="en-IN" dirty="0">
              <a:solidFill>
                <a:schemeClr val="tx1"/>
              </a:solidFill>
            </a:endParaRPr>
          </a:p>
          <a:p>
            <a:pPr marL="285750" indent="-285750" latinLnBrk="0">
              <a:buFont typeface="Arial" panose="020B0604020202020204" pitchFamily="34" charset="0"/>
              <a:buChar char="•"/>
            </a:pPr>
            <a:r>
              <a:rPr lang="en-IN" dirty="0">
                <a:solidFill>
                  <a:schemeClr val="tx1"/>
                </a:solidFill>
              </a:rPr>
              <a:t>The amount of population unemployed acts as a liability for the country and it is desired to eradicate unemployment as much as possible.</a:t>
            </a:r>
          </a:p>
          <a:p>
            <a:pPr marL="285750" indent="-285750" latinLnBrk="0">
              <a:buFont typeface="Arial" panose="020B0604020202020204" pitchFamily="34" charset="0"/>
              <a:buChar char="•"/>
            </a:pPr>
            <a:endParaRPr lang="en-IN" dirty="0">
              <a:solidFill>
                <a:schemeClr val="tx1"/>
              </a:solidFill>
            </a:endParaRPr>
          </a:p>
          <a:p>
            <a:pPr marL="285750" indent="-285750" latinLnBrk="0">
              <a:buFont typeface="Arial" panose="020B0604020202020204" pitchFamily="34" charset="0"/>
              <a:buChar char="•"/>
            </a:pPr>
            <a:r>
              <a:rPr lang="en-IN" sz="1300" dirty="0">
                <a:solidFill>
                  <a:schemeClr val="tx1"/>
                </a:solidFill>
              </a:rPr>
              <a:t>Due to less population and high literacy rate, unemployment in Canada always remained in control till now, but it is threatened to get affected by the high inflation rate.</a:t>
            </a:r>
          </a:p>
        </p:txBody>
      </p:sp>
      <p:pic>
        <p:nvPicPr>
          <p:cNvPr id="7" name="Picture 6" descr="Logo&#10;&#10;Description automatically generated with medium confidence">
            <a:extLst>
              <a:ext uri="{FF2B5EF4-FFF2-40B4-BE49-F238E27FC236}">
                <a16:creationId xmlns:a16="http://schemas.microsoft.com/office/drawing/2014/main" id="{2DA0062A-9C40-46E0-B394-C92C59CE06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56784" y="189989"/>
            <a:ext cx="1835696" cy="10279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descr="Chart, line chart&#10;&#10;Description automatically generated">
            <a:extLst>
              <a:ext uri="{FF2B5EF4-FFF2-40B4-BE49-F238E27FC236}">
                <a16:creationId xmlns:a16="http://schemas.microsoft.com/office/drawing/2014/main" id="{0E4310AC-7E84-4A61-8DAB-B10DA2D21D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1430161"/>
            <a:ext cx="5112568" cy="346897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99454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xEl>
                                              <p:pRg st="2" end="2"/>
                                            </p:txEl>
                                          </p:spTgt>
                                        </p:tgtEl>
                                      </p:cBhvr>
                                    </p:animEffect>
                                    <p:set>
                                      <p:cBhvr>
                                        <p:cTn id="10" dur="1" fill="hold">
                                          <p:stCondLst>
                                            <p:cond delay="499"/>
                                          </p:stCondLst>
                                        </p:cTn>
                                        <p:tgtEl>
                                          <p:spTgt spid="4">
                                            <p:txEl>
                                              <p:pRg st="2" end="2"/>
                                            </p:txEl>
                                          </p:spTgt>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4">
                                            <p:txEl>
                                              <p:pRg st="4" end="4"/>
                                            </p:txEl>
                                          </p:spTgt>
                                        </p:tgtEl>
                                      </p:cBhvr>
                                    </p:animEffect>
                                    <p:set>
                                      <p:cBhvr>
                                        <p:cTn id="13" dur="1" fill="hold">
                                          <p:stCondLst>
                                            <p:cond delay="499"/>
                                          </p:stCondLst>
                                        </p:cTn>
                                        <p:tgtEl>
                                          <p:spTgt spid="4">
                                            <p:txEl>
                                              <p:pRg st="4" end="4"/>
                                            </p:txEl>
                                          </p:spTgt>
                                        </p:tgtEl>
                                        <p:attrNameLst>
                                          <p:attrName>style.visibility</p:attrName>
                                        </p:attrNameLst>
                                      </p:cBhvr>
                                      <p:to>
                                        <p:strVal val="hidden"/>
                                      </p:to>
                                    </p:set>
                                  </p:childTnLst>
                                </p:cTn>
                              </p:par>
                              <p:par>
                                <p:cTn id="14" presetID="31"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1000" fill="hold"/>
                                        <p:tgtEl>
                                          <p:spTgt spid="6"/>
                                        </p:tgtEl>
                                        <p:attrNameLst>
                                          <p:attrName>ppt_w</p:attrName>
                                        </p:attrNameLst>
                                      </p:cBhvr>
                                      <p:tavLst>
                                        <p:tav tm="0">
                                          <p:val>
                                            <p:fltVal val="0"/>
                                          </p:val>
                                        </p:tav>
                                        <p:tav tm="100000">
                                          <p:val>
                                            <p:strVal val="#ppt_w"/>
                                          </p:val>
                                        </p:tav>
                                      </p:tavLst>
                                    </p:anim>
                                    <p:anim calcmode="lin" valueType="num">
                                      <p:cBhvr>
                                        <p:cTn id="17" dur="1000" fill="hold"/>
                                        <p:tgtEl>
                                          <p:spTgt spid="6"/>
                                        </p:tgtEl>
                                        <p:attrNameLst>
                                          <p:attrName>ppt_h</p:attrName>
                                        </p:attrNameLst>
                                      </p:cBhvr>
                                      <p:tavLst>
                                        <p:tav tm="0">
                                          <p:val>
                                            <p:fltVal val="0"/>
                                          </p:val>
                                        </p:tav>
                                        <p:tav tm="100000">
                                          <p:val>
                                            <p:strVal val="#ppt_h"/>
                                          </p:val>
                                        </p:tav>
                                      </p:tavLst>
                                    </p:anim>
                                    <p:anim calcmode="lin" valueType="num">
                                      <p:cBhvr>
                                        <p:cTn id="18" dur="1000" fill="hold"/>
                                        <p:tgtEl>
                                          <p:spTgt spid="6"/>
                                        </p:tgtEl>
                                        <p:attrNameLst>
                                          <p:attrName>style.rotation</p:attrName>
                                        </p:attrNameLst>
                                      </p:cBhvr>
                                      <p:tavLst>
                                        <p:tav tm="0">
                                          <p:val>
                                            <p:fltVal val="90"/>
                                          </p:val>
                                        </p:tav>
                                        <p:tav tm="100000">
                                          <p:val>
                                            <p:fltVal val="0"/>
                                          </p:val>
                                        </p:tav>
                                      </p:tavLst>
                                    </p:anim>
                                    <p:animEffect transition="in" filter="fade">
                                      <p:cBhvr>
                                        <p:cTn id="1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E7B1-250C-47D6-9049-40F3A8D59BE5}"/>
              </a:ext>
            </a:extLst>
          </p:cNvPr>
          <p:cNvSpPr>
            <a:spLocks noGrp="1"/>
          </p:cNvSpPr>
          <p:nvPr>
            <p:ph type="title"/>
          </p:nvPr>
        </p:nvSpPr>
        <p:spPr/>
        <p:txBody>
          <a:bodyPr/>
          <a:lstStyle/>
          <a:p>
            <a:r>
              <a:rPr lang="en-US" altLang="ko-KR" dirty="0"/>
              <a:t>Objectives</a:t>
            </a:r>
            <a:endParaRPr lang="en-IN" dirty="0"/>
          </a:p>
        </p:txBody>
      </p:sp>
      <p:sp>
        <p:nvSpPr>
          <p:cNvPr id="3" name="Content Placeholder 2">
            <a:extLst>
              <a:ext uri="{FF2B5EF4-FFF2-40B4-BE49-F238E27FC236}">
                <a16:creationId xmlns:a16="http://schemas.microsoft.com/office/drawing/2014/main" id="{AEB6265F-F291-4371-A518-7150DAA7FB57}"/>
              </a:ext>
            </a:extLst>
          </p:cNvPr>
          <p:cNvSpPr>
            <a:spLocks noGrp="1"/>
          </p:cNvSpPr>
          <p:nvPr>
            <p:ph idx="1"/>
          </p:nvPr>
        </p:nvSpPr>
        <p:spPr/>
        <p:txBody>
          <a:bodyPr/>
          <a:lstStyle/>
          <a:p>
            <a:r>
              <a:rPr lang="en-IN" b="1" dirty="0">
                <a:solidFill>
                  <a:schemeClr val="bg2">
                    <a:lumMod val="50000"/>
                  </a:schemeClr>
                </a:solidFill>
              </a:rPr>
              <a:t>Unemployment Rate – The dataset</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B72D6663-4AA5-4E34-8B94-DF6BD591E8B3}"/>
                  </a:ext>
                </a:extLst>
              </p:cNvPr>
              <p:cNvSpPr>
                <a:spLocks noGrp="1"/>
              </p:cNvSpPr>
              <p:nvPr>
                <p:ph idx="10"/>
              </p:nvPr>
            </p:nvSpPr>
            <p:spPr>
              <a:xfrm>
                <a:off x="2051720" y="3467578"/>
                <a:ext cx="6912768" cy="2995737"/>
              </a:xfrm>
            </p:spPr>
            <p:txBody>
              <a:bodyPr/>
              <a:lstStyle/>
              <a:p>
                <a:pPr marL="285750" indent="-285750">
                  <a:buFont typeface="Arial" panose="020B0604020202020204" pitchFamily="34" charset="0"/>
                  <a:buChar char="•"/>
                </a:pPr>
                <a:r>
                  <a:rPr lang="en-IN" dirty="0"/>
                  <a:t>Provides the percentage of Canadian population left unemployed after end of one year along with the annual rate of change compared to previous year.</a:t>
                </a:r>
              </a:p>
              <a:p>
                <a:pPr marL="285750" indent="-285750">
                  <a:buFont typeface="Arial" panose="020B0604020202020204" pitchFamily="34" charset="0"/>
                  <a:buChar char="•"/>
                </a:pPr>
                <a:r>
                  <a:rPr lang="en-IN" dirty="0"/>
                  <a:t>We will represent it with the variable </a:t>
                </a:r>
                <a14:m>
                  <m:oMath xmlns:m="http://schemas.openxmlformats.org/officeDocument/2006/math">
                    <m:r>
                      <a:rPr lang="en-IN" i="1" dirty="0" smtClean="0">
                        <a:latin typeface="Cambria Math" panose="02040503050406030204" pitchFamily="18" charset="0"/>
                      </a:rPr>
                      <m:t>𝑈</m:t>
                    </m:r>
                    <m:r>
                      <a:rPr lang="en-IN" i="1" dirty="0">
                        <a:latin typeface="Cambria Math" panose="02040503050406030204" pitchFamily="18" charset="0"/>
                      </a:rPr>
                      <m:t>𝑁</m:t>
                    </m:r>
                  </m:oMath>
                </a14:m>
                <a:r>
                  <a:rPr lang="en-IN" dirty="0"/>
                  <a:t>.</a:t>
                </a:r>
              </a:p>
              <a:p>
                <a:pPr marL="285750" indent="-285750">
                  <a:buFont typeface="Arial" panose="020B0604020202020204" pitchFamily="34" charset="0"/>
                  <a:buChar char="•"/>
                </a:pPr>
                <a:r>
                  <a:rPr lang="en-IN" dirty="0"/>
                  <a:t>Courtesy - </a:t>
                </a:r>
                <a:r>
                  <a:rPr lang="en-IN" i="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World Bank Report - Unemployment rate </a:t>
                </a:r>
              </a:p>
              <a:p>
                <a:r>
                  <a:rPr lang="en-IN" i="1" dirty="0">
                    <a:solidFill>
                      <a:srgbClr val="000000"/>
                    </a:solidFill>
                    <a:latin typeface="Cambria" panose="02040503050406030204" pitchFamily="18" charset="0"/>
                    <a:ea typeface="Times New Roman" panose="02020603050405020304" pitchFamily="18" charset="0"/>
                  </a:rPr>
                  <a:t>     </a:t>
                </a:r>
                <a:r>
                  <a:rPr lang="en-IN" i="1" dirty="0">
                    <a:solidFill>
                      <a:srgbClr val="000000"/>
                    </a:solidFill>
                    <a:effectLst/>
                    <a:latin typeface="Cambria" panose="02040503050406030204" pitchFamily="18" charset="0"/>
                    <a:ea typeface="Times New Roman" panose="02020603050405020304" pitchFamily="18" charset="0"/>
                    <a:cs typeface="Arial" panose="020B0604020202020204" pitchFamily="34" charset="0"/>
                  </a:rPr>
                  <a:t>  </a:t>
                </a:r>
                <a:r>
                  <a:rPr lang="en-IN" i="1" u="sng" dirty="0">
                    <a:solidFill>
                      <a:srgbClr val="1155CC"/>
                    </a:solidFill>
                    <a:effectLst/>
                    <a:latin typeface="Cambria" panose="02040503050406030204" pitchFamily="18" charset="0"/>
                    <a:ea typeface="Times New Roman" panose="02020603050405020304" pitchFamily="18" charset="0"/>
                    <a:cs typeface="Arial" panose="020B0604020202020204" pitchFamily="34" charset="0"/>
                    <a:hlinkClick r:id="rId2"/>
                  </a:rPr>
                  <a:t>https://datatopics.worldbank.org/world-development-indicators/</a:t>
                </a:r>
                <a:endParaRPr lang="en-IN"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IN" dirty="0"/>
              </a:p>
            </p:txBody>
          </p:sp>
        </mc:Choice>
        <mc:Fallback xmlns="">
          <p:sp>
            <p:nvSpPr>
              <p:cNvPr id="4" name="Content Placeholder 3">
                <a:extLst>
                  <a:ext uri="{FF2B5EF4-FFF2-40B4-BE49-F238E27FC236}">
                    <a16:creationId xmlns:a16="http://schemas.microsoft.com/office/drawing/2014/main" id="{B72D6663-4AA5-4E34-8B94-DF6BD591E8B3}"/>
                  </a:ext>
                </a:extLst>
              </p:cNvPr>
              <p:cNvSpPr>
                <a:spLocks noGrp="1" noRot="1" noChangeAspect="1" noMove="1" noResize="1" noEditPoints="1" noAdjustHandles="1" noChangeArrowheads="1" noChangeShapeType="1" noTextEdit="1"/>
              </p:cNvSpPr>
              <p:nvPr>
                <p:ph idx="10"/>
              </p:nvPr>
            </p:nvSpPr>
            <p:spPr>
              <a:xfrm>
                <a:off x="2051720" y="3467578"/>
                <a:ext cx="6912768" cy="2995737"/>
              </a:xfrm>
              <a:blipFill>
                <a:blip r:embed="rId3"/>
                <a:stretch>
                  <a:fillRect t="-407"/>
                </a:stretch>
              </a:blipFill>
            </p:spPr>
            <p:txBody>
              <a:bodyPr/>
              <a:lstStyle/>
              <a:p>
                <a:r>
                  <a:rPr lang="en-IN">
                    <a:noFill/>
                  </a:rPr>
                  <a:t> </a:t>
                </a:r>
              </a:p>
            </p:txBody>
          </p:sp>
        </mc:Fallback>
      </mc:AlternateContent>
      <p:pic>
        <p:nvPicPr>
          <p:cNvPr id="8" name="Picture 7">
            <a:extLst>
              <a:ext uri="{FF2B5EF4-FFF2-40B4-BE49-F238E27FC236}">
                <a16:creationId xmlns:a16="http://schemas.microsoft.com/office/drawing/2014/main" id="{8C7C867F-D1A4-421B-A863-B38DF65A97CE}"/>
              </a:ext>
            </a:extLst>
          </p:cNvPr>
          <p:cNvPicPr>
            <a:picLocks noChangeAspect="1"/>
          </p:cNvPicPr>
          <p:nvPr/>
        </p:nvPicPr>
        <p:blipFill>
          <a:blip r:embed="rId4"/>
          <a:stretch>
            <a:fillRect/>
          </a:stretch>
        </p:blipFill>
        <p:spPr>
          <a:xfrm>
            <a:off x="2992637" y="1551958"/>
            <a:ext cx="4778398" cy="1793901"/>
          </a:xfrm>
          <a:prstGeom prst="rect">
            <a:avLst/>
          </a:prstGeom>
        </p:spPr>
      </p:pic>
    </p:spTree>
    <p:extLst>
      <p:ext uri="{BB962C8B-B14F-4D97-AF65-F5344CB8AC3E}">
        <p14:creationId xmlns:p14="http://schemas.microsoft.com/office/powerpoint/2010/main" val="222447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11D25-8AD8-4B20-B37D-F96DD9921324}"/>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F7F8D912-862E-4F93-B713-5C808EEAE8CA}"/>
              </a:ext>
            </a:extLst>
          </p:cNvPr>
          <p:cNvSpPr>
            <a:spLocks noGrp="1"/>
          </p:cNvSpPr>
          <p:nvPr>
            <p:ph idx="1"/>
          </p:nvPr>
        </p:nvSpPr>
        <p:spPr/>
        <p:txBody>
          <a:bodyPr/>
          <a:lstStyle/>
          <a:p>
            <a:r>
              <a:rPr lang="en-US" b="1" cap="none" spc="0" dirty="0">
                <a:ln w="22225">
                  <a:noFill/>
                  <a:prstDash val="solid"/>
                </a:ln>
                <a:solidFill>
                  <a:srgbClr val="AA8D12"/>
                </a:solidFill>
                <a:effectLst/>
              </a:rPr>
              <a:t>Minimum Wages</a:t>
            </a:r>
          </a:p>
        </p:txBody>
      </p:sp>
      <p:sp>
        <p:nvSpPr>
          <p:cNvPr id="4" name="Content Placeholder 3">
            <a:extLst>
              <a:ext uri="{FF2B5EF4-FFF2-40B4-BE49-F238E27FC236}">
                <a16:creationId xmlns:a16="http://schemas.microsoft.com/office/drawing/2014/main" id="{01EDE2AA-8CFA-48B7-AEFE-3643F3DBEE21}"/>
              </a:ext>
            </a:extLst>
          </p:cNvPr>
          <p:cNvSpPr>
            <a:spLocks noGrp="1"/>
          </p:cNvSpPr>
          <p:nvPr>
            <p:ph idx="10"/>
          </p:nvPr>
        </p:nvSpPr>
        <p:spPr>
          <a:xfrm>
            <a:off x="1909552" y="1851670"/>
            <a:ext cx="7053088" cy="2995737"/>
          </a:xfrm>
        </p:spPr>
        <p:txBody>
          <a:bodyPr/>
          <a:lstStyle/>
          <a:p>
            <a:pPr marL="285750" indent="-285750" latinLnBrk="0">
              <a:buFont typeface="Arial" panose="020B0604020202020204" pitchFamily="34" charset="0"/>
              <a:buChar char="•"/>
            </a:pPr>
            <a:r>
              <a:rPr lang="en-IN" dirty="0">
                <a:solidFill>
                  <a:schemeClr val="tx1"/>
                </a:solidFill>
              </a:rPr>
              <a:t>It is a measure of the minimum amount of average wage Canadians received in a particular year.</a:t>
            </a:r>
          </a:p>
          <a:p>
            <a:pPr marL="285750" indent="-285750" latinLnBrk="0">
              <a:buFont typeface="Arial" panose="020B0604020202020204" pitchFamily="34" charset="0"/>
              <a:buChar char="•"/>
            </a:pPr>
            <a:endParaRPr lang="en-IN" dirty="0">
              <a:solidFill>
                <a:schemeClr val="tx1"/>
              </a:solidFill>
            </a:endParaRPr>
          </a:p>
          <a:p>
            <a:pPr marL="285750" indent="-285750" latinLnBrk="0">
              <a:buFont typeface="Arial" panose="020B0604020202020204" pitchFamily="34" charset="0"/>
              <a:buChar char="•"/>
            </a:pPr>
            <a:r>
              <a:rPr lang="en-IN" dirty="0">
                <a:solidFill>
                  <a:schemeClr val="tx1"/>
                </a:solidFill>
              </a:rPr>
              <a:t>It depends upon the number of industries setup across the nation and the competitions among them and the amount of manpower they utilize.</a:t>
            </a:r>
          </a:p>
          <a:p>
            <a:pPr marL="285750" indent="-285750" latinLnBrk="0">
              <a:buFont typeface="Arial" panose="020B0604020202020204" pitchFamily="34" charset="0"/>
              <a:buChar char="•"/>
            </a:pPr>
            <a:endParaRPr lang="en-IN" dirty="0">
              <a:solidFill>
                <a:schemeClr val="tx1"/>
              </a:solidFill>
            </a:endParaRPr>
          </a:p>
          <a:p>
            <a:pPr marL="285750" indent="-285750" latinLnBrk="0">
              <a:buFont typeface="Arial" panose="020B0604020202020204" pitchFamily="34" charset="0"/>
              <a:buChar char="•"/>
            </a:pPr>
            <a:r>
              <a:rPr lang="en-IN" sz="1300" dirty="0">
                <a:solidFill>
                  <a:schemeClr val="tx1"/>
                </a:solidFill>
              </a:rPr>
              <a:t>Minimum wages in Canada always remained adequate due to large land area and uniform distribution of wealth among individuals.</a:t>
            </a:r>
          </a:p>
        </p:txBody>
      </p:sp>
      <p:pic>
        <p:nvPicPr>
          <p:cNvPr id="6" name="Picture 5" descr="A picture containing arrow&#10;&#10;Description automatically generated">
            <a:extLst>
              <a:ext uri="{FF2B5EF4-FFF2-40B4-BE49-F238E27FC236}">
                <a16:creationId xmlns:a16="http://schemas.microsoft.com/office/drawing/2014/main" id="{D372B40C-AEA0-449E-B375-A3784852A7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6944" y="189989"/>
            <a:ext cx="1835696" cy="102790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descr="Chart, line chart&#10;&#10;Description automatically generated">
            <a:extLst>
              <a:ext uri="{FF2B5EF4-FFF2-40B4-BE49-F238E27FC236}">
                <a16:creationId xmlns:a16="http://schemas.microsoft.com/office/drawing/2014/main" id="{FE368789-AA06-4A16-972C-E709EB5354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1442167"/>
            <a:ext cx="4784163" cy="325608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60602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xEl>
                                              <p:pRg st="2" end="2"/>
                                            </p:txEl>
                                          </p:spTgt>
                                        </p:tgtEl>
                                      </p:cBhvr>
                                    </p:animEffect>
                                    <p:set>
                                      <p:cBhvr>
                                        <p:cTn id="10" dur="1" fill="hold">
                                          <p:stCondLst>
                                            <p:cond delay="499"/>
                                          </p:stCondLst>
                                        </p:cTn>
                                        <p:tgtEl>
                                          <p:spTgt spid="4">
                                            <p:txEl>
                                              <p:pRg st="2" end="2"/>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
                                            <p:txEl>
                                              <p:pRg st="4" end="4"/>
                                            </p:txEl>
                                          </p:spTgt>
                                        </p:tgtEl>
                                      </p:cBhvr>
                                    </p:animEffect>
                                    <p:set>
                                      <p:cBhvr>
                                        <p:cTn id="13" dur="1" fill="hold">
                                          <p:stCondLst>
                                            <p:cond delay="499"/>
                                          </p:stCondLst>
                                        </p:cTn>
                                        <p:tgtEl>
                                          <p:spTgt spid="4">
                                            <p:txEl>
                                              <p:pRg st="4" end="4"/>
                                            </p:txEl>
                                          </p:spTgt>
                                        </p:tgtEl>
                                        <p:attrNameLst>
                                          <p:attrName>style.visibility</p:attrName>
                                        </p:attrNameLst>
                                      </p:cBhvr>
                                      <p:to>
                                        <p:strVal val="hidden"/>
                                      </p:to>
                                    </p:set>
                                  </p:childTnLst>
                                </p:cTn>
                              </p:par>
                              <p:par>
                                <p:cTn id="14" presetID="31"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1000" fill="hold"/>
                                        <p:tgtEl>
                                          <p:spTgt spid="9"/>
                                        </p:tgtEl>
                                        <p:attrNameLst>
                                          <p:attrName>ppt_w</p:attrName>
                                        </p:attrNameLst>
                                      </p:cBhvr>
                                      <p:tavLst>
                                        <p:tav tm="0">
                                          <p:val>
                                            <p:fltVal val="0"/>
                                          </p:val>
                                        </p:tav>
                                        <p:tav tm="100000">
                                          <p:val>
                                            <p:strVal val="#ppt_w"/>
                                          </p:val>
                                        </p:tav>
                                      </p:tavLst>
                                    </p:anim>
                                    <p:anim calcmode="lin" valueType="num">
                                      <p:cBhvr>
                                        <p:cTn id="17" dur="1000" fill="hold"/>
                                        <p:tgtEl>
                                          <p:spTgt spid="9"/>
                                        </p:tgtEl>
                                        <p:attrNameLst>
                                          <p:attrName>ppt_h</p:attrName>
                                        </p:attrNameLst>
                                      </p:cBhvr>
                                      <p:tavLst>
                                        <p:tav tm="0">
                                          <p:val>
                                            <p:fltVal val="0"/>
                                          </p:val>
                                        </p:tav>
                                        <p:tav tm="100000">
                                          <p:val>
                                            <p:strVal val="#ppt_h"/>
                                          </p:val>
                                        </p:tav>
                                      </p:tavLst>
                                    </p:anim>
                                    <p:anim calcmode="lin" valueType="num">
                                      <p:cBhvr>
                                        <p:cTn id="18" dur="1000" fill="hold"/>
                                        <p:tgtEl>
                                          <p:spTgt spid="9"/>
                                        </p:tgtEl>
                                        <p:attrNameLst>
                                          <p:attrName>style.rotation</p:attrName>
                                        </p:attrNameLst>
                                      </p:cBhvr>
                                      <p:tavLst>
                                        <p:tav tm="0">
                                          <p:val>
                                            <p:fltVal val="90"/>
                                          </p:val>
                                        </p:tav>
                                        <p:tav tm="100000">
                                          <p:val>
                                            <p:fltVal val="0"/>
                                          </p:val>
                                        </p:tav>
                                      </p:tavLst>
                                    </p:anim>
                                    <p:animEffect transition="in" filter="fade">
                                      <p:cBhvr>
                                        <p:cTn id="1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1483</TotalTime>
  <Words>2046</Words>
  <Application>Microsoft Office PowerPoint</Application>
  <PresentationFormat>On-screen Show (16:9)</PresentationFormat>
  <Paragraphs>241</Paragraphs>
  <Slides>28</Slides>
  <Notes>3</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28</vt:i4>
      </vt:variant>
    </vt:vector>
  </HeadingPairs>
  <TitlesOfParts>
    <vt:vector size="41" baseType="lpstr">
      <vt:lpstr>맑은 고딕</vt:lpstr>
      <vt:lpstr>Arial</vt:lpstr>
      <vt:lpstr>Bahnschrift</vt:lpstr>
      <vt:lpstr>Calibri</vt:lpstr>
      <vt:lpstr>Calibri Light</vt:lpstr>
      <vt:lpstr>Cambria</vt:lpstr>
      <vt:lpstr>Cambria Math</vt:lpstr>
      <vt:lpstr>Eras Demi ITC</vt:lpstr>
      <vt:lpstr>Times New Roman</vt:lpstr>
      <vt:lpstr>Wingdings</vt:lpstr>
      <vt:lpstr>Office Theme</vt:lpstr>
      <vt:lpstr>Custom Design</vt:lpstr>
      <vt:lpstr>1_Office Theme</vt:lpstr>
      <vt:lpstr>PowerPoint Presentation</vt:lpstr>
      <vt:lpstr>Our Team</vt:lpstr>
      <vt:lpstr> Overview</vt:lpstr>
      <vt:lpstr> Introduction</vt:lpstr>
      <vt:lpstr> Introduction</vt:lpstr>
      <vt:lpstr>Objectives</vt:lpstr>
      <vt:lpstr>Objectives</vt:lpstr>
      <vt:lpstr>Objectives</vt:lpstr>
      <vt:lpstr>Objectives</vt:lpstr>
      <vt:lpstr>Objectives</vt:lpstr>
      <vt:lpstr>Objectives</vt:lpstr>
      <vt:lpstr>Objectives</vt:lpstr>
      <vt:lpstr>Objectives</vt:lpstr>
      <vt:lpstr>Objectives</vt:lpstr>
      <vt:lpstr>Hypothesis</vt:lpstr>
      <vt:lpstr>Finding Order of Integration</vt:lpstr>
      <vt:lpstr>Vector Autoregression Model</vt:lpstr>
      <vt:lpstr>Model Equations : </vt:lpstr>
      <vt:lpstr>Analysis </vt:lpstr>
      <vt:lpstr>The outcome of our research </vt:lpstr>
      <vt:lpstr>The outcome of our research </vt:lpstr>
      <vt:lpstr>The outcome of our research </vt:lpstr>
      <vt:lpstr>Impulse Response </vt:lpstr>
      <vt:lpstr>The outcome of our research </vt:lpstr>
      <vt:lpstr>Policy Suggestions</vt:lpstr>
      <vt:lpstr>Conclusion </vt:lpstr>
      <vt:lpstr>References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Srajan Jain</cp:lastModifiedBy>
  <cp:revision>95</cp:revision>
  <dcterms:created xsi:type="dcterms:W3CDTF">2014-04-01T16:27:38Z</dcterms:created>
  <dcterms:modified xsi:type="dcterms:W3CDTF">2021-04-16T09:52:00Z</dcterms:modified>
</cp:coreProperties>
</file>