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52" r:id="rId4"/>
    <p:sldId id="322" r:id="rId5"/>
    <p:sldId id="335" r:id="rId6"/>
    <p:sldId id="327" r:id="rId7"/>
    <p:sldId id="338" r:id="rId8"/>
    <p:sldId id="353" r:id="rId9"/>
    <p:sldId id="356" r:id="rId10"/>
    <p:sldId id="339" r:id="rId11"/>
    <p:sldId id="357" r:id="rId12"/>
    <p:sldId id="341" r:id="rId13"/>
    <p:sldId id="348" r:id="rId14"/>
    <p:sldId id="360" r:id="rId15"/>
    <p:sldId id="358" r:id="rId16"/>
    <p:sldId id="347" r:id="rId17"/>
    <p:sldId id="395" r:id="rId18"/>
    <p:sldId id="362" r:id="rId19"/>
    <p:sldId id="383" r:id="rId20"/>
    <p:sldId id="359" r:id="rId21"/>
    <p:sldId id="354" r:id="rId22"/>
    <p:sldId id="378" r:id="rId23"/>
    <p:sldId id="384" r:id="rId24"/>
    <p:sldId id="385" r:id="rId25"/>
    <p:sldId id="386" r:id="rId26"/>
    <p:sldId id="363" r:id="rId27"/>
    <p:sldId id="388" r:id="rId28"/>
    <p:sldId id="387" r:id="rId29"/>
    <p:sldId id="389" r:id="rId30"/>
    <p:sldId id="392" r:id="rId31"/>
    <p:sldId id="379" r:id="rId32"/>
    <p:sldId id="380" r:id="rId33"/>
    <p:sldId id="390" r:id="rId34"/>
    <p:sldId id="391" r:id="rId35"/>
    <p:sldId id="393" r:id="rId36"/>
    <p:sldId id="394" r:id="rId37"/>
    <p:sldId id="3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kant Swami" initials="SS" lastIdx="1" clrIdx="0">
    <p:extLst>
      <p:ext uri="{19B8F6BF-5375-455C-9EA6-DF929625EA0E}">
        <p15:presenceInfo xmlns="" xmlns:p15="http://schemas.microsoft.com/office/powerpoint/2012/main" userId="S::shrikant.swami@cellpointmobile.com::901aa6f2-68c4-4200-925e-a16889b74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235" autoAdjust="0"/>
    <p:restoredTop sz="95214" autoAdjust="0"/>
  </p:normalViewPr>
  <p:slideViewPr>
    <p:cSldViewPr snapToGrid="0">
      <p:cViewPr varScale="1">
        <p:scale>
          <a:sx n="83" d="100"/>
          <a:sy n="83" d="100"/>
        </p:scale>
        <p:origin x="-4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83BE0-1736-4A96-B4C9-115044E8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70D609C-8107-48D6-98A2-20F883C92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163BF1-E722-4E04-9368-C8DFE6E7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D578DF-C405-4A1E-88E3-39268163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ACDF59-E61D-405B-A97D-21912CBE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487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7CDFAC-59DB-422B-85BA-482DD246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413AACD-ED74-44E7-AEF4-5F717EA02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C1289B-CD40-400F-8D40-7C7417A5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53E79C-B41B-4468-BEE0-04608B44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C220B2-C612-49E3-B93F-87D3AB7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644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D55DE77-DA79-4FC8-8E85-28C53F1BE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D074D0-BC7C-4C1C-B5BE-9E8B7DF0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886EF0-1C8F-4CE0-9E57-DDF0535A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C477C0-6108-456B-9B3E-7CA8A363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999AFB-1DDE-4F22-9766-B9E5113F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34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76639E-8208-41E0-8F4F-6238EBAC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708427-B01D-45D1-AD0F-09ACDD56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4480B5-DE68-4902-A278-F6BE00F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3CD76F-B50D-4BD8-AD7B-544F578C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4C7AB1-5949-4323-808F-FF6AFDA8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955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5B1ACC-EA5A-411D-B0A9-4E6030A8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468F34-53C8-44E9-9C5B-92E8AC0F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108964-666D-4CDA-A2C7-91BE36F2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0FA0A4-D84E-49F5-A131-D9A4409F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FC24A3-6AC4-4C18-899F-C622B608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06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3452D0-955A-47EE-A502-C096537E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DC0FE-2A72-49F9-A7F6-3C41930B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4676D9-0079-4DAA-8892-9998D42E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09A841-6338-4A50-B6DE-AB8CD38A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06D2D4-E132-4B5A-A5ED-5C13DDED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D8A3A6-6E92-4B22-9E69-B178AF7A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628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9A5F6-CCF4-402C-988B-673D8FA9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FD5F2D-F2E0-4744-9407-A0ACB1CE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5F2C96-819E-4871-A2DC-369D6F4E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325948-5E5E-4430-B425-2D6F5148E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E88F6EF-90E4-4F62-B756-F638D2CD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AD44B9D-8EC9-45C0-818E-F07F2D32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AB4218D-65D1-451E-BAF1-5A89D10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379E1DC-F977-42FA-8F76-DAEBCED3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74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27921B-BBEA-4832-9333-A0D2F548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4B5D65F-DFA4-4F5A-AC4A-1BE03081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C0B28AB-A8A1-4E72-A6E2-7CABBED0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D03DC8-F5CA-43E5-AD1E-0022B70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945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486CEBC-F4DA-4A9E-8AA7-116E03B6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7FBCD2C-E4AD-4708-AD25-C3A82E38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21226B-6B14-4239-B029-D5D9C5C5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28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88DA5D-6F73-4FF3-BF40-31BEB0D3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388EC7-EFEC-4D8D-9930-03251019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749170-D2E0-488F-B81A-5C2D77392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B84C36-5015-4958-AB5D-603CE737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6432FF-D4FE-4D19-A0C4-BD8B3252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8C8D9B-60CF-4C9B-8A45-427AE803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163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A6C84-6468-4FCC-8AF4-92FF1A9A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F80A4CA-053F-4E92-B395-00D7C4D94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6F3D80A-F21E-4F56-8027-979B2118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AD94E8-2F6B-400A-AB53-C5E80995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7F6723-EBC4-454B-811C-2BF9222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28EC21-FBBB-4A10-935B-B52D3D6E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55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77BC5CA-1955-47AB-9E27-4DA2EB15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B63313-9E52-4F72-BFB5-57767C3C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8637A5-A9E4-496F-8314-7F6561BEF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301C-CB5B-4E15-9612-CA54ED328092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41C5F2-2FA1-4B2F-BE91-3F6FE9C46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E3D901-27C8-45BB-BA60-FEEE77A05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72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853C1B4-945B-46DA-88F6-A15529BAC926}"/>
              </a:ext>
            </a:extLst>
          </p:cNvPr>
          <p:cNvSpPr txBox="1"/>
          <p:nvPr/>
        </p:nvSpPr>
        <p:spPr>
          <a:xfrm>
            <a:off x="4219947" y="2901630"/>
            <a:ext cx="3888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Keyword Driven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Automation Framework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B976E6-437D-4813-A84A-E0AE25FC7B80}"/>
              </a:ext>
            </a:extLst>
          </p:cNvPr>
          <p:cNvSpPr txBox="1"/>
          <p:nvPr/>
        </p:nvSpPr>
        <p:spPr>
          <a:xfrm>
            <a:off x="5191887" y="1143007"/>
            <a:ext cx="2000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Welcome !</a:t>
            </a:r>
          </a:p>
        </p:txBody>
      </p:sp>
    </p:spTree>
    <p:extLst>
      <p:ext uri="{BB962C8B-B14F-4D97-AF65-F5344CB8AC3E}">
        <p14:creationId xmlns="" xmlns:p14="http://schemas.microsoft.com/office/powerpoint/2010/main" val="290972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2388025" y="96990"/>
            <a:ext cx="7229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Framework Attributes, Offering, Expectations</a:t>
            </a:r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knife&#10;&#10;Description automatically generated">
            <a:extLst>
              <a:ext uri="{FF2B5EF4-FFF2-40B4-BE49-F238E27FC236}">
                <a16:creationId xmlns="" xmlns:a16="http://schemas.microsoft.com/office/drawing/2014/main" id="{F50B62F1-4994-4040-987A-E47DE1F89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16" y="628643"/>
            <a:ext cx="5855368" cy="5855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787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79138E-CD73-4496-AC42-A66F0DEE8388}"/>
              </a:ext>
            </a:extLst>
          </p:cNvPr>
          <p:cNvSpPr txBox="1"/>
          <p:nvPr/>
        </p:nvSpPr>
        <p:spPr>
          <a:xfrm>
            <a:off x="2596302" y="36807"/>
            <a:ext cx="7229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Framework Attributes, Offering, Expectations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2D021351-6918-49DE-89F1-36933D0634A5}"/>
              </a:ext>
            </a:extLst>
          </p:cNvPr>
          <p:cNvSpPr/>
          <p:nvPr/>
        </p:nvSpPr>
        <p:spPr>
          <a:xfrm>
            <a:off x="4727561" y="2772276"/>
            <a:ext cx="2398295" cy="206141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66298E0-3EF3-4185-8CA1-7C84D386A6F2}"/>
              </a:ext>
            </a:extLst>
          </p:cNvPr>
          <p:cNvSpPr txBox="1"/>
          <p:nvPr/>
        </p:nvSpPr>
        <p:spPr>
          <a:xfrm>
            <a:off x="4568375" y="3008994"/>
            <a:ext cx="274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“Framework”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40D41FCB-35CD-4D26-95DA-02E98359DC75}"/>
              </a:ext>
            </a:extLst>
          </p:cNvPr>
          <p:cNvSpPr/>
          <p:nvPr/>
        </p:nvSpPr>
        <p:spPr>
          <a:xfrm>
            <a:off x="8984315" y="4294766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to Understand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3972BBAE-8114-47DF-BF32-5FA33AF48BAC}"/>
              </a:ext>
            </a:extLst>
          </p:cNvPr>
          <p:cNvSpPr/>
          <p:nvPr/>
        </p:nvSpPr>
        <p:spPr>
          <a:xfrm>
            <a:off x="464002" y="2368813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Reusability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2FF75251-4F32-4397-9111-96E8CC1E8DBD}"/>
              </a:ext>
            </a:extLst>
          </p:cNvPr>
          <p:cNvSpPr/>
          <p:nvPr/>
        </p:nvSpPr>
        <p:spPr>
          <a:xfrm>
            <a:off x="8984314" y="4952749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B13D091D-3261-4830-BDEA-7D9C2F5F3722}"/>
              </a:ext>
            </a:extLst>
          </p:cNvPr>
          <p:cNvSpPr/>
          <p:nvPr/>
        </p:nvSpPr>
        <p:spPr>
          <a:xfrm>
            <a:off x="4822840" y="1615020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51218E24-0AB1-4A11-AD4F-120FAA663E50}"/>
              </a:ext>
            </a:extLst>
          </p:cNvPr>
          <p:cNvSpPr/>
          <p:nvPr/>
        </p:nvSpPr>
        <p:spPr>
          <a:xfrm>
            <a:off x="461408" y="5030339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77FDCE8A-14D4-4A77-8499-8629D79259BD}"/>
              </a:ext>
            </a:extLst>
          </p:cNvPr>
          <p:cNvSpPr/>
          <p:nvPr/>
        </p:nvSpPr>
        <p:spPr>
          <a:xfrm>
            <a:off x="9006569" y="2923840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email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8432D3CC-D57A-40B7-B8E8-0753B6E2C602}"/>
              </a:ext>
            </a:extLst>
          </p:cNvPr>
          <p:cNvSpPr/>
          <p:nvPr/>
        </p:nvSpPr>
        <p:spPr>
          <a:xfrm>
            <a:off x="493489" y="167643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(Screenshot)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9440A3C6-E45E-4492-93AF-B234A045EC85}"/>
              </a:ext>
            </a:extLst>
          </p:cNvPr>
          <p:cNvSpPr/>
          <p:nvPr/>
        </p:nvSpPr>
        <p:spPr>
          <a:xfrm>
            <a:off x="465222" y="1009941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Support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3D0D66E9-80A1-4CE9-8ED4-E08AFBC7D188}"/>
              </a:ext>
            </a:extLst>
          </p:cNvPr>
          <p:cNvSpPr/>
          <p:nvPr/>
        </p:nvSpPr>
        <p:spPr>
          <a:xfrm>
            <a:off x="4826536" y="102085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Automation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A2FEEB4A-6642-46D9-A8FF-94462FED5702}"/>
              </a:ext>
            </a:extLst>
          </p:cNvPr>
          <p:cNvSpPr/>
          <p:nvPr/>
        </p:nvSpPr>
        <p:spPr>
          <a:xfrm>
            <a:off x="9006569" y="1624724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Automation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226802A1-FAA2-4D58-BEF4-06B607FCFBE4}"/>
              </a:ext>
            </a:extLst>
          </p:cNvPr>
          <p:cNvSpPr/>
          <p:nvPr/>
        </p:nvSpPr>
        <p:spPr>
          <a:xfrm>
            <a:off x="8931965" y="988187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Handling </a:t>
            </a:r>
          </a:p>
          <a:p>
            <a:pPr algn="ctr"/>
            <a:r>
              <a:rPr lang="en-US" dirty="0"/>
              <a:t>(xlsx, pdf, xml, json)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B33B14A1-3F9D-49C8-AF67-666FF2B1895A}"/>
              </a:ext>
            </a:extLst>
          </p:cNvPr>
          <p:cNvSpPr/>
          <p:nvPr/>
        </p:nvSpPr>
        <p:spPr>
          <a:xfrm>
            <a:off x="451993" y="366801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Robust</a:t>
            </a:r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3E3DD53E-3482-4D74-9144-95CF25AC5DAE}"/>
              </a:ext>
            </a:extLst>
          </p:cNvPr>
          <p:cNvSpPr/>
          <p:nvPr/>
        </p:nvSpPr>
        <p:spPr>
          <a:xfrm>
            <a:off x="8995682" y="362338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Modular </a:t>
            </a:r>
          </a:p>
          <a:p>
            <a:pPr algn="ctr"/>
            <a:r>
              <a:rPr lang="en-US" dirty="0"/>
              <a:t>Loosely coupled</a:t>
            </a:r>
            <a:endParaRPr lang="en-IN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3148063C-39A6-4F43-8C97-7CCC9501853B}"/>
              </a:ext>
            </a:extLst>
          </p:cNvPr>
          <p:cNvSpPr/>
          <p:nvPr/>
        </p:nvSpPr>
        <p:spPr>
          <a:xfrm>
            <a:off x="473075" y="302414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handling</a:t>
            </a:r>
          </a:p>
          <a:p>
            <a:pPr algn="ctr"/>
            <a:r>
              <a:rPr lang="en-US" dirty="0"/>
              <a:t>Exception recovery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5179FFAA-981A-4C9D-8272-4AA3B2C484F6}"/>
              </a:ext>
            </a:extLst>
          </p:cNvPr>
          <p:cNvSpPr/>
          <p:nvPr/>
        </p:nvSpPr>
        <p:spPr>
          <a:xfrm>
            <a:off x="9006570" y="2265857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Assertions</a:t>
            </a:r>
            <a:endParaRPr lang="en-IN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8984922" y="5671154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Support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E28D2C1B-8D1B-4E4F-96A7-1A86E0A25EFF}"/>
              </a:ext>
            </a:extLst>
          </p:cNvPr>
          <p:cNvSpPr/>
          <p:nvPr/>
        </p:nvSpPr>
        <p:spPr>
          <a:xfrm>
            <a:off x="4779296" y="519368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Object Model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A1C7C12F-50D5-4EDD-9CD3-2A2A5FCBC023}"/>
              </a:ext>
            </a:extLst>
          </p:cNvPr>
          <p:cNvSpPr/>
          <p:nvPr/>
        </p:nvSpPr>
        <p:spPr>
          <a:xfrm>
            <a:off x="493488" y="4309786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 Failed Tests</a:t>
            </a:r>
            <a:endParaRPr lang="en-IN" dirty="0"/>
          </a:p>
        </p:txBody>
      </p:sp>
      <p:sp>
        <p:nvSpPr>
          <p:cNvPr id="30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1593522" y="6224219"/>
            <a:ext cx="8718878" cy="4686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Simplicity and Reusability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423307" y="5680226"/>
            <a:ext cx="2381578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Selenium Grid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008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B22D973F-4978-4D64-AE07-D25303758B20}"/>
              </a:ext>
            </a:extLst>
          </p:cNvPr>
          <p:cNvSpPr/>
          <p:nvPr/>
        </p:nvSpPr>
        <p:spPr>
          <a:xfrm>
            <a:off x="3733238" y="4096139"/>
            <a:ext cx="3433666" cy="109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4152939" y="-48695"/>
            <a:ext cx="5079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Framework Types with Layers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75EA7DFA-81BF-4C6B-AD6F-39A2341E648F}"/>
              </a:ext>
            </a:extLst>
          </p:cNvPr>
          <p:cNvSpPr/>
          <p:nvPr/>
        </p:nvSpPr>
        <p:spPr>
          <a:xfrm>
            <a:off x="6057122" y="5550159"/>
            <a:ext cx="3433666" cy="109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Maven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860C6AE-AC05-44A1-8B6B-248370B48E93}"/>
              </a:ext>
            </a:extLst>
          </p:cNvPr>
          <p:cNvCxnSpPr>
            <a:cxnSpLocks/>
          </p:cNvCxnSpPr>
          <p:nvPr/>
        </p:nvCxnSpPr>
        <p:spPr>
          <a:xfrm>
            <a:off x="3004457" y="5327780"/>
            <a:ext cx="8854751" cy="65314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59D5072-8DEF-4048-9DA4-F0FD3843F0C0}"/>
              </a:ext>
            </a:extLst>
          </p:cNvPr>
          <p:cNvSpPr txBox="1"/>
          <p:nvPr/>
        </p:nvSpPr>
        <p:spPr>
          <a:xfrm>
            <a:off x="4848246" y="4294555"/>
            <a:ext cx="120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Junit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7D3EEC3-8E19-4D1C-A030-9E7E48785CCD}"/>
              </a:ext>
            </a:extLst>
          </p:cNvPr>
          <p:cNvSpPr txBox="1"/>
          <p:nvPr/>
        </p:nvSpPr>
        <p:spPr>
          <a:xfrm>
            <a:off x="294317" y="5617716"/>
            <a:ext cx="348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Build, Dependency </a:t>
            </a:r>
          </a:p>
          <a:p>
            <a:r>
              <a:rPr lang="en-US" sz="3000" dirty="0">
                <a:solidFill>
                  <a:schemeClr val="bg1"/>
                </a:solidFill>
              </a:rPr>
              <a:t>Management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842D561-6FA3-42DE-84DC-71D693A73D7E}"/>
              </a:ext>
            </a:extLst>
          </p:cNvPr>
          <p:cNvSpPr txBox="1"/>
          <p:nvPr/>
        </p:nvSpPr>
        <p:spPr>
          <a:xfrm>
            <a:off x="289529" y="4098612"/>
            <a:ext cx="2306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Unit Testing </a:t>
            </a:r>
          </a:p>
          <a:p>
            <a:r>
              <a:rPr lang="en-US" sz="3000" dirty="0">
                <a:solidFill>
                  <a:schemeClr val="bg1"/>
                </a:solidFill>
              </a:rPr>
              <a:t>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B9117A62-2923-44C0-97B6-8E3DA9EA8268}"/>
              </a:ext>
            </a:extLst>
          </p:cNvPr>
          <p:cNvSpPr/>
          <p:nvPr/>
        </p:nvSpPr>
        <p:spPr>
          <a:xfrm>
            <a:off x="5063949" y="2686686"/>
            <a:ext cx="552785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Behavior Driven (Cucumber)</a:t>
            </a:r>
            <a:endParaRPr lang="en-IN" sz="3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569BA66-881E-4736-BCF1-6CB6AEBF7DCC}"/>
              </a:ext>
            </a:extLst>
          </p:cNvPr>
          <p:cNvSpPr/>
          <p:nvPr/>
        </p:nvSpPr>
        <p:spPr>
          <a:xfrm>
            <a:off x="5053064" y="1655866"/>
            <a:ext cx="552785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Data Driven</a:t>
            </a:r>
            <a:endParaRPr lang="en-IN" sz="3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D181AAA-406F-454E-AF8F-9BA85DE30B42}"/>
              </a:ext>
            </a:extLst>
          </p:cNvPr>
          <p:cNvSpPr/>
          <p:nvPr/>
        </p:nvSpPr>
        <p:spPr>
          <a:xfrm>
            <a:off x="5020407" y="543967"/>
            <a:ext cx="5527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Keyword Driven</a:t>
            </a:r>
            <a:endParaRPr lang="en-IN" sz="3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9CC964A1-F3F9-475F-9333-040823E62B0C}"/>
              </a:ext>
            </a:extLst>
          </p:cNvPr>
          <p:cNvSpPr/>
          <p:nvPr/>
        </p:nvSpPr>
        <p:spPr>
          <a:xfrm>
            <a:off x="8303841" y="4096139"/>
            <a:ext cx="3433666" cy="109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FF96AB1-C45D-4BDB-9D3C-895A63C0BB13}"/>
              </a:ext>
            </a:extLst>
          </p:cNvPr>
          <p:cNvSpPr txBox="1"/>
          <p:nvPr/>
        </p:nvSpPr>
        <p:spPr>
          <a:xfrm>
            <a:off x="9232237" y="4302300"/>
            <a:ext cx="174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TestNG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E68AA806-4830-4733-AD1A-F61BD207CBBA}"/>
              </a:ext>
            </a:extLst>
          </p:cNvPr>
          <p:cNvCxnSpPr>
            <a:cxnSpLocks/>
          </p:cNvCxnSpPr>
          <p:nvPr/>
        </p:nvCxnSpPr>
        <p:spPr>
          <a:xfrm>
            <a:off x="3004457" y="3772677"/>
            <a:ext cx="8877552" cy="0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E3031FE-31ED-4F74-BDE3-51FC6A98F229}"/>
              </a:ext>
            </a:extLst>
          </p:cNvPr>
          <p:cNvSpPr txBox="1"/>
          <p:nvPr/>
        </p:nvSpPr>
        <p:spPr>
          <a:xfrm>
            <a:off x="404608" y="1432083"/>
            <a:ext cx="245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Popular in</a:t>
            </a:r>
            <a:r>
              <a:rPr lang="en-IN" sz="3000" dirty="0">
                <a:solidFill>
                  <a:schemeClr val="bg1"/>
                </a:solidFill>
              </a:rPr>
              <a:t> QA</a:t>
            </a:r>
          </a:p>
          <a:p>
            <a:r>
              <a:rPr lang="en-IN" sz="3000" dirty="0">
                <a:solidFill>
                  <a:schemeClr val="bg1"/>
                </a:solidFill>
              </a:rPr>
              <a:t>Community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308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4152939" y="-48695"/>
            <a:ext cx="4381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Non-Selenium Automation</a:t>
            </a:r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Use links below to save image.">
            <a:extLst>
              <a:ext uri="{FF2B5EF4-FFF2-40B4-BE49-F238E27FC236}">
                <a16:creationId xmlns="" xmlns:a16="http://schemas.microsoft.com/office/drawing/2014/main" id="{7BB77E4A-C33F-4292-B56F-C519B478B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36" y="651538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A24AC6-318C-49FE-A865-8D0586E9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9" y="1704447"/>
            <a:ext cx="1162050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213E0C-6391-422F-BD33-F60928D7A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30" y="3038458"/>
            <a:ext cx="186690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214ED15-6D99-419F-B717-0632D4630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883" y="3263679"/>
            <a:ext cx="87630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EDD6072-1ACF-444C-9714-70E088D7E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8833" y="1049353"/>
            <a:ext cx="914400" cy="120967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4827ADD9-3CD0-4D7A-B2A0-80843E7CEFE6}"/>
              </a:ext>
            </a:extLst>
          </p:cNvPr>
          <p:cNvSpPr/>
          <p:nvPr/>
        </p:nvSpPr>
        <p:spPr>
          <a:xfrm>
            <a:off x="4595515" y="5485633"/>
            <a:ext cx="2848759" cy="649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Robot + AWT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607A123-A43F-4728-B22A-15F2F4D9BBEB}"/>
              </a:ext>
            </a:extLst>
          </p:cNvPr>
          <p:cNvCxnSpPr>
            <a:cxnSpLocks/>
          </p:cNvCxnSpPr>
          <p:nvPr/>
        </p:nvCxnSpPr>
        <p:spPr>
          <a:xfrm flipV="1">
            <a:off x="625151" y="961054"/>
            <a:ext cx="994085" cy="693136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3591FF31-3D73-4B90-AD6C-E87C8AEA836B}"/>
              </a:ext>
            </a:extLst>
          </p:cNvPr>
          <p:cNvCxnSpPr>
            <a:cxnSpLocks/>
          </p:cNvCxnSpPr>
          <p:nvPr/>
        </p:nvCxnSpPr>
        <p:spPr>
          <a:xfrm flipV="1">
            <a:off x="1667508" y="1237238"/>
            <a:ext cx="657632" cy="511489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1A8502E4-6063-47E3-AE63-1B389791041A}"/>
              </a:ext>
            </a:extLst>
          </p:cNvPr>
          <p:cNvCxnSpPr>
            <a:cxnSpLocks/>
          </p:cNvCxnSpPr>
          <p:nvPr/>
        </p:nvCxnSpPr>
        <p:spPr>
          <a:xfrm flipV="1">
            <a:off x="964330" y="1838051"/>
            <a:ext cx="3188609" cy="1246825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7623C35C-7004-4701-9B2A-1BBA95EBBF7E}"/>
              </a:ext>
            </a:extLst>
          </p:cNvPr>
          <p:cNvCxnSpPr>
            <a:cxnSpLocks/>
          </p:cNvCxnSpPr>
          <p:nvPr/>
        </p:nvCxnSpPr>
        <p:spPr>
          <a:xfrm flipV="1">
            <a:off x="2831230" y="3387919"/>
            <a:ext cx="2953750" cy="1158243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C3FC09ED-BD10-46BE-B27F-815B151D5CA2}"/>
              </a:ext>
            </a:extLst>
          </p:cNvPr>
          <p:cNvCxnSpPr>
            <a:cxnSpLocks/>
          </p:cNvCxnSpPr>
          <p:nvPr/>
        </p:nvCxnSpPr>
        <p:spPr>
          <a:xfrm flipH="1">
            <a:off x="6996974" y="1107408"/>
            <a:ext cx="2860910" cy="506149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A5BF3964-E680-4DCF-8EFE-33DE5227C89E}"/>
              </a:ext>
            </a:extLst>
          </p:cNvPr>
          <p:cNvCxnSpPr>
            <a:cxnSpLocks/>
          </p:cNvCxnSpPr>
          <p:nvPr/>
        </p:nvCxnSpPr>
        <p:spPr>
          <a:xfrm flipH="1">
            <a:off x="7553989" y="2239558"/>
            <a:ext cx="2303894" cy="299532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6DADDD7C-426F-4BD1-9952-820EE747CBE8}"/>
              </a:ext>
            </a:extLst>
          </p:cNvPr>
          <p:cNvCxnSpPr>
            <a:cxnSpLocks/>
          </p:cNvCxnSpPr>
          <p:nvPr/>
        </p:nvCxnSpPr>
        <p:spPr>
          <a:xfrm flipH="1" flipV="1">
            <a:off x="6904133" y="3601616"/>
            <a:ext cx="3042300" cy="852688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EC091080-767D-4FE9-B36A-FD07F9F33DAE}"/>
              </a:ext>
            </a:extLst>
          </p:cNvPr>
          <p:cNvCxnSpPr>
            <a:cxnSpLocks/>
          </p:cNvCxnSpPr>
          <p:nvPr/>
        </p:nvCxnSpPr>
        <p:spPr>
          <a:xfrm flipH="1" flipV="1">
            <a:off x="7507996" y="2717054"/>
            <a:ext cx="2330837" cy="670865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886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152939" y="-48695"/>
            <a:ext cx="4956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Keyword Driven 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B99F4E7-C63C-4BEB-907F-C89E79DC89E4}"/>
              </a:ext>
            </a:extLst>
          </p:cNvPr>
          <p:cNvSpPr txBox="1"/>
          <p:nvPr/>
        </p:nvSpPr>
        <p:spPr>
          <a:xfrm>
            <a:off x="7951671" y="6171137"/>
            <a:ext cx="377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Application Under Test</a:t>
            </a:r>
            <a:endParaRPr lang="en-IN" sz="30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4A681DCA-92A3-45C5-AD2B-15919C9A2F6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08711" y="1369234"/>
            <a:ext cx="2560419" cy="198511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837D202-556F-4E4B-9CE0-22AD678D9F29}"/>
              </a:ext>
            </a:extLst>
          </p:cNvPr>
          <p:cNvSpPr/>
          <p:nvPr/>
        </p:nvSpPr>
        <p:spPr>
          <a:xfrm>
            <a:off x="9269130" y="699781"/>
            <a:ext cx="922606" cy="54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4F1B988-D963-4DD3-947D-D9577C6482C7}"/>
              </a:ext>
            </a:extLst>
          </p:cNvPr>
          <p:cNvSpPr txBox="1"/>
          <p:nvPr/>
        </p:nvSpPr>
        <p:spPr>
          <a:xfrm>
            <a:off x="2404146" y="944476"/>
            <a:ext cx="5243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Keyword/ User Action (Variety)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EAD6210-4609-4BB6-BFEE-DD71637E633B}"/>
              </a:ext>
            </a:extLst>
          </p:cNvPr>
          <p:cNvSpPr/>
          <p:nvPr/>
        </p:nvSpPr>
        <p:spPr>
          <a:xfrm>
            <a:off x="3161447" y="1651504"/>
            <a:ext cx="3547264" cy="3405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88980B-B0CC-40E3-A6A5-C1D3851D39C5}"/>
              </a:ext>
            </a:extLst>
          </p:cNvPr>
          <p:cNvSpPr/>
          <p:nvPr/>
        </p:nvSpPr>
        <p:spPr>
          <a:xfrm>
            <a:off x="3587179" y="2015411"/>
            <a:ext cx="644587" cy="399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0F62E2B-99F5-4625-8197-23486A07D516}"/>
              </a:ext>
            </a:extLst>
          </p:cNvPr>
          <p:cNvSpPr/>
          <p:nvPr/>
        </p:nvSpPr>
        <p:spPr>
          <a:xfrm>
            <a:off x="4094722" y="2506484"/>
            <a:ext cx="644587" cy="614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811AF109-0E52-40C9-80C0-64603667B237}"/>
              </a:ext>
            </a:extLst>
          </p:cNvPr>
          <p:cNvSpPr/>
          <p:nvPr/>
        </p:nvSpPr>
        <p:spPr>
          <a:xfrm>
            <a:off x="3587179" y="3088433"/>
            <a:ext cx="565760" cy="55399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xmlns="" id="{6EFF41E2-D86C-4AA6-8B44-296901FAE7E5}"/>
              </a:ext>
            </a:extLst>
          </p:cNvPr>
          <p:cNvSpPr/>
          <p:nvPr/>
        </p:nvSpPr>
        <p:spPr>
          <a:xfrm>
            <a:off x="5120204" y="2971339"/>
            <a:ext cx="773624" cy="459414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xmlns="" id="{D79E3BFB-FC34-471E-A6F4-1089B47CF508}"/>
              </a:ext>
            </a:extLst>
          </p:cNvPr>
          <p:cNvSpPr/>
          <p:nvPr/>
        </p:nvSpPr>
        <p:spPr>
          <a:xfrm>
            <a:off x="3503168" y="4224379"/>
            <a:ext cx="773624" cy="493449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xmlns="" id="{7453DFED-9F50-4FE0-B424-636D1F5813BA}"/>
              </a:ext>
            </a:extLst>
          </p:cNvPr>
          <p:cNvSpPr/>
          <p:nvPr/>
        </p:nvSpPr>
        <p:spPr>
          <a:xfrm>
            <a:off x="4935079" y="2062923"/>
            <a:ext cx="537784" cy="399837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680872B3-9D53-4C5F-87A8-27A0E0D25630}"/>
              </a:ext>
            </a:extLst>
          </p:cNvPr>
          <p:cNvSpPr/>
          <p:nvPr/>
        </p:nvSpPr>
        <p:spPr>
          <a:xfrm>
            <a:off x="4369881" y="3327896"/>
            <a:ext cx="537784" cy="493449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xmlns="" id="{FBD13014-6E1A-4F76-B08F-E6A4D3EB4415}"/>
              </a:ext>
            </a:extLst>
          </p:cNvPr>
          <p:cNvSpPr/>
          <p:nvPr/>
        </p:nvSpPr>
        <p:spPr>
          <a:xfrm>
            <a:off x="4598821" y="4341122"/>
            <a:ext cx="537784" cy="553998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xmlns="" id="{A0EB4488-33E3-4E05-933E-52099BC7B333}"/>
              </a:ext>
            </a:extLst>
          </p:cNvPr>
          <p:cNvSpPr/>
          <p:nvPr/>
        </p:nvSpPr>
        <p:spPr>
          <a:xfrm>
            <a:off x="5724125" y="3714106"/>
            <a:ext cx="581401" cy="493449"/>
          </a:xfrm>
          <a:prstGeom prst="pi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xmlns="" id="{7FBEA78C-4AA0-4D74-8B83-1D4E26F57654}"/>
              </a:ext>
            </a:extLst>
          </p:cNvPr>
          <p:cNvSpPr/>
          <p:nvPr/>
        </p:nvSpPr>
        <p:spPr>
          <a:xfrm>
            <a:off x="6011032" y="2540439"/>
            <a:ext cx="644587" cy="459414"/>
          </a:xfrm>
          <a:prstGeom prst="flowChartDe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06B12C2-B4BF-461A-88EE-B2C1CB28797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08711" y="1881392"/>
            <a:ext cx="2601824" cy="147295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C2DB1F77-F8DD-4BFB-B7AB-111747ED060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08711" y="2617870"/>
            <a:ext cx="2560418" cy="73647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13494B9-1133-4450-A0AB-DD6387CF9AB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6708711" y="3354348"/>
            <a:ext cx="2560419" cy="5596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FCF5A41-7E5E-451F-A012-F53E347CAE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08711" y="3354348"/>
            <a:ext cx="2560418" cy="81037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2A4D89D9-EDE9-4625-AE3C-252E51203B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08711" y="3354348"/>
            <a:ext cx="2536972" cy="147295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3BFD089C-5159-4E09-8347-D80476C5C8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08711" y="3354348"/>
            <a:ext cx="2536972" cy="1932732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Or 34">
            <a:extLst>
              <a:ext uri="{FF2B5EF4-FFF2-40B4-BE49-F238E27FC236}">
                <a16:creationId xmlns:a16="http://schemas.microsoft.com/office/drawing/2014/main" xmlns="" id="{1128C436-D5EA-4C11-8FA2-9703AEE64FDA}"/>
              </a:ext>
            </a:extLst>
          </p:cNvPr>
          <p:cNvSpPr/>
          <p:nvPr/>
        </p:nvSpPr>
        <p:spPr>
          <a:xfrm>
            <a:off x="5056091" y="3623343"/>
            <a:ext cx="644587" cy="493449"/>
          </a:xfrm>
          <a:prstGeom prst="flowChar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:a16="http://schemas.microsoft.com/office/drawing/2014/main" xmlns="" id="{96AB6794-6DD3-4BE5-ABCD-1C0E65853C68}"/>
              </a:ext>
            </a:extLst>
          </p:cNvPr>
          <p:cNvSpPr/>
          <p:nvPr/>
        </p:nvSpPr>
        <p:spPr>
          <a:xfrm>
            <a:off x="5526604" y="4480236"/>
            <a:ext cx="644587" cy="459414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Collate 36">
            <a:extLst>
              <a:ext uri="{FF2B5EF4-FFF2-40B4-BE49-F238E27FC236}">
                <a16:creationId xmlns:a16="http://schemas.microsoft.com/office/drawing/2014/main" xmlns="" id="{94852767-B4D6-4ED9-B3B0-E6B933059C90}"/>
              </a:ext>
            </a:extLst>
          </p:cNvPr>
          <p:cNvSpPr/>
          <p:nvPr/>
        </p:nvSpPr>
        <p:spPr>
          <a:xfrm>
            <a:off x="5804541" y="1814381"/>
            <a:ext cx="457600" cy="525198"/>
          </a:xfrm>
          <a:prstGeom prst="flowChartCol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131A99D-FAF6-4030-A1C1-39D42F847DDC}"/>
              </a:ext>
            </a:extLst>
          </p:cNvPr>
          <p:cNvSpPr txBox="1"/>
          <p:nvPr/>
        </p:nvSpPr>
        <p:spPr>
          <a:xfrm>
            <a:off x="9542471" y="2344017"/>
            <a:ext cx="54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/>
                </a:solidFill>
              </a:rPr>
              <a:t>U</a:t>
            </a:r>
          </a:p>
          <a:p>
            <a:r>
              <a:rPr lang="en-US" sz="3000" dirty="0">
                <a:solidFill>
                  <a:schemeClr val="bg1"/>
                </a:solidFill>
              </a:rPr>
              <a:t>T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7D1910D-4C18-4E40-A603-4508AE8F21DE}"/>
              </a:ext>
            </a:extLst>
          </p:cNvPr>
          <p:cNvSpPr/>
          <p:nvPr/>
        </p:nvSpPr>
        <p:spPr>
          <a:xfrm>
            <a:off x="174172" y="4864090"/>
            <a:ext cx="2907343" cy="82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Excel File</a:t>
            </a:r>
          </a:p>
          <a:p>
            <a:pPr algn="ctr"/>
            <a:r>
              <a:rPr lang="en-IN" sz="2000" dirty="0" smtClean="0"/>
              <a:t>(Apache POI, xlrd/ xlwt)</a:t>
            </a:r>
            <a:endParaRPr lang="en-IN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FE1F514-79A9-4DA0-9915-961891F32759}"/>
              </a:ext>
            </a:extLst>
          </p:cNvPr>
          <p:cNvSpPr/>
          <p:nvPr/>
        </p:nvSpPr>
        <p:spPr>
          <a:xfrm>
            <a:off x="145555" y="5904055"/>
            <a:ext cx="3664446" cy="80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TestScenario</a:t>
            </a:r>
            <a:r>
              <a:rPr lang="en-US" sz="2000" dirty="0" smtClean="0"/>
              <a:t> Execution control </a:t>
            </a:r>
          </a:p>
          <a:p>
            <a:pPr algn="ctr"/>
            <a:r>
              <a:rPr lang="en-US" sz="2000" dirty="0" smtClean="0"/>
              <a:t>(TestNG</a:t>
            </a:r>
            <a:r>
              <a:rPr lang="en-US" sz="2000" dirty="0"/>
              <a:t>/ </a:t>
            </a:r>
            <a:r>
              <a:rPr lang="en-US" sz="2000" dirty="0" smtClean="0"/>
              <a:t>Junit, Pytest)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21092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8286" y="4591530"/>
            <a:ext cx="2371724" cy="226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3162339" y="0"/>
            <a:ext cx="6155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Keywords / User Actions (Repository)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298239" y="585416"/>
            <a:ext cx="2978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GUI/ Browser related: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Click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Double Click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Right Click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Type Text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Select Down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Hover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Wait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Get Attribute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Navigate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6786124" y="3045588"/>
            <a:ext cx="3598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Database related: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Db Connect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Db Disconnect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Raise CRUD SQL query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Parse SQL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6731696" y="607189"/>
            <a:ext cx="3598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Other: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Test Reporting Preparation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Test Report Emailing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Logging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Environment Setup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Test 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3520410" y="585417"/>
            <a:ext cx="2978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GUI/ Browser related: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Pop up Interaction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Alert Interaction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Drag n Drop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Close Tab/ Window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Window Resize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Verify Web Element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Count Element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JavaScript Run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3498638" y="4330102"/>
            <a:ext cx="359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Desktop related: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Move mouse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Press Key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Click on Desktop</a:t>
            </a:r>
          </a:p>
        </p:txBody>
      </p:sp>
    </p:spTree>
    <p:extLst>
      <p:ext uri="{BB962C8B-B14F-4D97-AF65-F5344CB8AC3E}">
        <p14:creationId xmlns="" xmlns:p14="http://schemas.microsoft.com/office/powerpoint/2010/main" val="321092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306286" y="1796142"/>
            <a:ext cx="794656" cy="2786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3303853" y="0"/>
            <a:ext cx="4956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Keyword Driven 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B99F4E7-C63C-4BEB-907F-C89E79DC89E4}"/>
              </a:ext>
            </a:extLst>
          </p:cNvPr>
          <p:cNvSpPr txBox="1"/>
          <p:nvPr/>
        </p:nvSpPr>
        <p:spPr>
          <a:xfrm>
            <a:off x="7951671" y="6171137"/>
            <a:ext cx="377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Application Under Test</a:t>
            </a:r>
            <a:endParaRPr lang="en-IN" sz="30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4A681DCA-92A3-45C5-AD2B-15919C9A2F6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688001" y="1271263"/>
            <a:ext cx="2560419" cy="18187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17D1910D-4C18-4E40-A603-4508AE8F21DE}"/>
              </a:ext>
            </a:extLst>
          </p:cNvPr>
          <p:cNvSpPr/>
          <p:nvPr/>
        </p:nvSpPr>
        <p:spPr>
          <a:xfrm>
            <a:off x="180026" y="5887348"/>
            <a:ext cx="2907343" cy="82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Excel File</a:t>
            </a:r>
          </a:p>
          <a:p>
            <a:pPr algn="ctr"/>
            <a:r>
              <a:rPr lang="en-IN" sz="2000" dirty="0" smtClean="0"/>
              <a:t>(Apache POI, xlrd/ xlwt)</a:t>
            </a:r>
            <a:endParaRPr lang="en-IN" sz="2000" dirty="0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0FE1F514-79A9-4DA0-9915-961891F32759}"/>
              </a:ext>
            </a:extLst>
          </p:cNvPr>
          <p:cNvSpPr/>
          <p:nvPr/>
        </p:nvSpPr>
        <p:spPr>
          <a:xfrm>
            <a:off x="3639869" y="5294455"/>
            <a:ext cx="3664446" cy="80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Scenario Execution control </a:t>
            </a:r>
          </a:p>
          <a:p>
            <a:pPr algn="ctr"/>
            <a:r>
              <a:rPr lang="en-US" sz="2000" dirty="0" smtClean="0"/>
              <a:t>(TestNG</a:t>
            </a:r>
            <a:r>
              <a:rPr lang="en-US" sz="2000" dirty="0"/>
              <a:t>/ </a:t>
            </a:r>
            <a:r>
              <a:rPr lang="en-US" sz="2000" dirty="0" smtClean="0"/>
              <a:t>Junit, Pytest)</a:t>
            </a:r>
            <a:endParaRPr lang="en-I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F1B988-D963-4DD3-947D-D9577C6482C7}"/>
              </a:ext>
            </a:extLst>
          </p:cNvPr>
          <p:cNvSpPr txBox="1"/>
          <p:nvPr/>
        </p:nvSpPr>
        <p:spPr>
          <a:xfrm>
            <a:off x="257846" y="868276"/>
            <a:ext cx="5243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Keyword/ User Action (Variety)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EEAD6210-4609-4BB6-BFEE-DD71637E633B}"/>
              </a:ext>
            </a:extLst>
          </p:cNvPr>
          <p:cNvSpPr/>
          <p:nvPr/>
        </p:nvSpPr>
        <p:spPr>
          <a:xfrm>
            <a:off x="4158343" y="1553532"/>
            <a:ext cx="2529658" cy="307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FRAMEWORK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188980B-B0CC-40E3-A6A5-C1D3851D39C5}"/>
              </a:ext>
            </a:extLst>
          </p:cNvPr>
          <p:cNvSpPr/>
          <p:nvPr/>
        </p:nvSpPr>
        <p:spPr>
          <a:xfrm>
            <a:off x="544286" y="1848142"/>
            <a:ext cx="553987" cy="399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0F62E2B-99F5-4625-8197-23486A07D516}"/>
              </a:ext>
            </a:extLst>
          </p:cNvPr>
          <p:cNvSpPr/>
          <p:nvPr/>
        </p:nvSpPr>
        <p:spPr>
          <a:xfrm>
            <a:off x="533400" y="2393644"/>
            <a:ext cx="571673" cy="614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="" xmlns:a16="http://schemas.microsoft.com/office/drawing/2014/main" id="{811AF109-0E52-40C9-80C0-64603667B237}"/>
              </a:ext>
            </a:extLst>
          </p:cNvPr>
          <p:cNvSpPr/>
          <p:nvPr/>
        </p:nvSpPr>
        <p:spPr>
          <a:xfrm>
            <a:off x="529886" y="3149764"/>
            <a:ext cx="565760" cy="55399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="" xmlns:a16="http://schemas.microsoft.com/office/drawing/2014/main" id="{6EFF41E2-D86C-4AA6-8B44-296901FAE7E5}"/>
              </a:ext>
            </a:extLst>
          </p:cNvPr>
          <p:cNvSpPr/>
          <p:nvPr/>
        </p:nvSpPr>
        <p:spPr>
          <a:xfrm>
            <a:off x="2280624" y="2444840"/>
            <a:ext cx="475054" cy="359689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="" xmlns:a16="http://schemas.microsoft.com/office/drawing/2014/main" id="{D79E3BFB-FC34-471E-A6F4-1089B47CF508}"/>
              </a:ext>
            </a:extLst>
          </p:cNvPr>
          <p:cNvSpPr/>
          <p:nvPr/>
        </p:nvSpPr>
        <p:spPr>
          <a:xfrm>
            <a:off x="522513" y="3980910"/>
            <a:ext cx="675213" cy="493449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="" xmlns:a16="http://schemas.microsoft.com/office/drawing/2014/main" id="{7453DFED-9F50-4FE0-B424-636D1F5813BA}"/>
              </a:ext>
            </a:extLst>
          </p:cNvPr>
          <p:cNvSpPr/>
          <p:nvPr/>
        </p:nvSpPr>
        <p:spPr>
          <a:xfrm>
            <a:off x="1398815" y="1841225"/>
            <a:ext cx="537784" cy="399837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arallelogram 12">
            <a:extLst>
              <a:ext uri="{FF2B5EF4-FFF2-40B4-BE49-F238E27FC236}">
                <a16:creationId xmlns="" xmlns:a16="http://schemas.microsoft.com/office/drawing/2014/main" id="{680872B3-9D53-4C5F-87A8-27A0E0D25630}"/>
              </a:ext>
            </a:extLst>
          </p:cNvPr>
          <p:cNvSpPr/>
          <p:nvPr/>
        </p:nvSpPr>
        <p:spPr>
          <a:xfrm>
            <a:off x="1377903" y="2434416"/>
            <a:ext cx="583118" cy="381460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entagon 15">
            <a:extLst>
              <a:ext uri="{FF2B5EF4-FFF2-40B4-BE49-F238E27FC236}">
                <a16:creationId xmlns="" xmlns:a16="http://schemas.microsoft.com/office/drawing/2014/main" id="{FBD13014-6E1A-4F76-B08F-E6A4D3EB4415}"/>
              </a:ext>
            </a:extLst>
          </p:cNvPr>
          <p:cNvSpPr/>
          <p:nvPr/>
        </p:nvSpPr>
        <p:spPr>
          <a:xfrm>
            <a:off x="2259985" y="1789881"/>
            <a:ext cx="537784" cy="553998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artial Circle 16">
            <a:extLst>
              <a:ext uri="{FF2B5EF4-FFF2-40B4-BE49-F238E27FC236}">
                <a16:creationId xmlns="" xmlns:a16="http://schemas.microsoft.com/office/drawing/2014/main" id="{A0EB4488-33E3-4E05-933E-52099BC7B333}"/>
              </a:ext>
            </a:extLst>
          </p:cNvPr>
          <p:cNvSpPr/>
          <p:nvPr/>
        </p:nvSpPr>
        <p:spPr>
          <a:xfrm>
            <a:off x="1404089" y="3993151"/>
            <a:ext cx="581401" cy="493449"/>
          </a:xfrm>
          <a:prstGeom prst="pi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Flowchart: Delay 17">
            <a:extLst>
              <a:ext uri="{FF2B5EF4-FFF2-40B4-BE49-F238E27FC236}">
                <a16:creationId xmlns="" xmlns:a16="http://schemas.microsoft.com/office/drawing/2014/main" id="{7FBEA78C-4AA0-4D74-8B83-1D4E26F57654}"/>
              </a:ext>
            </a:extLst>
          </p:cNvPr>
          <p:cNvSpPr/>
          <p:nvPr/>
        </p:nvSpPr>
        <p:spPr>
          <a:xfrm>
            <a:off x="1386197" y="3113399"/>
            <a:ext cx="644587" cy="459414"/>
          </a:xfrm>
          <a:prstGeom prst="flowChartDe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506B12C2-B4BF-461A-88EE-B2C1CB28797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688001" y="1783421"/>
            <a:ext cx="2601824" cy="13065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C2DB1F77-F8DD-4BFB-B7AB-111747ED060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688001" y="2519899"/>
            <a:ext cx="2560418" cy="570082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13494B9-1133-4450-A0AB-DD6387CF9AB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6688001" y="3089981"/>
            <a:ext cx="2581129" cy="3203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7FCF5A41-7E5E-451F-A012-F53E347CAE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88001" y="3089981"/>
            <a:ext cx="2560418" cy="97676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2A4D89D9-EDE9-4625-AE3C-252E51203B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88001" y="3089981"/>
            <a:ext cx="2536972" cy="163935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3BFD089C-5159-4E09-8347-D80476C5C8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88001" y="3089981"/>
            <a:ext cx="2536972" cy="2099127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Or 34">
            <a:extLst>
              <a:ext uri="{FF2B5EF4-FFF2-40B4-BE49-F238E27FC236}">
                <a16:creationId xmlns="" xmlns:a16="http://schemas.microsoft.com/office/drawing/2014/main" id="{1128C436-D5EA-4C11-8FA2-9703AEE64FDA}"/>
              </a:ext>
            </a:extLst>
          </p:cNvPr>
          <p:cNvSpPr/>
          <p:nvPr/>
        </p:nvSpPr>
        <p:spPr>
          <a:xfrm>
            <a:off x="2205626" y="3075075"/>
            <a:ext cx="644587" cy="493449"/>
          </a:xfrm>
          <a:prstGeom prst="flowChar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="" xmlns:a16="http://schemas.microsoft.com/office/drawing/2014/main" id="{96AB6794-6DD3-4BE5-ABCD-1C0E65853C68}"/>
              </a:ext>
            </a:extLst>
          </p:cNvPr>
          <p:cNvSpPr/>
          <p:nvPr/>
        </p:nvSpPr>
        <p:spPr>
          <a:xfrm>
            <a:off x="2175398" y="3986396"/>
            <a:ext cx="644587" cy="459414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ight Arrow 45"/>
          <p:cNvSpPr/>
          <p:nvPr/>
        </p:nvSpPr>
        <p:spPr>
          <a:xfrm>
            <a:off x="3111500" y="2755900"/>
            <a:ext cx="91440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>
            <a:off x="1155700" y="4648199"/>
            <a:ext cx="571500" cy="1001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17D1910D-4C18-4E40-A603-4508AE8F21DE}"/>
              </a:ext>
            </a:extLst>
          </p:cNvPr>
          <p:cNvSpPr/>
          <p:nvPr/>
        </p:nvSpPr>
        <p:spPr>
          <a:xfrm>
            <a:off x="3243942" y="6246577"/>
            <a:ext cx="4354286" cy="44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 management using Maven</a:t>
            </a:r>
            <a:endParaRPr lang="en-IN" sz="2400" dirty="0"/>
          </a:p>
        </p:txBody>
      </p:sp>
      <p:sp>
        <p:nvSpPr>
          <p:cNvPr id="51" name="Up Arrow 50"/>
          <p:cNvSpPr/>
          <p:nvPr/>
        </p:nvSpPr>
        <p:spPr>
          <a:xfrm>
            <a:off x="5183415" y="4702628"/>
            <a:ext cx="335642" cy="435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2837D202-556F-4E4B-9CE0-22AD678D9F29}"/>
              </a:ext>
            </a:extLst>
          </p:cNvPr>
          <p:cNvSpPr/>
          <p:nvPr/>
        </p:nvSpPr>
        <p:spPr>
          <a:xfrm>
            <a:off x="9944044" y="209925"/>
            <a:ext cx="922606" cy="5421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837D202-556F-4E4B-9CE0-22AD678D9F29}"/>
              </a:ext>
            </a:extLst>
          </p:cNvPr>
          <p:cNvSpPr/>
          <p:nvPr/>
        </p:nvSpPr>
        <p:spPr>
          <a:xfrm>
            <a:off x="9584815" y="492953"/>
            <a:ext cx="922606" cy="5421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837D202-556F-4E4B-9CE0-22AD678D9F29}"/>
              </a:ext>
            </a:extLst>
          </p:cNvPr>
          <p:cNvSpPr/>
          <p:nvPr/>
        </p:nvSpPr>
        <p:spPr>
          <a:xfrm>
            <a:off x="9269130" y="699781"/>
            <a:ext cx="922606" cy="54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131A99D-FAF6-4030-A1C1-39D42F847DDC}"/>
              </a:ext>
            </a:extLst>
          </p:cNvPr>
          <p:cNvSpPr txBox="1"/>
          <p:nvPr/>
        </p:nvSpPr>
        <p:spPr>
          <a:xfrm>
            <a:off x="9520700" y="2398445"/>
            <a:ext cx="54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/>
                </a:solidFill>
              </a:rPr>
              <a:t>U</a:t>
            </a:r>
          </a:p>
          <a:p>
            <a:r>
              <a:rPr lang="en-US" sz="3000" dirty="0">
                <a:solidFill>
                  <a:schemeClr val="bg1"/>
                </a:solidFill>
              </a:rPr>
              <a:t>T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3657" y="1807029"/>
            <a:ext cx="783772" cy="2786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66257" y="1774371"/>
            <a:ext cx="794656" cy="283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92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306286" y="1796142"/>
            <a:ext cx="794656" cy="2786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3303853" y="0"/>
            <a:ext cx="4956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Keyword Driven 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B99F4E7-C63C-4BEB-907F-C89E79DC89E4}"/>
              </a:ext>
            </a:extLst>
          </p:cNvPr>
          <p:cNvSpPr txBox="1"/>
          <p:nvPr/>
        </p:nvSpPr>
        <p:spPr>
          <a:xfrm>
            <a:off x="7860231" y="5380672"/>
            <a:ext cx="2095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Application 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Under 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Test</a:t>
            </a:r>
            <a:endParaRPr lang="en-IN" sz="30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4A681DCA-92A3-45C5-AD2B-15919C9A2F6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688001" y="1236973"/>
            <a:ext cx="1154529" cy="185300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17D1910D-4C18-4E40-A603-4508AE8F21DE}"/>
              </a:ext>
            </a:extLst>
          </p:cNvPr>
          <p:cNvSpPr/>
          <p:nvPr/>
        </p:nvSpPr>
        <p:spPr>
          <a:xfrm>
            <a:off x="180026" y="5887348"/>
            <a:ext cx="2907343" cy="82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Excel File</a:t>
            </a:r>
          </a:p>
          <a:p>
            <a:pPr algn="ctr"/>
            <a:r>
              <a:rPr lang="en-IN" sz="2000" dirty="0" smtClean="0"/>
              <a:t>(Apache POI, xlrd/ xlwt)</a:t>
            </a:r>
            <a:endParaRPr lang="en-IN" sz="2000" dirty="0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0FE1F514-79A9-4DA0-9915-961891F32759}"/>
              </a:ext>
            </a:extLst>
          </p:cNvPr>
          <p:cNvSpPr/>
          <p:nvPr/>
        </p:nvSpPr>
        <p:spPr>
          <a:xfrm>
            <a:off x="3639869" y="5294455"/>
            <a:ext cx="3664446" cy="80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Scenario Execution control </a:t>
            </a:r>
          </a:p>
          <a:p>
            <a:pPr algn="ctr"/>
            <a:r>
              <a:rPr lang="en-US" sz="2000" dirty="0" smtClean="0"/>
              <a:t>(TestNG</a:t>
            </a:r>
            <a:r>
              <a:rPr lang="en-US" sz="2000" dirty="0"/>
              <a:t>/ </a:t>
            </a:r>
            <a:r>
              <a:rPr lang="en-US" sz="2000" dirty="0" smtClean="0"/>
              <a:t>Junit, Pytest)</a:t>
            </a:r>
            <a:endParaRPr lang="en-I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F1B988-D963-4DD3-947D-D9577C6482C7}"/>
              </a:ext>
            </a:extLst>
          </p:cNvPr>
          <p:cNvSpPr txBox="1"/>
          <p:nvPr/>
        </p:nvSpPr>
        <p:spPr>
          <a:xfrm>
            <a:off x="257846" y="868276"/>
            <a:ext cx="5243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Keyword/ User Action (Variety)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EEAD6210-4609-4BB6-BFEE-DD71637E633B}"/>
              </a:ext>
            </a:extLst>
          </p:cNvPr>
          <p:cNvSpPr/>
          <p:nvPr/>
        </p:nvSpPr>
        <p:spPr>
          <a:xfrm>
            <a:off x="4158343" y="1553532"/>
            <a:ext cx="2529658" cy="307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FRAMEWORK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188980B-B0CC-40E3-A6A5-C1D3851D39C5}"/>
              </a:ext>
            </a:extLst>
          </p:cNvPr>
          <p:cNvSpPr/>
          <p:nvPr/>
        </p:nvSpPr>
        <p:spPr>
          <a:xfrm>
            <a:off x="544286" y="1848142"/>
            <a:ext cx="553987" cy="399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0F62E2B-99F5-4625-8197-23486A07D516}"/>
              </a:ext>
            </a:extLst>
          </p:cNvPr>
          <p:cNvSpPr/>
          <p:nvPr/>
        </p:nvSpPr>
        <p:spPr>
          <a:xfrm>
            <a:off x="533400" y="2393644"/>
            <a:ext cx="571673" cy="614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="" xmlns:a16="http://schemas.microsoft.com/office/drawing/2014/main" id="{811AF109-0E52-40C9-80C0-64603667B237}"/>
              </a:ext>
            </a:extLst>
          </p:cNvPr>
          <p:cNvSpPr/>
          <p:nvPr/>
        </p:nvSpPr>
        <p:spPr>
          <a:xfrm>
            <a:off x="529886" y="3149764"/>
            <a:ext cx="565760" cy="55399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="" xmlns:a16="http://schemas.microsoft.com/office/drawing/2014/main" id="{6EFF41E2-D86C-4AA6-8B44-296901FAE7E5}"/>
              </a:ext>
            </a:extLst>
          </p:cNvPr>
          <p:cNvSpPr/>
          <p:nvPr/>
        </p:nvSpPr>
        <p:spPr>
          <a:xfrm>
            <a:off x="2280624" y="2444840"/>
            <a:ext cx="475054" cy="359689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="" xmlns:a16="http://schemas.microsoft.com/office/drawing/2014/main" id="{D79E3BFB-FC34-471E-A6F4-1089B47CF508}"/>
              </a:ext>
            </a:extLst>
          </p:cNvPr>
          <p:cNvSpPr/>
          <p:nvPr/>
        </p:nvSpPr>
        <p:spPr>
          <a:xfrm>
            <a:off x="522513" y="3980910"/>
            <a:ext cx="675213" cy="493449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="" xmlns:a16="http://schemas.microsoft.com/office/drawing/2014/main" id="{7453DFED-9F50-4FE0-B424-636D1F5813BA}"/>
              </a:ext>
            </a:extLst>
          </p:cNvPr>
          <p:cNvSpPr/>
          <p:nvPr/>
        </p:nvSpPr>
        <p:spPr>
          <a:xfrm>
            <a:off x="1398815" y="1841225"/>
            <a:ext cx="537784" cy="399837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arallelogram 12">
            <a:extLst>
              <a:ext uri="{FF2B5EF4-FFF2-40B4-BE49-F238E27FC236}">
                <a16:creationId xmlns="" xmlns:a16="http://schemas.microsoft.com/office/drawing/2014/main" id="{680872B3-9D53-4C5F-87A8-27A0E0D25630}"/>
              </a:ext>
            </a:extLst>
          </p:cNvPr>
          <p:cNvSpPr/>
          <p:nvPr/>
        </p:nvSpPr>
        <p:spPr>
          <a:xfrm>
            <a:off x="1377903" y="2434416"/>
            <a:ext cx="583118" cy="381460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entagon 15">
            <a:extLst>
              <a:ext uri="{FF2B5EF4-FFF2-40B4-BE49-F238E27FC236}">
                <a16:creationId xmlns="" xmlns:a16="http://schemas.microsoft.com/office/drawing/2014/main" id="{FBD13014-6E1A-4F76-B08F-E6A4D3EB4415}"/>
              </a:ext>
            </a:extLst>
          </p:cNvPr>
          <p:cNvSpPr/>
          <p:nvPr/>
        </p:nvSpPr>
        <p:spPr>
          <a:xfrm>
            <a:off x="2259985" y="1789881"/>
            <a:ext cx="537784" cy="553998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artial Circle 16">
            <a:extLst>
              <a:ext uri="{FF2B5EF4-FFF2-40B4-BE49-F238E27FC236}">
                <a16:creationId xmlns="" xmlns:a16="http://schemas.microsoft.com/office/drawing/2014/main" id="{A0EB4488-33E3-4E05-933E-52099BC7B333}"/>
              </a:ext>
            </a:extLst>
          </p:cNvPr>
          <p:cNvSpPr/>
          <p:nvPr/>
        </p:nvSpPr>
        <p:spPr>
          <a:xfrm>
            <a:off x="1404089" y="3993151"/>
            <a:ext cx="581401" cy="493449"/>
          </a:xfrm>
          <a:prstGeom prst="pi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Flowchart: Delay 17">
            <a:extLst>
              <a:ext uri="{FF2B5EF4-FFF2-40B4-BE49-F238E27FC236}">
                <a16:creationId xmlns="" xmlns:a16="http://schemas.microsoft.com/office/drawing/2014/main" id="{7FBEA78C-4AA0-4D74-8B83-1D4E26F57654}"/>
              </a:ext>
            </a:extLst>
          </p:cNvPr>
          <p:cNvSpPr/>
          <p:nvPr/>
        </p:nvSpPr>
        <p:spPr>
          <a:xfrm>
            <a:off x="1386197" y="3113399"/>
            <a:ext cx="644587" cy="459414"/>
          </a:xfrm>
          <a:prstGeom prst="flowChartDe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506B12C2-B4BF-461A-88EE-B2C1CB28797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688001" y="1749131"/>
            <a:ext cx="1195934" cy="134085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C2DB1F77-F8DD-4BFB-B7AB-111747ED060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688001" y="2485609"/>
            <a:ext cx="1154528" cy="604372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13494B9-1133-4450-A0AB-DD6387CF9AB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6688001" y="3001651"/>
            <a:ext cx="1175239" cy="8833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7FCF5A41-7E5E-451F-A012-F53E347CAE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88001" y="3089981"/>
            <a:ext cx="1154528" cy="94247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2A4D89D9-EDE9-4625-AE3C-252E51203B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88001" y="3089981"/>
            <a:ext cx="1131082" cy="160506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3BFD089C-5159-4E09-8347-D80476C5C8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88001" y="3089981"/>
            <a:ext cx="1131082" cy="2064837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Or 34">
            <a:extLst>
              <a:ext uri="{FF2B5EF4-FFF2-40B4-BE49-F238E27FC236}">
                <a16:creationId xmlns="" xmlns:a16="http://schemas.microsoft.com/office/drawing/2014/main" id="{1128C436-D5EA-4C11-8FA2-9703AEE64FDA}"/>
              </a:ext>
            </a:extLst>
          </p:cNvPr>
          <p:cNvSpPr/>
          <p:nvPr/>
        </p:nvSpPr>
        <p:spPr>
          <a:xfrm>
            <a:off x="2205626" y="3075075"/>
            <a:ext cx="644587" cy="493449"/>
          </a:xfrm>
          <a:prstGeom prst="flowChar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="" xmlns:a16="http://schemas.microsoft.com/office/drawing/2014/main" id="{96AB6794-6DD3-4BE5-ABCD-1C0E65853C68}"/>
              </a:ext>
            </a:extLst>
          </p:cNvPr>
          <p:cNvSpPr/>
          <p:nvPr/>
        </p:nvSpPr>
        <p:spPr>
          <a:xfrm>
            <a:off x="2175398" y="3986396"/>
            <a:ext cx="644587" cy="459414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ight Arrow 45"/>
          <p:cNvSpPr/>
          <p:nvPr/>
        </p:nvSpPr>
        <p:spPr>
          <a:xfrm>
            <a:off x="3111500" y="2755900"/>
            <a:ext cx="91440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>
            <a:off x="1155700" y="4648199"/>
            <a:ext cx="571500" cy="1001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17D1910D-4C18-4E40-A603-4508AE8F21DE}"/>
              </a:ext>
            </a:extLst>
          </p:cNvPr>
          <p:cNvSpPr/>
          <p:nvPr/>
        </p:nvSpPr>
        <p:spPr>
          <a:xfrm>
            <a:off x="3243942" y="6246577"/>
            <a:ext cx="4354286" cy="44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 management using Maven</a:t>
            </a:r>
            <a:endParaRPr lang="en-IN" sz="2400" dirty="0"/>
          </a:p>
        </p:txBody>
      </p:sp>
      <p:sp>
        <p:nvSpPr>
          <p:cNvPr id="51" name="Up Arrow 50"/>
          <p:cNvSpPr/>
          <p:nvPr/>
        </p:nvSpPr>
        <p:spPr>
          <a:xfrm>
            <a:off x="5183415" y="4702628"/>
            <a:ext cx="335642" cy="435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2837D202-556F-4E4B-9CE0-22AD678D9F29}"/>
              </a:ext>
            </a:extLst>
          </p:cNvPr>
          <p:cNvSpPr/>
          <p:nvPr/>
        </p:nvSpPr>
        <p:spPr>
          <a:xfrm>
            <a:off x="8538154" y="175635"/>
            <a:ext cx="922606" cy="4613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837D202-556F-4E4B-9CE0-22AD678D9F29}"/>
              </a:ext>
            </a:extLst>
          </p:cNvPr>
          <p:cNvSpPr/>
          <p:nvPr/>
        </p:nvSpPr>
        <p:spPr>
          <a:xfrm>
            <a:off x="8178925" y="458663"/>
            <a:ext cx="922606" cy="47076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837D202-556F-4E4B-9CE0-22AD678D9F29}"/>
              </a:ext>
            </a:extLst>
          </p:cNvPr>
          <p:cNvSpPr/>
          <p:nvPr/>
        </p:nvSpPr>
        <p:spPr>
          <a:xfrm>
            <a:off x="7863240" y="665491"/>
            <a:ext cx="922606" cy="4672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131A99D-FAF6-4030-A1C1-39D42F847DDC}"/>
              </a:ext>
            </a:extLst>
          </p:cNvPr>
          <p:cNvSpPr txBox="1"/>
          <p:nvPr/>
        </p:nvSpPr>
        <p:spPr>
          <a:xfrm>
            <a:off x="8114810" y="2364155"/>
            <a:ext cx="54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/>
                </a:solidFill>
              </a:rPr>
              <a:t>U</a:t>
            </a:r>
          </a:p>
          <a:p>
            <a:r>
              <a:rPr lang="en-US" sz="3000" dirty="0">
                <a:solidFill>
                  <a:schemeClr val="bg1"/>
                </a:solidFill>
              </a:rPr>
              <a:t>T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3657" y="1807029"/>
            <a:ext cx="783772" cy="2786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66257" y="1774371"/>
            <a:ext cx="794656" cy="283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92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3C1B4-945B-46DA-88F6-A15529BAC926}"/>
              </a:ext>
            </a:extLst>
          </p:cNvPr>
          <p:cNvSpPr txBox="1"/>
          <p:nvPr/>
        </p:nvSpPr>
        <p:spPr>
          <a:xfrm>
            <a:off x="4640329" y="2934287"/>
            <a:ext cx="320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Basic Programming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      Java/ Python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72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3C1B4-945B-46DA-88F6-A15529BAC926}"/>
              </a:ext>
            </a:extLst>
          </p:cNvPr>
          <p:cNvSpPr txBox="1"/>
          <p:nvPr/>
        </p:nvSpPr>
        <p:spPr>
          <a:xfrm>
            <a:off x="4542358" y="2727458"/>
            <a:ext cx="3447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Excel Processing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Java – Apache POI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Python – </a:t>
            </a:r>
            <a:r>
              <a:rPr lang="en-US" sz="3000" dirty="0" err="1" smtClean="0">
                <a:solidFill>
                  <a:schemeClr val="bg1"/>
                </a:solidFill>
              </a:rPr>
              <a:t>xlrd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xlwt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72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B92DE06-85DA-4CE3-82CE-A4C1C11CB598}"/>
              </a:ext>
            </a:extLst>
          </p:cNvPr>
          <p:cNvSpPr/>
          <p:nvPr/>
        </p:nvSpPr>
        <p:spPr>
          <a:xfrm>
            <a:off x="5962260" y="839755"/>
            <a:ext cx="3004457" cy="5514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axi Dispatch Solution | All-in-one system | TaxiCaller">
            <a:extLst>
              <a:ext uri="{FF2B5EF4-FFF2-40B4-BE49-F238E27FC236}">
                <a16:creationId xmlns="" xmlns:a16="http://schemas.microsoft.com/office/drawing/2014/main" id="{C8A2CAFC-B1FB-4B22-830C-DDFD60DF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8" y="516974"/>
            <a:ext cx="4056385" cy="22178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0B8351A-F423-41F0-82F6-E3451135B426}"/>
              </a:ext>
            </a:extLst>
          </p:cNvPr>
          <p:cNvSpPr/>
          <p:nvPr/>
        </p:nvSpPr>
        <p:spPr>
          <a:xfrm>
            <a:off x="10244910" y="4945970"/>
            <a:ext cx="1902090" cy="7029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 Module 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C4F46E1-45F1-401F-AE74-73553A15440F}"/>
              </a:ext>
            </a:extLst>
          </p:cNvPr>
          <p:cNvSpPr/>
          <p:nvPr/>
        </p:nvSpPr>
        <p:spPr>
          <a:xfrm>
            <a:off x="10289908" y="3041754"/>
            <a:ext cx="1902091" cy="7029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 Module 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A27FF96-AC1D-4830-9EC9-BA9C49E68C14}"/>
              </a:ext>
            </a:extLst>
          </p:cNvPr>
          <p:cNvSpPr/>
          <p:nvPr/>
        </p:nvSpPr>
        <p:spPr>
          <a:xfrm>
            <a:off x="6096000" y="1560577"/>
            <a:ext cx="2495062" cy="702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Internal Module 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73345F-0314-4EB7-8487-9AD3EF1580D0}"/>
              </a:ext>
            </a:extLst>
          </p:cNvPr>
          <p:cNvSpPr txBox="1"/>
          <p:nvPr/>
        </p:nvSpPr>
        <p:spPr>
          <a:xfrm>
            <a:off x="5962260" y="222924"/>
            <a:ext cx="289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Product or Service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630D42D-9349-4D06-B9C7-1F269B8EE984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 flipV="1">
            <a:off x="8636061" y="3393207"/>
            <a:ext cx="1653847" cy="1352814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0BD64CB-D4F3-4FA7-9BDE-2EF192844B9F}"/>
              </a:ext>
            </a:extLst>
          </p:cNvPr>
          <p:cNvSpPr/>
          <p:nvPr/>
        </p:nvSpPr>
        <p:spPr>
          <a:xfrm>
            <a:off x="6159759" y="2439209"/>
            <a:ext cx="800878" cy="441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F8A792A-EB45-4C46-8CCF-F946CBACA237}"/>
              </a:ext>
            </a:extLst>
          </p:cNvPr>
          <p:cNvSpPr/>
          <p:nvPr/>
        </p:nvSpPr>
        <p:spPr>
          <a:xfrm>
            <a:off x="6159759" y="3015986"/>
            <a:ext cx="800878" cy="441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EE0AD74-25E0-4618-84FE-77CA9B7CFF12}"/>
              </a:ext>
            </a:extLst>
          </p:cNvPr>
          <p:cNvSpPr/>
          <p:nvPr/>
        </p:nvSpPr>
        <p:spPr>
          <a:xfrm>
            <a:off x="6159759" y="3825406"/>
            <a:ext cx="800878" cy="441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43F8D938-F83B-4031-88CC-07970D92B5C0}"/>
              </a:ext>
            </a:extLst>
          </p:cNvPr>
          <p:cNvSpPr/>
          <p:nvPr/>
        </p:nvSpPr>
        <p:spPr>
          <a:xfrm>
            <a:off x="4567892" y="1828800"/>
            <a:ext cx="13943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C27A35DD-0C18-407D-ACB6-940A44866125}"/>
              </a:ext>
            </a:extLst>
          </p:cNvPr>
          <p:cNvSpPr/>
          <p:nvPr/>
        </p:nvSpPr>
        <p:spPr>
          <a:xfrm rot="10800000">
            <a:off x="4164230" y="4766087"/>
            <a:ext cx="19767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A89FD864-1C56-41E0-A58F-E735D79AD7BE}"/>
              </a:ext>
            </a:extLst>
          </p:cNvPr>
          <p:cNvSpPr/>
          <p:nvPr/>
        </p:nvSpPr>
        <p:spPr>
          <a:xfrm>
            <a:off x="4210322" y="4428795"/>
            <a:ext cx="19767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64F21F8-0358-4752-AD1B-3F1683B2769C}"/>
              </a:ext>
            </a:extLst>
          </p:cNvPr>
          <p:cNvSpPr/>
          <p:nvPr/>
        </p:nvSpPr>
        <p:spPr>
          <a:xfrm>
            <a:off x="2664452" y="4414634"/>
            <a:ext cx="1527110" cy="702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API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="" xmlns:a16="http://schemas.microsoft.com/office/drawing/2014/main" id="{3A7D09D1-A5C8-47A2-8859-4EF0C92E6BF9}"/>
              </a:ext>
            </a:extLst>
          </p:cNvPr>
          <p:cNvSpPr/>
          <p:nvPr/>
        </p:nvSpPr>
        <p:spPr>
          <a:xfrm rot="10800000">
            <a:off x="4534677" y="2088201"/>
            <a:ext cx="1394369" cy="2862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46005E8F-F66C-4A63-ADD4-3E8FF606569E}"/>
              </a:ext>
            </a:extLst>
          </p:cNvPr>
          <p:cNvCxnSpPr>
            <a:cxnSpLocks/>
            <a:stCxn id="42" idx="3"/>
            <a:endCxn id="17" idx="1"/>
          </p:cNvCxnSpPr>
          <p:nvPr/>
        </p:nvCxnSpPr>
        <p:spPr>
          <a:xfrm>
            <a:off x="8636061" y="4746021"/>
            <a:ext cx="1608849" cy="551402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F1847F68-8752-4A31-9874-82C1A85BD077}"/>
              </a:ext>
            </a:extLst>
          </p:cNvPr>
          <p:cNvSpPr/>
          <p:nvPr/>
        </p:nvSpPr>
        <p:spPr>
          <a:xfrm>
            <a:off x="6140999" y="4394568"/>
            <a:ext cx="2495062" cy="702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Internal Module 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B5975E7-BA08-4347-B249-DD7718B77708}"/>
              </a:ext>
            </a:extLst>
          </p:cNvPr>
          <p:cNvSpPr/>
          <p:nvPr/>
        </p:nvSpPr>
        <p:spPr>
          <a:xfrm>
            <a:off x="2664452" y="2755049"/>
            <a:ext cx="1527110" cy="70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Front 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637A800-418F-4C66-9BBD-F00FEE4D01A5}"/>
              </a:ext>
            </a:extLst>
          </p:cNvPr>
          <p:cNvSpPr txBox="1"/>
          <p:nvPr/>
        </p:nvSpPr>
        <p:spPr>
          <a:xfrm>
            <a:off x="10287119" y="204347"/>
            <a:ext cx="185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Third Party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6+ Database Clipart - Preview : Database Symbol | HDClipartAll">
            <a:extLst>
              <a:ext uri="{FF2B5EF4-FFF2-40B4-BE49-F238E27FC236}">
                <a16:creationId xmlns="" xmlns:a16="http://schemas.microsoft.com/office/drawing/2014/main" id="{A6E19827-C857-4395-B2D3-2775B40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69" y="5425993"/>
            <a:ext cx="901217" cy="901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6+ Database Clipart - Preview : Database Symbol | HDClipartAll">
            <a:extLst>
              <a:ext uri="{FF2B5EF4-FFF2-40B4-BE49-F238E27FC236}">
                <a16:creationId xmlns="" xmlns:a16="http://schemas.microsoft.com/office/drawing/2014/main" id="{82742AE2-0728-4F3B-9A8C-E3DD96919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31" y="5445623"/>
            <a:ext cx="901217" cy="901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992BA09-D6F9-4399-8039-0AF41C11B25C}"/>
              </a:ext>
            </a:extLst>
          </p:cNvPr>
          <p:cNvSpPr txBox="1"/>
          <p:nvPr/>
        </p:nvSpPr>
        <p:spPr>
          <a:xfrm>
            <a:off x="6407224" y="3331153"/>
            <a:ext cx="57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….</a:t>
            </a:r>
            <a:endParaRPr lang="en-IN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CE52D5E-6704-4B87-86EA-39841B6668A9}"/>
              </a:ext>
            </a:extLst>
          </p:cNvPr>
          <p:cNvSpPr txBox="1"/>
          <p:nvPr/>
        </p:nvSpPr>
        <p:spPr>
          <a:xfrm>
            <a:off x="7319844" y="5791822"/>
            <a:ext cx="57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….</a:t>
            </a:r>
            <a:endParaRPr lang="en-IN" sz="2800" dirty="0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DEF17FE6-1FEC-4ABA-BD8A-01B6C80A3330}"/>
              </a:ext>
            </a:extLst>
          </p:cNvPr>
          <p:cNvSpPr/>
          <p:nvPr/>
        </p:nvSpPr>
        <p:spPr>
          <a:xfrm rot="10800000">
            <a:off x="4157002" y="5951770"/>
            <a:ext cx="19767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64ED1B8B-EC69-445C-9DAD-CB50A23FAA0B}"/>
              </a:ext>
            </a:extLst>
          </p:cNvPr>
          <p:cNvSpPr/>
          <p:nvPr/>
        </p:nvSpPr>
        <p:spPr>
          <a:xfrm>
            <a:off x="4203094" y="5614478"/>
            <a:ext cx="19767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026ADF6-23D1-496C-B478-0F60F176BA39}"/>
              </a:ext>
            </a:extLst>
          </p:cNvPr>
          <p:cNvSpPr/>
          <p:nvPr/>
        </p:nvSpPr>
        <p:spPr>
          <a:xfrm>
            <a:off x="2657224" y="5600317"/>
            <a:ext cx="1527110" cy="70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1660782-637C-479D-AAE5-D78039E7BD1A}"/>
              </a:ext>
            </a:extLst>
          </p:cNvPr>
          <p:cNvSpPr txBox="1"/>
          <p:nvPr/>
        </p:nvSpPr>
        <p:spPr>
          <a:xfrm>
            <a:off x="2782027" y="3744660"/>
            <a:ext cx="163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User/ QA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6BFB5D-3989-4C7F-BCCE-38C3C9659A12}"/>
              </a:ext>
            </a:extLst>
          </p:cNvPr>
          <p:cNvSpPr txBox="1"/>
          <p:nvPr/>
        </p:nvSpPr>
        <p:spPr>
          <a:xfrm>
            <a:off x="2736121" y="6322313"/>
            <a:ext cx="163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79A06C6-D2EE-40A9-88F2-EBD65A943C36}"/>
              </a:ext>
            </a:extLst>
          </p:cNvPr>
          <p:cNvSpPr txBox="1"/>
          <p:nvPr/>
        </p:nvSpPr>
        <p:spPr>
          <a:xfrm>
            <a:off x="2636269" y="190187"/>
            <a:ext cx="163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User/ QA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BFE1DD1E-7B3E-4EB3-BCF8-5B77FEA62BCB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1195955" y="5648876"/>
            <a:ext cx="0" cy="827323"/>
          </a:xfrm>
          <a:prstGeom prst="straightConnector1">
            <a:avLst/>
          </a:prstGeom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07A50B4D-1E0A-42D7-A4B0-912D54A6D1DE}"/>
              </a:ext>
            </a:extLst>
          </p:cNvPr>
          <p:cNvCxnSpPr>
            <a:cxnSpLocks/>
          </p:cNvCxnSpPr>
          <p:nvPr/>
        </p:nvCxnSpPr>
        <p:spPr>
          <a:xfrm flipH="1">
            <a:off x="3454280" y="6447758"/>
            <a:ext cx="7737589" cy="53449"/>
          </a:xfrm>
          <a:prstGeom prst="straightConnector1">
            <a:avLst/>
          </a:prstGeom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653EAA58-0544-4AE9-AD36-E773F3DFD8E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20779" y="6303223"/>
            <a:ext cx="0" cy="197984"/>
          </a:xfrm>
          <a:prstGeom prst="straightConnector1">
            <a:avLst/>
          </a:prstGeom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938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853C1B4-945B-46DA-88F6-A15529BAC926}"/>
              </a:ext>
            </a:extLst>
          </p:cNvPr>
          <p:cNvSpPr txBox="1"/>
          <p:nvPr/>
        </p:nvSpPr>
        <p:spPr>
          <a:xfrm>
            <a:off x="4958522" y="42935"/>
            <a:ext cx="2059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Excel (.xlsx)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145838" y="454788"/>
            <a:ext cx="1056570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Read Cell value (Cell Type is important)</a:t>
            </a:r>
          </a:p>
          <a:p>
            <a:r>
              <a:rPr lang="en-US" sz="3500" dirty="0">
                <a:solidFill>
                  <a:schemeClr val="bg1"/>
                </a:solidFill>
              </a:rPr>
              <a:t>Set Cell value (Existing Cell, New Cell (create cell) )</a:t>
            </a:r>
          </a:p>
          <a:p>
            <a:endParaRPr lang="en-US" sz="3500" dirty="0">
              <a:solidFill>
                <a:schemeClr val="bg1"/>
              </a:solidFill>
            </a:endParaRPr>
          </a:p>
          <a:p>
            <a:r>
              <a:rPr lang="en-US" sz="3500" dirty="0">
                <a:solidFill>
                  <a:schemeClr val="bg1"/>
                </a:solidFill>
              </a:rPr>
              <a:t>Read </a:t>
            </a:r>
            <a:r>
              <a:rPr lang="en-US" sz="3500" dirty="0" smtClean="0">
                <a:solidFill>
                  <a:schemeClr val="bg1"/>
                </a:solidFill>
              </a:rPr>
              <a:t>Excel Sheet(s) line by line</a:t>
            </a:r>
          </a:p>
          <a:p>
            <a:r>
              <a:rPr lang="en-US" sz="3500" dirty="0" smtClean="0">
                <a:solidFill>
                  <a:schemeClr val="bg1"/>
                </a:solidFill>
              </a:rPr>
              <a:t>Read Keywords =&gt; Read Actions =&gt; (Perform Operation)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270F40E-2F1F-44B2-BA04-A3A21D53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3325873"/>
            <a:ext cx="5355771" cy="14495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338" y="3316741"/>
            <a:ext cx="45053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483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853C1B4-945B-46DA-88F6-A15529BAC926}"/>
              </a:ext>
            </a:extLst>
          </p:cNvPr>
          <p:cNvSpPr txBox="1"/>
          <p:nvPr/>
        </p:nvSpPr>
        <p:spPr>
          <a:xfrm>
            <a:off x="4958522" y="42935"/>
            <a:ext cx="2059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Excel (.xlsx)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145838" y="454788"/>
            <a:ext cx="12046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Spreadsheet, Workbook, Cell, Row, Column, Cell Type</a:t>
            </a:r>
          </a:p>
          <a:p>
            <a:r>
              <a:rPr lang="en-US" sz="3500" dirty="0">
                <a:solidFill>
                  <a:schemeClr val="bg1"/>
                </a:solidFill>
              </a:rPr>
              <a:t>Excel file format : </a:t>
            </a:r>
          </a:p>
          <a:p>
            <a:r>
              <a:rPr lang="en-US" sz="3500" dirty="0">
                <a:solidFill>
                  <a:schemeClr val="bg1"/>
                </a:solidFill>
              </a:rPr>
              <a:t>HSSF (</a:t>
            </a:r>
            <a:r>
              <a:rPr lang="en-IN" sz="3500" dirty="0">
                <a:solidFill>
                  <a:schemeClr val="bg1"/>
                </a:solidFill>
              </a:rPr>
              <a:t>Excel '97</a:t>
            </a:r>
            <a:r>
              <a:rPr lang="en-US" sz="3500" dirty="0">
                <a:solidFill>
                  <a:schemeClr val="bg1"/>
                </a:solidFill>
              </a:rPr>
              <a:t>) / XSSF (</a:t>
            </a:r>
            <a:r>
              <a:rPr lang="en-IN" sz="3500" dirty="0">
                <a:solidFill>
                  <a:schemeClr val="bg1"/>
                </a:solidFill>
              </a:rPr>
              <a:t>Excel 2007</a:t>
            </a:r>
            <a:r>
              <a:rPr lang="en-US" sz="3500" dirty="0">
                <a:solidFill>
                  <a:schemeClr val="bg1"/>
                </a:solidFill>
              </a:rPr>
              <a:t>) (</a:t>
            </a:r>
            <a:r>
              <a:rPr lang="en-IN" sz="3200" dirty="0">
                <a:solidFill>
                  <a:schemeClr val="bg1"/>
                </a:solidFill>
              </a:rPr>
              <a:t>XML Spreadsheet Format</a:t>
            </a:r>
            <a:r>
              <a:rPr lang="en-US" sz="3500" dirty="0" smtClean="0">
                <a:solidFill>
                  <a:schemeClr val="bg1"/>
                </a:solidFill>
              </a:rPr>
              <a:t>)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6A977A6-C4FA-4F97-9A08-AFD4FEF6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31" y="4571983"/>
            <a:ext cx="1962150" cy="2133600"/>
          </a:xfrm>
          <a:prstGeom prst="rect">
            <a:avLst/>
          </a:prstGeom>
        </p:spPr>
      </p:pic>
      <p:pic>
        <p:nvPicPr>
          <p:cNvPr id="5122" name="Picture 2" descr="Spreadsheet API Feature Summary">
            <a:extLst>
              <a:ext uri="{FF2B5EF4-FFF2-40B4-BE49-F238E27FC236}">
                <a16:creationId xmlns="" xmlns:a16="http://schemas.microsoft.com/office/drawing/2014/main" id="{F92E0F97-7A8A-4743-A5C2-9E8D6F0F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6" y="2803592"/>
            <a:ext cx="8641191" cy="39019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4154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3C1B4-945B-46DA-88F6-A15529BAC926}"/>
              </a:ext>
            </a:extLst>
          </p:cNvPr>
          <p:cNvSpPr txBox="1"/>
          <p:nvPr/>
        </p:nvSpPr>
        <p:spPr>
          <a:xfrm>
            <a:off x="4977787" y="3152001"/>
            <a:ext cx="2602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The Selenium</a:t>
            </a: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721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3C1B4-945B-46DA-88F6-A15529BAC926}"/>
              </a:ext>
            </a:extLst>
          </p:cNvPr>
          <p:cNvSpPr txBox="1"/>
          <p:nvPr/>
        </p:nvSpPr>
        <p:spPr>
          <a:xfrm>
            <a:off x="5173730" y="3054029"/>
            <a:ext cx="2054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The </a:t>
            </a:r>
            <a:r>
              <a:rPr lang="en-US" sz="3000" dirty="0" smtClean="0">
                <a:solidFill>
                  <a:schemeClr val="bg1"/>
                </a:solidFill>
              </a:rPr>
              <a:t>Maven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72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3C1B4-945B-46DA-88F6-A15529BAC926}"/>
              </a:ext>
            </a:extLst>
          </p:cNvPr>
          <p:cNvSpPr txBox="1"/>
          <p:nvPr/>
        </p:nvSpPr>
        <p:spPr>
          <a:xfrm>
            <a:off x="5265170" y="2996879"/>
            <a:ext cx="184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KDD Basic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72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8286" y="4591530"/>
            <a:ext cx="2371724" cy="226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4511079" y="0"/>
            <a:ext cx="3364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Keywords as Utility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298239" y="585416"/>
            <a:ext cx="2978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GUI/ Browser related: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Click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Double Click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Right Click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Type Text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Select Down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Hover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Wait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Get Attribute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Navigate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6786124" y="3045588"/>
            <a:ext cx="3598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Database related: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Db Connect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Db Disconnect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Raise CRUD SQL query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Parse SQL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6731696" y="607189"/>
            <a:ext cx="3598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Other: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Test Reporting Preparation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Test Report Emailing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Logging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Environment Setup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Test 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3520410" y="585417"/>
            <a:ext cx="2978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GUI/ Browser related: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Pop up Interaction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Alert Interaction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Drag n Drop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Close Tab/ Window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Window Resize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Verify Web Element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Count Element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JavaScript Run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EB4623-4662-41A4-B7CC-7EFC9F413A21}"/>
              </a:ext>
            </a:extLst>
          </p:cNvPr>
          <p:cNvSpPr txBox="1"/>
          <p:nvPr/>
        </p:nvSpPr>
        <p:spPr>
          <a:xfrm>
            <a:off x="3498638" y="4330102"/>
            <a:ext cx="359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Desktop related: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Move mouse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Press Key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Click on Desktop</a:t>
            </a:r>
          </a:p>
        </p:txBody>
      </p:sp>
    </p:spTree>
    <p:extLst>
      <p:ext uri="{BB962C8B-B14F-4D97-AF65-F5344CB8AC3E}">
        <p14:creationId xmlns="" xmlns:p14="http://schemas.microsoft.com/office/powerpoint/2010/main" val="321092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552875" y="0"/>
            <a:ext cx="299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Keyword as Utility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D21787-F1E4-4B7B-BFDF-7F44E6A0C02A}"/>
              </a:ext>
            </a:extLst>
          </p:cNvPr>
          <p:cNvSpPr txBox="1"/>
          <p:nvPr/>
        </p:nvSpPr>
        <p:spPr>
          <a:xfrm>
            <a:off x="0" y="684766"/>
            <a:ext cx="11265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Designing re-usable methods (e.g. for Selenium)</a:t>
            </a:r>
          </a:p>
          <a:p>
            <a:pPr marL="514350" indent="-514350">
              <a:buAutoNum type="arabicPeriod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Excel handling – Acts as input to the Framework, Excel utility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86EEC3-B3D4-4922-B61D-95F67C1E2868}"/>
              </a:ext>
            </a:extLst>
          </p:cNvPr>
          <p:cNvSpPr txBox="1"/>
          <p:nvPr/>
        </p:nvSpPr>
        <p:spPr>
          <a:xfrm>
            <a:off x="679102" y="1278870"/>
            <a:ext cx="7153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What? – A unique action by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Steps related to Selenium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Steps related to Robot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Steps related to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4173840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951460" y="2731478"/>
            <a:ext cx="2774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The Not So Cool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KDD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840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775614" y="0"/>
            <a:ext cx="2820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Not So Cool KDD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D21787-F1E4-4B7B-BFDF-7F44E6A0C02A}"/>
              </a:ext>
            </a:extLst>
          </p:cNvPr>
          <p:cNvSpPr txBox="1"/>
          <p:nvPr/>
        </p:nvSpPr>
        <p:spPr>
          <a:xfrm>
            <a:off x="244719" y="522695"/>
            <a:ext cx="77958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Keyword Driven Parser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Limitations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Scalability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Stability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Reporting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Effective Segregation of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Poor Exception handling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Config / specific parameter setting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Page Object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4173840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3762740" y="2845778"/>
            <a:ext cx="4832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Keyword Driven Framework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 Modern Approach</a:t>
            </a:r>
          </a:p>
        </p:txBody>
      </p:sp>
    </p:spTree>
    <p:extLst>
      <p:ext uri="{BB962C8B-B14F-4D97-AF65-F5344CB8AC3E}">
        <p14:creationId xmlns:p14="http://schemas.microsoft.com/office/powerpoint/2010/main" xmlns="" val="417384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8EC93-3EDE-4FEF-A931-4C1E058968AD}"/>
              </a:ext>
            </a:extLst>
          </p:cNvPr>
          <p:cNvSpPr txBox="1"/>
          <p:nvPr/>
        </p:nvSpPr>
        <p:spPr>
          <a:xfrm>
            <a:off x="4470551" y="3152001"/>
            <a:ext cx="3927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GUI Testing Automation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8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4333171" y="0"/>
            <a:ext cx="3297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Framework Fixtures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B86EEC3-B3D4-4922-B61D-95F67C1E2868}"/>
              </a:ext>
            </a:extLst>
          </p:cNvPr>
          <p:cNvSpPr txBox="1"/>
          <p:nvPr/>
        </p:nvSpPr>
        <p:spPr>
          <a:xfrm>
            <a:off x="96252" y="433136"/>
            <a:ext cx="119052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What? – A set of actions needed to be performed repeatedly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Why? – To save time,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How? – By implementing sub-routine or reusable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Example –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Launch/ Close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Test report pre/ post 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Db connect/ disconnect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Test report emailing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Any specific repetitive activity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Sequencing – BeforeAll, AfterAll, BeforeTest, AfterTest </a:t>
            </a:r>
            <a:r>
              <a:rPr lang="en-US" sz="2400" dirty="0" smtClean="0">
                <a:solidFill>
                  <a:schemeClr val="bg1"/>
                </a:solidFill>
              </a:rPr>
              <a:t>(inspired by Junit)</a:t>
            </a: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How to set up and use them and call using excel?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7491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2207191" y="0"/>
            <a:ext cx="3297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Framework Fixtures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884319" y="2892929"/>
            <a:ext cx="967342" cy="47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TC 1</a:t>
            </a:r>
            <a:endParaRPr lang="en-IN" b="1" dirty="0"/>
          </a:p>
        </p:txBody>
      </p:sp>
      <p:sp>
        <p:nvSpPr>
          <p:cNvPr id="11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876699" y="2114551"/>
            <a:ext cx="967342" cy="5524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Before</a:t>
            </a:r>
          </a:p>
          <a:p>
            <a:pPr algn="ctr"/>
            <a:r>
              <a:rPr lang="en-IN" b="1" dirty="0" smtClean="0"/>
              <a:t>TC</a:t>
            </a:r>
            <a:endParaRPr lang="en-IN" b="1" dirty="0"/>
          </a:p>
        </p:txBody>
      </p:sp>
      <p:sp>
        <p:nvSpPr>
          <p:cNvPr id="12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869079" y="3627121"/>
            <a:ext cx="967342" cy="5524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After</a:t>
            </a:r>
          </a:p>
          <a:p>
            <a:pPr algn="ctr"/>
            <a:r>
              <a:rPr lang="en-IN" b="1" dirty="0" smtClean="0"/>
              <a:t>TC</a:t>
            </a:r>
            <a:endParaRPr lang="en-IN" b="1" dirty="0"/>
          </a:p>
        </p:txBody>
      </p:sp>
      <p:sp>
        <p:nvSpPr>
          <p:cNvPr id="19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2922669" y="2885309"/>
            <a:ext cx="967342" cy="47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TC 2</a:t>
            </a:r>
            <a:endParaRPr lang="en-IN" b="1" dirty="0"/>
          </a:p>
        </p:txBody>
      </p:sp>
      <p:sp>
        <p:nvSpPr>
          <p:cNvPr id="20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2915049" y="2106931"/>
            <a:ext cx="967342" cy="5524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Before</a:t>
            </a:r>
          </a:p>
          <a:p>
            <a:pPr algn="ctr"/>
            <a:r>
              <a:rPr lang="en-IN" b="1" dirty="0" smtClean="0"/>
              <a:t>TC</a:t>
            </a:r>
            <a:endParaRPr lang="en-IN" b="1" dirty="0"/>
          </a:p>
        </p:txBody>
      </p:sp>
      <p:sp>
        <p:nvSpPr>
          <p:cNvPr id="21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2907429" y="3619501"/>
            <a:ext cx="967342" cy="5524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After</a:t>
            </a:r>
          </a:p>
          <a:p>
            <a:pPr algn="ctr"/>
            <a:r>
              <a:rPr lang="en-IN" b="1" dirty="0" smtClean="0"/>
              <a:t>TC</a:t>
            </a:r>
            <a:endParaRPr lang="en-IN" b="1" dirty="0"/>
          </a:p>
        </p:txBody>
      </p:sp>
      <p:sp>
        <p:nvSpPr>
          <p:cNvPr id="22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4945779" y="2896739"/>
            <a:ext cx="967342" cy="47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TC 3</a:t>
            </a:r>
            <a:endParaRPr lang="en-IN" b="1" dirty="0"/>
          </a:p>
        </p:txBody>
      </p:sp>
      <p:sp>
        <p:nvSpPr>
          <p:cNvPr id="23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4938159" y="2118361"/>
            <a:ext cx="967342" cy="5524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Before</a:t>
            </a:r>
          </a:p>
          <a:p>
            <a:pPr algn="ctr"/>
            <a:r>
              <a:rPr lang="en-IN" b="1" dirty="0" smtClean="0"/>
              <a:t>TC</a:t>
            </a:r>
            <a:endParaRPr lang="en-IN" b="1" dirty="0"/>
          </a:p>
        </p:txBody>
      </p:sp>
      <p:sp>
        <p:nvSpPr>
          <p:cNvPr id="24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4930539" y="3630931"/>
            <a:ext cx="967342" cy="5524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After</a:t>
            </a:r>
          </a:p>
          <a:p>
            <a:pPr algn="ctr"/>
            <a:r>
              <a:rPr lang="en-IN" b="1" dirty="0" smtClean="0"/>
              <a:t>TC</a:t>
            </a:r>
            <a:endParaRPr lang="en-IN" b="1" dirty="0"/>
          </a:p>
        </p:txBody>
      </p:sp>
      <p:sp>
        <p:nvSpPr>
          <p:cNvPr id="25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446168" y="1409701"/>
            <a:ext cx="6023212" cy="5524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Before All</a:t>
            </a:r>
            <a:endParaRPr lang="en-IN" sz="2000" b="1" dirty="0"/>
          </a:p>
        </p:txBody>
      </p:sp>
      <p:sp>
        <p:nvSpPr>
          <p:cNvPr id="27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358538" y="4396741"/>
            <a:ext cx="6023212" cy="5524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After All</a:t>
            </a:r>
            <a:endParaRPr lang="en-IN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7665720" y="0"/>
            <a:ext cx="4526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Prepare Report Sheet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Read Command line param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Db connection </a:t>
            </a:r>
            <a:r>
              <a:rPr lang="en-US" sz="2400" dirty="0" smtClean="0">
                <a:solidFill>
                  <a:schemeClr val="bg1"/>
                </a:solidFill>
              </a:rPr>
              <a:t>(optional)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Page Object Init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20660733">
            <a:off x="2474260" y="3294530"/>
            <a:ext cx="457200" cy="537883"/>
          </a:xfrm>
          <a:prstGeom prst="curvedRigh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20660733">
            <a:off x="367552" y="1940860"/>
            <a:ext cx="457200" cy="537883"/>
          </a:xfrm>
          <a:prstGeom prst="curvedRigh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 rot="20660733">
            <a:off x="2465297" y="2519082"/>
            <a:ext cx="457200" cy="537883"/>
          </a:xfrm>
          <a:prstGeom prst="curvedRigh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 rot="20660733">
            <a:off x="4468907" y="3258671"/>
            <a:ext cx="457200" cy="537883"/>
          </a:xfrm>
          <a:prstGeom prst="curvedRigh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Right Arrow 35"/>
          <p:cNvSpPr/>
          <p:nvPr/>
        </p:nvSpPr>
        <p:spPr>
          <a:xfrm rot="20660733">
            <a:off x="4459944" y="2483223"/>
            <a:ext cx="457200" cy="537883"/>
          </a:xfrm>
          <a:prstGeom prst="curvedRigh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Right Arrow 36"/>
          <p:cNvSpPr/>
          <p:nvPr/>
        </p:nvSpPr>
        <p:spPr>
          <a:xfrm rot="20660733">
            <a:off x="385484" y="3343835"/>
            <a:ext cx="457200" cy="537883"/>
          </a:xfrm>
          <a:prstGeom prst="curvedRigh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Right Arrow 37"/>
          <p:cNvSpPr/>
          <p:nvPr/>
        </p:nvSpPr>
        <p:spPr>
          <a:xfrm rot="20660733">
            <a:off x="376521" y="2568387"/>
            <a:ext cx="457200" cy="537883"/>
          </a:xfrm>
          <a:prstGeom prst="curvedRigh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>
            <a:off x="5916706" y="3926541"/>
            <a:ext cx="349623" cy="510988"/>
          </a:xfrm>
          <a:prstGeom prst="curvedLeftArrow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3917577" y="2317376"/>
            <a:ext cx="1009256" cy="1506071"/>
          </a:xfrm>
          <a:custGeom>
            <a:avLst/>
            <a:gdLst>
              <a:gd name="connsiteX0" fmla="*/ 0 w 1143727"/>
              <a:gd name="connsiteY0" fmla="*/ 1519518 h 1519518"/>
              <a:gd name="connsiteX1" fmla="*/ 40341 w 1143727"/>
              <a:gd name="connsiteY1" fmla="*/ 1506071 h 1519518"/>
              <a:gd name="connsiteX2" fmla="*/ 147918 w 1143727"/>
              <a:gd name="connsiteY2" fmla="*/ 1425388 h 1519518"/>
              <a:gd name="connsiteX3" fmla="*/ 188259 w 1143727"/>
              <a:gd name="connsiteY3" fmla="*/ 1304365 h 1519518"/>
              <a:gd name="connsiteX4" fmla="*/ 201706 w 1143727"/>
              <a:gd name="connsiteY4" fmla="*/ 1264024 h 1519518"/>
              <a:gd name="connsiteX5" fmla="*/ 215153 w 1143727"/>
              <a:gd name="connsiteY5" fmla="*/ 1223683 h 1519518"/>
              <a:gd name="connsiteX6" fmla="*/ 228600 w 1143727"/>
              <a:gd name="connsiteY6" fmla="*/ 1169894 h 1519518"/>
              <a:gd name="connsiteX7" fmla="*/ 255494 w 1143727"/>
              <a:gd name="connsiteY7" fmla="*/ 995083 h 1519518"/>
              <a:gd name="connsiteX8" fmla="*/ 282388 w 1143727"/>
              <a:gd name="connsiteY8" fmla="*/ 833718 h 1519518"/>
              <a:gd name="connsiteX9" fmla="*/ 295835 w 1143727"/>
              <a:gd name="connsiteY9" fmla="*/ 658906 h 1519518"/>
              <a:gd name="connsiteX10" fmla="*/ 309282 w 1143727"/>
              <a:gd name="connsiteY10" fmla="*/ 591671 h 1519518"/>
              <a:gd name="connsiteX11" fmla="*/ 322729 w 1143727"/>
              <a:gd name="connsiteY11" fmla="*/ 403412 h 1519518"/>
              <a:gd name="connsiteX12" fmla="*/ 336177 w 1143727"/>
              <a:gd name="connsiteY12" fmla="*/ 309283 h 1519518"/>
              <a:gd name="connsiteX13" fmla="*/ 349624 w 1143727"/>
              <a:gd name="connsiteY13" fmla="*/ 188259 h 1519518"/>
              <a:gd name="connsiteX14" fmla="*/ 389965 w 1143727"/>
              <a:gd name="connsiteY14" fmla="*/ 94130 h 1519518"/>
              <a:gd name="connsiteX15" fmla="*/ 484094 w 1143727"/>
              <a:gd name="connsiteY15" fmla="*/ 53788 h 1519518"/>
              <a:gd name="connsiteX16" fmla="*/ 578224 w 1143727"/>
              <a:gd name="connsiteY16" fmla="*/ 26894 h 1519518"/>
              <a:gd name="connsiteX17" fmla="*/ 1008529 w 1143727"/>
              <a:gd name="connsiteY17" fmla="*/ 13447 h 1519518"/>
              <a:gd name="connsiteX18" fmla="*/ 1129553 w 1143727"/>
              <a:gd name="connsiteY18" fmla="*/ 0 h 1519518"/>
              <a:gd name="connsiteX19" fmla="*/ 1089212 w 1143727"/>
              <a:gd name="connsiteY19" fmla="*/ 13447 h 1519518"/>
              <a:gd name="connsiteX20" fmla="*/ 1062318 w 1143727"/>
              <a:gd name="connsiteY20" fmla="*/ 13447 h 151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3727" h="1519518">
                <a:moveTo>
                  <a:pt x="0" y="1519518"/>
                </a:moveTo>
                <a:cubicBezTo>
                  <a:pt x="13447" y="1515036"/>
                  <a:pt x="27950" y="1512955"/>
                  <a:pt x="40341" y="1506071"/>
                </a:cubicBezTo>
                <a:cubicBezTo>
                  <a:pt x="108768" y="1468056"/>
                  <a:pt x="107114" y="1466194"/>
                  <a:pt x="147918" y="1425388"/>
                </a:cubicBezTo>
                <a:lnTo>
                  <a:pt x="188259" y="1304365"/>
                </a:lnTo>
                <a:lnTo>
                  <a:pt x="201706" y="1264024"/>
                </a:lnTo>
                <a:cubicBezTo>
                  <a:pt x="206188" y="1250577"/>
                  <a:pt x="211715" y="1237434"/>
                  <a:pt x="215153" y="1223683"/>
                </a:cubicBezTo>
                <a:cubicBezTo>
                  <a:pt x="219635" y="1205753"/>
                  <a:pt x="224591" y="1187935"/>
                  <a:pt x="228600" y="1169894"/>
                </a:cubicBezTo>
                <a:cubicBezTo>
                  <a:pt x="247428" y="1085166"/>
                  <a:pt x="241910" y="1096967"/>
                  <a:pt x="255494" y="995083"/>
                </a:cubicBezTo>
                <a:cubicBezTo>
                  <a:pt x="268838" y="895005"/>
                  <a:pt x="265130" y="920006"/>
                  <a:pt x="282388" y="833718"/>
                </a:cubicBezTo>
                <a:cubicBezTo>
                  <a:pt x="286870" y="775447"/>
                  <a:pt x="289381" y="716991"/>
                  <a:pt x="295835" y="658906"/>
                </a:cubicBezTo>
                <a:cubicBezTo>
                  <a:pt x="298359" y="636190"/>
                  <a:pt x="306889" y="614401"/>
                  <a:pt x="309282" y="591671"/>
                </a:cubicBezTo>
                <a:cubicBezTo>
                  <a:pt x="315868" y="529104"/>
                  <a:pt x="316764" y="466041"/>
                  <a:pt x="322729" y="403412"/>
                </a:cubicBezTo>
                <a:cubicBezTo>
                  <a:pt x="325734" y="371860"/>
                  <a:pt x="332246" y="340733"/>
                  <a:pt x="336177" y="309283"/>
                </a:cubicBezTo>
                <a:cubicBezTo>
                  <a:pt x="341212" y="269007"/>
                  <a:pt x="343452" y="228377"/>
                  <a:pt x="349624" y="188259"/>
                </a:cubicBezTo>
                <a:cubicBezTo>
                  <a:pt x="355235" y="151787"/>
                  <a:pt x="363099" y="120996"/>
                  <a:pt x="389965" y="94130"/>
                </a:cubicBezTo>
                <a:cubicBezTo>
                  <a:pt x="422718" y="61377"/>
                  <a:pt x="440890" y="66133"/>
                  <a:pt x="484094" y="53788"/>
                </a:cubicBezTo>
                <a:cubicBezTo>
                  <a:pt x="510180" y="46335"/>
                  <a:pt x="552131" y="28344"/>
                  <a:pt x="578224" y="26894"/>
                </a:cubicBezTo>
                <a:cubicBezTo>
                  <a:pt x="721508" y="18934"/>
                  <a:pt x="865094" y="17929"/>
                  <a:pt x="1008529" y="13447"/>
                </a:cubicBezTo>
                <a:cubicBezTo>
                  <a:pt x="1048870" y="8965"/>
                  <a:pt x="1088963" y="0"/>
                  <a:pt x="1129553" y="0"/>
                </a:cubicBezTo>
                <a:cubicBezTo>
                  <a:pt x="1143727" y="0"/>
                  <a:pt x="1103111" y="10667"/>
                  <a:pt x="1089212" y="13447"/>
                </a:cubicBezTo>
                <a:cubicBezTo>
                  <a:pt x="1080421" y="15205"/>
                  <a:pt x="1071283" y="13447"/>
                  <a:pt x="1062318" y="13447"/>
                </a:cubicBezTo>
              </a:path>
            </a:pathLst>
          </a:custGeom>
          <a:ln w="57150" cmpd="dbl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1891553" y="2281517"/>
            <a:ext cx="1009256" cy="1506071"/>
          </a:xfrm>
          <a:custGeom>
            <a:avLst/>
            <a:gdLst>
              <a:gd name="connsiteX0" fmla="*/ 0 w 1143727"/>
              <a:gd name="connsiteY0" fmla="*/ 1519518 h 1519518"/>
              <a:gd name="connsiteX1" fmla="*/ 40341 w 1143727"/>
              <a:gd name="connsiteY1" fmla="*/ 1506071 h 1519518"/>
              <a:gd name="connsiteX2" fmla="*/ 147918 w 1143727"/>
              <a:gd name="connsiteY2" fmla="*/ 1425388 h 1519518"/>
              <a:gd name="connsiteX3" fmla="*/ 188259 w 1143727"/>
              <a:gd name="connsiteY3" fmla="*/ 1304365 h 1519518"/>
              <a:gd name="connsiteX4" fmla="*/ 201706 w 1143727"/>
              <a:gd name="connsiteY4" fmla="*/ 1264024 h 1519518"/>
              <a:gd name="connsiteX5" fmla="*/ 215153 w 1143727"/>
              <a:gd name="connsiteY5" fmla="*/ 1223683 h 1519518"/>
              <a:gd name="connsiteX6" fmla="*/ 228600 w 1143727"/>
              <a:gd name="connsiteY6" fmla="*/ 1169894 h 1519518"/>
              <a:gd name="connsiteX7" fmla="*/ 255494 w 1143727"/>
              <a:gd name="connsiteY7" fmla="*/ 995083 h 1519518"/>
              <a:gd name="connsiteX8" fmla="*/ 282388 w 1143727"/>
              <a:gd name="connsiteY8" fmla="*/ 833718 h 1519518"/>
              <a:gd name="connsiteX9" fmla="*/ 295835 w 1143727"/>
              <a:gd name="connsiteY9" fmla="*/ 658906 h 1519518"/>
              <a:gd name="connsiteX10" fmla="*/ 309282 w 1143727"/>
              <a:gd name="connsiteY10" fmla="*/ 591671 h 1519518"/>
              <a:gd name="connsiteX11" fmla="*/ 322729 w 1143727"/>
              <a:gd name="connsiteY11" fmla="*/ 403412 h 1519518"/>
              <a:gd name="connsiteX12" fmla="*/ 336177 w 1143727"/>
              <a:gd name="connsiteY12" fmla="*/ 309283 h 1519518"/>
              <a:gd name="connsiteX13" fmla="*/ 349624 w 1143727"/>
              <a:gd name="connsiteY13" fmla="*/ 188259 h 1519518"/>
              <a:gd name="connsiteX14" fmla="*/ 389965 w 1143727"/>
              <a:gd name="connsiteY14" fmla="*/ 94130 h 1519518"/>
              <a:gd name="connsiteX15" fmla="*/ 484094 w 1143727"/>
              <a:gd name="connsiteY15" fmla="*/ 53788 h 1519518"/>
              <a:gd name="connsiteX16" fmla="*/ 578224 w 1143727"/>
              <a:gd name="connsiteY16" fmla="*/ 26894 h 1519518"/>
              <a:gd name="connsiteX17" fmla="*/ 1008529 w 1143727"/>
              <a:gd name="connsiteY17" fmla="*/ 13447 h 1519518"/>
              <a:gd name="connsiteX18" fmla="*/ 1129553 w 1143727"/>
              <a:gd name="connsiteY18" fmla="*/ 0 h 1519518"/>
              <a:gd name="connsiteX19" fmla="*/ 1089212 w 1143727"/>
              <a:gd name="connsiteY19" fmla="*/ 13447 h 1519518"/>
              <a:gd name="connsiteX20" fmla="*/ 1062318 w 1143727"/>
              <a:gd name="connsiteY20" fmla="*/ 13447 h 151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3727" h="1519518">
                <a:moveTo>
                  <a:pt x="0" y="1519518"/>
                </a:moveTo>
                <a:cubicBezTo>
                  <a:pt x="13447" y="1515036"/>
                  <a:pt x="27950" y="1512955"/>
                  <a:pt x="40341" y="1506071"/>
                </a:cubicBezTo>
                <a:cubicBezTo>
                  <a:pt x="108768" y="1468056"/>
                  <a:pt x="107114" y="1466194"/>
                  <a:pt x="147918" y="1425388"/>
                </a:cubicBezTo>
                <a:lnTo>
                  <a:pt x="188259" y="1304365"/>
                </a:lnTo>
                <a:lnTo>
                  <a:pt x="201706" y="1264024"/>
                </a:lnTo>
                <a:cubicBezTo>
                  <a:pt x="206188" y="1250577"/>
                  <a:pt x="211715" y="1237434"/>
                  <a:pt x="215153" y="1223683"/>
                </a:cubicBezTo>
                <a:cubicBezTo>
                  <a:pt x="219635" y="1205753"/>
                  <a:pt x="224591" y="1187935"/>
                  <a:pt x="228600" y="1169894"/>
                </a:cubicBezTo>
                <a:cubicBezTo>
                  <a:pt x="247428" y="1085166"/>
                  <a:pt x="241910" y="1096967"/>
                  <a:pt x="255494" y="995083"/>
                </a:cubicBezTo>
                <a:cubicBezTo>
                  <a:pt x="268838" y="895005"/>
                  <a:pt x="265130" y="920006"/>
                  <a:pt x="282388" y="833718"/>
                </a:cubicBezTo>
                <a:cubicBezTo>
                  <a:pt x="286870" y="775447"/>
                  <a:pt x="289381" y="716991"/>
                  <a:pt x="295835" y="658906"/>
                </a:cubicBezTo>
                <a:cubicBezTo>
                  <a:pt x="298359" y="636190"/>
                  <a:pt x="306889" y="614401"/>
                  <a:pt x="309282" y="591671"/>
                </a:cubicBezTo>
                <a:cubicBezTo>
                  <a:pt x="315868" y="529104"/>
                  <a:pt x="316764" y="466041"/>
                  <a:pt x="322729" y="403412"/>
                </a:cubicBezTo>
                <a:cubicBezTo>
                  <a:pt x="325734" y="371860"/>
                  <a:pt x="332246" y="340733"/>
                  <a:pt x="336177" y="309283"/>
                </a:cubicBezTo>
                <a:cubicBezTo>
                  <a:pt x="341212" y="269007"/>
                  <a:pt x="343452" y="228377"/>
                  <a:pt x="349624" y="188259"/>
                </a:cubicBezTo>
                <a:cubicBezTo>
                  <a:pt x="355235" y="151787"/>
                  <a:pt x="363099" y="120996"/>
                  <a:pt x="389965" y="94130"/>
                </a:cubicBezTo>
                <a:cubicBezTo>
                  <a:pt x="422718" y="61377"/>
                  <a:pt x="440890" y="66133"/>
                  <a:pt x="484094" y="53788"/>
                </a:cubicBezTo>
                <a:cubicBezTo>
                  <a:pt x="510180" y="46335"/>
                  <a:pt x="552131" y="28344"/>
                  <a:pt x="578224" y="26894"/>
                </a:cubicBezTo>
                <a:cubicBezTo>
                  <a:pt x="721508" y="18934"/>
                  <a:pt x="865094" y="17929"/>
                  <a:pt x="1008529" y="13447"/>
                </a:cubicBezTo>
                <a:cubicBezTo>
                  <a:pt x="1048870" y="8965"/>
                  <a:pt x="1088963" y="0"/>
                  <a:pt x="1129553" y="0"/>
                </a:cubicBezTo>
                <a:cubicBezTo>
                  <a:pt x="1143727" y="0"/>
                  <a:pt x="1103111" y="10667"/>
                  <a:pt x="1089212" y="13447"/>
                </a:cubicBezTo>
                <a:cubicBezTo>
                  <a:pt x="1080421" y="15205"/>
                  <a:pt x="1071283" y="13447"/>
                  <a:pt x="1062318" y="13447"/>
                </a:cubicBezTo>
              </a:path>
            </a:pathLst>
          </a:custGeom>
          <a:ln w="57150" cmpd="dbl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7665720" y="5842337"/>
            <a:ext cx="452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Db </a:t>
            </a:r>
            <a:r>
              <a:rPr lang="en-US" sz="3000" dirty="0" err="1" smtClean="0">
                <a:solidFill>
                  <a:schemeClr val="bg1"/>
                </a:solidFill>
              </a:rPr>
              <a:t>dis</a:t>
            </a:r>
            <a:r>
              <a:rPr lang="en-US" sz="3000" dirty="0" smtClean="0">
                <a:solidFill>
                  <a:schemeClr val="bg1"/>
                </a:solidFill>
              </a:rPr>
              <a:t>-connection </a:t>
            </a:r>
            <a:r>
              <a:rPr lang="en-US" sz="2000" dirty="0" smtClean="0">
                <a:solidFill>
                  <a:schemeClr val="bg1"/>
                </a:solidFill>
              </a:rPr>
              <a:t>(optional)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Send Report email</a:t>
            </a:r>
          </a:p>
        </p:txBody>
      </p:sp>
      <p:sp>
        <p:nvSpPr>
          <p:cNvPr id="55" name="Left Brace 54"/>
          <p:cNvSpPr/>
          <p:nvPr/>
        </p:nvSpPr>
        <p:spPr>
          <a:xfrm>
            <a:off x="7046260" y="5957049"/>
            <a:ext cx="564775" cy="7126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>
            <a:off x="6983506" y="313764"/>
            <a:ext cx="658905" cy="141194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7665720" y="2209800"/>
            <a:ext cx="452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Launch Browser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Use Specific config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7665720" y="3962400"/>
            <a:ext cx="452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Close Browser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Update Report Sheet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7037295" y="4092390"/>
            <a:ext cx="564775" cy="7126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7028331" y="2362202"/>
            <a:ext cx="564775" cy="7126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25" idx="3"/>
          </p:cNvCxnSpPr>
          <p:nvPr/>
        </p:nvCxnSpPr>
        <p:spPr>
          <a:xfrm flipV="1">
            <a:off x="6469380" y="1156447"/>
            <a:ext cx="455855" cy="5294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935980" y="2389657"/>
            <a:ext cx="679973" cy="219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967357" y="3873316"/>
            <a:ext cx="679973" cy="219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5701553" y="5123328"/>
            <a:ext cx="1237129" cy="10219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6749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4235199" y="0"/>
            <a:ext cx="368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Page Object via Excel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B86EEC3-B3D4-4922-B61D-95F67C1E2868}"/>
              </a:ext>
            </a:extLst>
          </p:cNvPr>
          <p:cNvSpPr txBox="1"/>
          <p:nvPr/>
        </p:nvSpPr>
        <p:spPr>
          <a:xfrm>
            <a:off x="248652" y="912107"/>
            <a:ext cx="1178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What? – Grouping of WebElements, User Actions for a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Why? – Simplicity, Traceability, Organized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How? – Example in actual Excel file</a:t>
            </a:r>
          </a:p>
        </p:txBody>
      </p:sp>
      <p:sp>
        <p:nvSpPr>
          <p:cNvPr id="6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419498" y="3108960"/>
            <a:ext cx="2643741" cy="1931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Login.html</a:t>
            </a:r>
          </a:p>
          <a:p>
            <a:pPr algn="ctr"/>
            <a:r>
              <a:rPr lang="en-IN" b="1" dirty="0" smtClean="0"/>
              <a:t>Login Page</a:t>
            </a:r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</p:txBody>
      </p:sp>
      <p:sp>
        <p:nvSpPr>
          <p:cNvPr id="7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3246518" y="3124200"/>
            <a:ext cx="2643741" cy="1931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Search.html</a:t>
            </a:r>
          </a:p>
          <a:p>
            <a:pPr algn="ctr"/>
            <a:r>
              <a:rPr lang="en-IN" b="1" dirty="0" smtClean="0"/>
              <a:t>Search Page</a:t>
            </a:r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</p:txBody>
      </p:sp>
      <p:sp>
        <p:nvSpPr>
          <p:cNvPr id="8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6069728" y="3135630"/>
            <a:ext cx="2643741" cy="1931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Checkout.html</a:t>
            </a:r>
          </a:p>
          <a:p>
            <a:pPr algn="ctr"/>
            <a:r>
              <a:rPr lang="en-IN" b="1" dirty="0" smtClean="0"/>
              <a:t>Checkout Page</a:t>
            </a:r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</p:txBody>
      </p:sp>
      <p:sp>
        <p:nvSpPr>
          <p:cNvPr id="9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8877698" y="3143250"/>
            <a:ext cx="2643741" cy="1931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Payment.html</a:t>
            </a:r>
          </a:p>
          <a:p>
            <a:pPr algn="ctr"/>
            <a:r>
              <a:rPr lang="en-IN" b="1" dirty="0" smtClean="0"/>
              <a:t>Payment Page</a:t>
            </a:r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</p:txBody>
      </p:sp>
      <p:sp>
        <p:nvSpPr>
          <p:cNvPr id="11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1958739" y="3784469"/>
            <a:ext cx="910191" cy="250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</a:t>
            </a:r>
            <a:endParaRPr lang="en-IN" sz="1400" dirty="0"/>
          </a:p>
        </p:txBody>
      </p:sp>
      <p:sp>
        <p:nvSpPr>
          <p:cNvPr id="12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1962549" y="4154039"/>
            <a:ext cx="910191" cy="250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Password</a:t>
            </a:r>
            <a:endParaRPr lang="en-IN" sz="1200" dirty="0"/>
          </a:p>
        </p:txBody>
      </p:sp>
      <p:sp>
        <p:nvSpPr>
          <p:cNvPr id="13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1954929" y="4512179"/>
            <a:ext cx="910191" cy="25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Login</a:t>
            </a:r>
            <a:endParaRPr lang="en-IN" dirty="0"/>
          </a:p>
        </p:txBody>
      </p:sp>
      <p:sp>
        <p:nvSpPr>
          <p:cNvPr id="17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3737611" y="3845429"/>
            <a:ext cx="1181100" cy="257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Enter text …</a:t>
            </a:r>
            <a:endParaRPr lang="en-IN" sz="1100" dirty="0"/>
          </a:p>
        </p:txBody>
      </p:sp>
      <p:sp>
        <p:nvSpPr>
          <p:cNvPr id="18" name="Rectangle: Rounded Corners 42">
            <a:extLst>
              <a:ext uri="{FF2B5EF4-FFF2-40B4-BE49-F238E27FC236}">
                <a16:creationId xmlns="" xmlns:a16="http://schemas.microsoft.com/office/drawing/2014/main" id="{51218E24-0AB1-4A11-AD4F-120FAA663E50}"/>
              </a:ext>
            </a:extLst>
          </p:cNvPr>
          <p:cNvSpPr/>
          <p:nvPr/>
        </p:nvSpPr>
        <p:spPr>
          <a:xfrm>
            <a:off x="5017770" y="3841619"/>
            <a:ext cx="594360" cy="27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Search</a:t>
            </a:r>
            <a:endParaRPr lang="en-IN" sz="1100" dirty="0"/>
          </a:p>
        </p:txBody>
      </p:sp>
      <p:pic>
        <p:nvPicPr>
          <p:cNvPr id="9218" name="Picture 2" descr="http://pngimg.com/uploads/shopping_cart/shopping_cart_PNG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472" y="3737609"/>
            <a:ext cx="554207" cy="664727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405" y="4435793"/>
            <a:ext cx="1902979" cy="50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2144" y="3760470"/>
            <a:ext cx="1325070" cy="124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67491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5412489" y="0"/>
            <a:ext cx="1571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Other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B86EEC3-B3D4-4922-B61D-95F67C1E2868}"/>
              </a:ext>
            </a:extLst>
          </p:cNvPr>
          <p:cNvSpPr txBox="1"/>
          <p:nvPr/>
        </p:nvSpPr>
        <p:spPr>
          <a:xfrm>
            <a:off x="248652" y="912107"/>
            <a:ext cx="7112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Config setup </a:t>
            </a:r>
            <a:r>
              <a:rPr lang="en-US" sz="2400" dirty="0" smtClean="0">
                <a:solidFill>
                  <a:schemeClr val="bg1"/>
                </a:solidFill>
              </a:rPr>
              <a:t>(inspired by .properties file)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749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4235199" y="0"/>
            <a:ext cx="4680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How To Write KDD Test Case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B86EEC3-B3D4-4922-B61D-95F67C1E2868}"/>
              </a:ext>
            </a:extLst>
          </p:cNvPr>
          <p:cNvSpPr txBox="1"/>
          <p:nvPr/>
        </p:nvSpPr>
        <p:spPr>
          <a:xfrm>
            <a:off x="202931" y="534917"/>
            <a:ext cx="102992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</a:rPr>
              <a:t>tc_create</a:t>
            </a:r>
            <a:r>
              <a:rPr lang="en-US" sz="3000" dirty="0" smtClean="0">
                <a:solidFill>
                  <a:schemeClr val="bg1"/>
                </a:solidFill>
              </a:rPr>
              <a:t> (mandatory to indentify start of a TC)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</a:rPr>
              <a:t>tc_enable</a:t>
            </a: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</a:rPr>
              <a:t>tc_start_step_xx</a:t>
            </a: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</a:rPr>
              <a:t>tc_end_stop_xx</a:t>
            </a: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Core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Selenium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Robot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Using Elements defined in Page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Using config variables</a:t>
            </a:r>
          </a:p>
        </p:txBody>
      </p:sp>
    </p:spTree>
    <p:extLst>
      <p:ext uri="{BB962C8B-B14F-4D97-AF65-F5344CB8AC3E}">
        <p14:creationId xmlns="" xmlns:p14="http://schemas.microsoft.com/office/powerpoint/2010/main" val="567491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4955289" y="2528047"/>
            <a:ext cx="2615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 smtClean="0">
                <a:solidFill>
                  <a:schemeClr val="bg1"/>
                </a:solidFill>
              </a:rPr>
              <a:t>Interesting !</a:t>
            </a:r>
          </a:p>
          <a:p>
            <a:pPr algn="ctr"/>
            <a:r>
              <a:rPr lang="en-IN" sz="3000" dirty="0" smtClean="0">
                <a:solidFill>
                  <a:schemeClr val="bg1"/>
                </a:solidFill>
              </a:rPr>
              <a:t>Lets see Demo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7491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79138E-CD73-4496-AC42-A66F0DEE8388}"/>
              </a:ext>
            </a:extLst>
          </p:cNvPr>
          <p:cNvSpPr txBox="1"/>
          <p:nvPr/>
        </p:nvSpPr>
        <p:spPr>
          <a:xfrm>
            <a:off x="1556172" y="0"/>
            <a:ext cx="9930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Revisiting</a:t>
            </a:r>
            <a:r>
              <a:rPr lang="en-US" sz="3000" dirty="0" smtClean="0">
                <a:solidFill>
                  <a:schemeClr val="bg1"/>
                </a:solidFill>
              </a:rPr>
              <a:t> - Framework </a:t>
            </a:r>
            <a:r>
              <a:rPr lang="en-US" sz="3000" dirty="0">
                <a:solidFill>
                  <a:schemeClr val="bg1"/>
                </a:solidFill>
              </a:rPr>
              <a:t>Attributes, Offering, Expectations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2D021351-6918-49DE-89F1-36933D0634A5}"/>
              </a:ext>
            </a:extLst>
          </p:cNvPr>
          <p:cNvSpPr/>
          <p:nvPr/>
        </p:nvSpPr>
        <p:spPr>
          <a:xfrm>
            <a:off x="4727561" y="2772276"/>
            <a:ext cx="2398295" cy="206141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66298E0-3EF3-4185-8CA1-7C84D386A6F2}"/>
              </a:ext>
            </a:extLst>
          </p:cNvPr>
          <p:cNvSpPr txBox="1"/>
          <p:nvPr/>
        </p:nvSpPr>
        <p:spPr>
          <a:xfrm>
            <a:off x="4602665" y="2700384"/>
            <a:ext cx="2746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KDD 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“Framework”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40D41FCB-35CD-4D26-95DA-02E98359DC75}"/>
              </a:ext>
            </a:extLst>
          </p:cNvPr>
          <p:cNvSpPr/>
          <p:nvPr/>
        </p:nvSpPr>
        <p:spPr>
          <a:xfrm>
            <a:off x="8984315" y="4294766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to Understand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3972BBAE-8114-47DF-BF32-5FA33AF48BAC}"/>
              </a:ext>
            </a:extLst>
          </p:cNvPr>
          <p:cNvSpPr/>
          <p:nvPr/>
        </p:nvSpPr>
        <p:spPr>
          <a:xfrm>
            <a:off x="464002" y="2368813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Reusability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2FF75251-4F32-4397-9111-96E8CC1E8DBD}"/>
              </a:ext>
            </a:extLst>
          </p:cNvPr>
          <p:cNvSpPr/>
          <p:nvPr/>
        </p:nvSpPr>
        <p:spPr>
          <a:xfrm>
            <a:off x="8984314" y="4952749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B13D091D-3261-4830-BDEA-7D9C2F5F3722}"/>
              </a:ext>
            </a:extLst>
          </p:cNvPr>
          <p:cNvSpPr/>
          <p:nvPr/>
        </p:nvSpPr>
        <p:spPr>
          <a:xfrm>
            <a:off x="4822840" y="1615020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51218E24-0AB1-4A11-AD4F-120FAA663E50}"/>
              </a:ext>
            </a:extLst>
          </p:cNvPr>
          <p:cNvSpPr/>
          <p:nvPr/>
        </p:nvSpPr>
        <p:spPr>
          <a:xfrm>
            <a:off x="461408" y="5030339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77FDCE8A-14D4-4A77-8499-8629D79259BD}"/>
              </a:ext>
            </a:extLst>
          </p:cNvPr>
          <p:cNvSpPr/>
          <p:nvPr/>
        </p:nvSpPr>
        <p:spPr>
          <a:xfrm>
            <a:off x="9006569" y="2923840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email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8432D3CC-D57A-40B7-B8E8-0753B6E2C602}"/>
              </a:ext>
            </a:extLst>
          </p:cNvPr>
          <p:cNvSpPr/>
          <p:nvPr/>
        </p:nvSpPr>
        <p:spPr>
          <a:xfrm>
            <a:off x="493489" y="167643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(Screenshot)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9440A3C6-E45E-4492-93AF-B234A045EC85}"/>
              </a:ext>
            </a:extLst>
          </p:cNvPr>
          <p:cNvSpPr/>
          <p:nvPr/>
        </p:nvSpPr>
        <p:spPr>
          <a:xfrm>
            <a:off x="465222" y="1009941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Support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3D0D66E9-80A1-4CE9-8ED4-E08AFBC7D188}"/>
              </a:ext>
            </a:extLst>
          </p:cNvPr>
          <p:cNvSpPr/>
          <p:nvPr/>
        </p:nvSpPr>
        <p:spPr>
          <a:xfrm>
            <a:off x="4826536" y="102085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Automation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A2FEEB4A-6642-46D9-A8FF-94462FED5702}"/>
              </a:ext>
            </a:extLst>
          </p:cNvPr>
          <p:cNvSpPr/>
          <p:nvPr/>
        </p:nvSpPr>
        <p:spPr>
          <a:xfrm>
            <a:off x="9006569" y="1624724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Automation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226802A1-FAA2-4D58-BEF4-06B607FCFBE4}"/>
              </a:ext>
            </a:extLst>
          </p:cNvPr>
          <p:cNvSpPr/>
          <p:nvPr/>
        </p:nvSpPr>
        <p:spPr>
          <a:xfrm>
            <a:off x="8931965" y="988187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Handling </a:t>
            </a:r>
          </a:p>
          <a:p>
            <a:pPr algn="ctr"/>
            <a:r>
              <a:rPr lang="en-US" dirty="0"/>
              <a:t>(xlsx, pdf, xml, json)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B33B14A1-3F9D-49C8-AF67-666FF2B1895A}"/>
              </a:ext>
            </a:extLst>
          </p:cNvPr>
          <p:cNvSpPr/>
          <p:nvPr/>
        </p:nvSpPr>
        <p:spPr>
          <a:xfrm>
            <a:off x="451993" y="366801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Robust</a:t>
            </a:r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3E3DD53E-3482-4D74-9144-95CF25AC5DAE}"/>
              </a:ext>
            </a:extLst>
          </p:cNvPr>
          <p:cNvSpPr/>
          <p:nvPr/>
        </p:nvSpPr>
        <p:spPr>
          <a:xfrm>
            <a:off x="8995682" y="362338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Modular </a:t>
            </a:r>
          </a:p>
          <a:p>
            <a:pPr algn="ctr"/>
            <a:r>
              <a:rPr lang="en-US" dirty="0"/>
              <a:t>Loosely coupled</a:t>
            </a:r>
            <a:endParaRPr lang="en-IN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3148063C-39A6-4F43-8C97-7CCC9501853B}"/>
              </a:ext>
            </a:extLst>
          </p:cNvPr>
          <p:cNvSpPr/>
          <p:nvPr/>
        </p:nvSpPr>
        <p:spPr>
          <a:xfrm>
            <a:off x="473075" y="302414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handling</a:t>
            </a:r>
          </a:p>
          <a:p>
            <a:pPr algn="ctr"/>
            <a:r>
              <a:rPr lang="en-US" dirty="0"/>
              <a:t>Exception recovery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5179FFAA-981A-4C9D-8272-4AA3B2C484F6}"/>
              </a:ext>
            </a:extLst>
          </p:cNvPr>
          <p:cNvSpPr/>
          <p:nvPr/>
        </p:nvSpPr>
        <p:spPr>
          <a:xfrm>
            <a:off x="9006570" y="2265857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Assertions</a:t>
            </a:r>
            <a:endParaRPr lang="en-IN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8984922" y="5671154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Support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E28D2C1B-8D1B-4E4F-96A7-1A86E0A25EFF}"/>
              </a:ext>
            </a:extLst>
          </p:cNvPr>
          <p:cNvSpPr/>
          <p:nvPr/>
        </p:nvSpPr>
        <p:spPr>
          <a:xfrm>
            <a:off x="4779296" y="519368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Object Model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A1C7C12F-50D5-4EDD-9CD3-2A2A5FCBC023}"/>
              </a:ext>
            </a:extLst>
          </p:cNvPr>
          <p:cNvSpPr/>
          <p:nvPr/>
        </p:nvSpPr>
        <p:spPr>
          <a:xfrm>
            <a:off x="493488" y="4309786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 Failed Tests</a:t>
            </a:r>
            <a:endParaRPr lang="en-IN" dirty="0"/>
          </a:p>
        </p:txBody>
      </p:sp>
      <p:sp>
        <p:nvSpPr>
          <p:cNvPr id="30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1593522" y="6224219"/>
            <a:ext cx="8718878" cy="4686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Simplicity and Reusability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423307" y="5680226"/>
            <a:ext cx="2381578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Selenium Grid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0086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5182255" y="0"/>
            <a:ext cx="1294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Misc..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B86EEC3-B3D4-4922-B61D-95F67C1E2868}"/>
              </a:ext>
            </a:extLst>
          </p:cNvPr>
          <p:cNvSpPr txBox="1"/>
          <p:nvPr/>
        </p:nvSpPr>
        <p:spPr>
          <a:xfrm>
            <a:off x="303080" y="999193"/>
            <a:ext cx="6489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Further scope of expansion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API 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Mobile 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Conditional execution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Custom Subroutine calling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Intermediate step data passing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7349" y="3244334"/>
            <a:ext cx="161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awesome dude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74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4687119" y="0"/>
            <a:ext cx="3103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GUI Testing Needs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FF752CE-EAEF-4DA1-88F0-7BC5957FED78}"/>
              </a:ext>
            </a:extLst>
          </p:cNvPr>
          <p:cNvSpPr/>
          <p:nvPr/>
        </p:nvSpPr>
        <p:spPr>
          <a:xfrm>
            <a:off x="837754" y="1253200"/>
            <a:ext cx="2495062" cy="702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 Browser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E845134-5F6C-4E03-AA9E-AA9E261D397B}"/>
              </a:ext>
            </a:extLst>
          </p:cNvPr>
          <p:cNvSpPr/>
          <p:nvPr/>
        </p:nvSpPr>
        <p:spPr>
          <a:xfrm>
            <a:off x="826848" y="2574471"/>
            <a:ext cx="2495062" cy="702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Desktop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F4D9354-9C6F-4D98-BE98-B9B9599D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70" y="1253200"/>
            <a:ext cx="3552748" cy="673432"/>
          </a:xfrm>
          <a:prstGeom prst="rect">
            <a:avLst/>
          </a:prstGeom>
        </p:spPr>
      </p:pic>
      <p:pic>
        <p:nvPicPr>
          <p:cNvPr id="2054" name="Picture 6" descr="Desktop computer icon 3d colored design Free vector in Encapsulated  PostScript eps ( .eps ) vector illustration graphic art design format  format for free download 699.25KB">
            <a:extLst>
              <a:ext uri="{FF2B5EF4-FFF2-40B4-BE49-F238E27FC236}">
                <a16:creationId xmlns="" xmlns:a16="http://schemas.microsoft.com/office/drawing/2014/main" id="{9F9497E6-C95F-4C85-BB15-164D644A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83" y="2594492"/>
            <a:ext cx="2857500" cy="2562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C1D2DAC-F0EC-4313-B938-AD1DE7F65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423" y="4567444"/>
            <a:ext cx="2132045" cy="22017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9BD39ED-2493-4B74-B6A7-C766861234C9}"/>
              </a:ext>
            </a:extLst>
          </p:cNvPr>
          <p:cNvSpPr/>
          <p:nvPr/>
        </p:nvSpPr>
        <p:spPr>
          <a:xfrm>
            <a:off x="0" y="6155094"/>
            <a:ext cx="3332816" cy="702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Stock Market Trading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Whatsapp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079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A8EC93-3EDE-4FEF-A931-4C1E058968AD}"/>
              </a:ext>
            </a:extLst>
          </p:cNvPr>
          <p:cNvSpPr txBox="1"/>
          <p:nvPr/>
        </p:nvSpPr>
        <p:spPr>
          <a:xfrm>
            <a:off x="4289123" y="3155629"/>
            <a:ext cx="4292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Database Test Automation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36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6044557-2382-49BA-9FA7-912BADFBCF1B}"/>
              </a:ext>
            </a:extLst>
          </p:cNvPr>
          <p:cNvSpPr txBox="1"/>
          <p:nvPr/>
        </p:nvSpPr>
        <p:spPr>
          <a:xfrm>
            <a:off x="1544967" y="2213428"/>
            <a:ext cx="364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Non-Functional Needs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FF752CE-EAEF-4DA1-88F0-7BC5957FED78}"/>
              </a:ext>
            </a:extLst>
          </p:cNvPr>
          <p:cNvSpPr/>
          <p:nvPr/>
        </p:nvSpPr>
        <p:spPr>
          <a:xfrm>
            <a:off x="2139504" y="3325114"/>
            <a:ext cx="2495062" cy="702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 Testing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6" name="Picture 15" descr="6+ Database Clipart - Preview : Database Symbol | HDClipartAll">
            <a:extLst>
              <a:ext uri="{FF2B5EF4-FFF2-40B4-BE49-F238E27FC236}">
                <a16:creationId xmlns="" xmlns:a16="http://schemas.microsoft.com/office/drawing/2014/main" id="{706F5B53-66B9-44B2-ADD8-F001E587E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805" y="2178117"/>
            <a:ext cx="2218409" cy="2218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129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="" xmlns:a16="http://schemas.microsoft.com/office/drawing/2014/main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="" xmlns:a16="http://schemas.microsoft.com/office/drawing/2014/main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8EC93-3EDE-4FEF-A931-4C1E058968AD}"/>
              </a:ext>
            </a:extLst>
          </p:cNvPr>
          <p:cNvSpPr txBox="1"/>
          <p:nvPr/>
        </p:nvSpPr>
        <p:spPr>
          <a:xfrm>
            <a:off x="4470551" y="3152001"/>
            <a:ext cx="3927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Automation Framework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0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5285993" y="0"/>
            <a:ext cx="211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B86EEC3-B3D4-4922-B61D-95F67C1E2868}"/>
              </a:ext>
            </a:extLst>
          </p:cNvPr>
          <p:cNvSpPr txBox="1"/>
          <p:nvPr/>
        </p:nvSpPr>
        <p:spPr>
          <a:xfrm>
            <a:off x="119329" y="504439"/>
            <a:ext cx="10834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What is a Framework?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Why we need a Framework?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Attributes and Offerings from </a:t>
            </a:r>
            <a:r>
              <a:rPr lang="en-US" sz="3000" dirty="0" smtClean="0">
                <a:solidFill>
                  <a:schemeClr val="bg1"/>
                </a:solidFill>
              </a:rPr>
              <a:t>Keyword Driven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Design, Enhance, Maintain Framework</a:t>
            </a:r>
          </a:p>
        </p:txBody>
      </p:sp>
    </p:spTree>
    <p:extLst>
      <p:ext uri="{BB962C8B-B14F-4D97-AF65-F5344CB8AC3E}">
        <p14:creationId xmlns:p14="http://schemas.microsoft.com/office/powerpoint/2010/main" xmlns="" val="262060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5285993" y="0"/>
            <a:ext cx="211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B86EEC3-B3D4-4922-B61D-95F67C1E2868}"/>
              </a:ext>
            </a:extLst>
          </p:cNvPr>
          <p:cNvSpPr txBox="1"/>
          <p:nvPr/>
        </p:nvSpPr>
        <p:spPr>
          <a:xfrm>
            <a:off x="208229" y="479039"/>
            <a:ext cx="115138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000" dirty="0" smtClean="0">
                <a:solidFill>
                  <a:schemeClr val="bg1"/>
                </a:solidFill>
              </a:rPr>
              <a:t>A Framework is an Organized way To Perform One or Multiple Tasks.</a:t>
            </a:r>
          </a:p>
          <a:p>
            <a:pPr marL="514350" indent="-514350">
              <a:buFont typeface="+mj-lt"/>
              <a:buAutoNum type="arabicParenR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000" dirty="0" smtClean="0">
                <a:solidFill>
                  <a:schemeClr val="bg1"/>
                </a:solidFill>
              </a:rPr>
              <a:t>A mechanism to write and maintain Software code in a certain manner.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000" dirty="0" smtClean="0">
                <a:solidFill>
                  <a:schemeClr val="bg1"/>
                </a:solidFill>
              </a:rPr>
              <a:t>It provides a way to execute automation code.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000" dirty="0" smtClean="0">
                <a:solidFill>
                  <a:schemeClr val="bg1"/>
                </a:solidFill>
              </a:rPr>
              <a:t>A place for implementation of desired concepts with Coding.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000" dirty="0" smtClean="0">
                <a:solidFill>
                  <a:schemeClr val="bg1"/>
                </a:solidFill>
              </a:rPr>
              <a:t>It is needed to address automation needs for one or multiple business purpose e.g. GUI, API, Database etc</a:t>
            </a:r>
          </a:p>
          <a:p>
            <a:pPr marL="514350" indent="-514350">
              <a:buFont typeface="+mj-lt"/>
              <a:buAutoNum type="arabicParenR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000" dirty="0" smtClean="0">
                <a:solidFill>
                  <a:schemeClr val="bg1"/>
                </a:solidFill>
              </a:rPr>
              <a:t>It is assumed to have basic understanding of Core Java, Junit/ TestNG and Maven</a:t>
            </a:r>
          </a:p>
        </p:txBody>
      </p:sp>
    </p:spTree>
    <p:extLst>
      <p:ext uri="{BB962C8B-B14F-4D97-AF65-F5344CB8AC3E}">
        <p14:creationId xmlns:p14="http://schemas.microsoft.com/office/powerpoint/2010/main" xmlns="" val="262060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1078</Words>
  <Application>Microsoft Office PowerPoint</Application>
  <PresentationFormat>Custom</PresentationFormat>
  <Paragraphs>356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Shrikant Swami</dc:creator>
  <cp:lastModifiedBy>Sachin</cp:lastModifiedBy>
  <cp:revision>561</cp:revision>
  <dcterms:created xsi:type="dcterms:W3CDTF">2020-10-05T05:39:52Z</dcterms:created>
  <dcterms:modified xsi:type="dcterms:W3CDTF">2020-12-24T20:22:06Z</dcterms:modified>
</cp:coreProperties>
</file>